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299" r:id="rId46"/>
    <p:sldId id="301" r:id="rId47"/>
    <p:sldId id="302" r:id="rId48"/>
    <p:sldId id="303" r:id="rId49"/>
    <p:sldId id="304"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94" autoAdjust="0"/>
  </p:normalViewPr>
  <p:slideViewPr>
    <p:cSldViewPr snapToGrid="0">
      <p:cViewPr varScale="1">
        <p:scale>
          <a:sx n="88" d="100"/>
          <a:sy n="88" d="100"/>
        </p:scale>
        <p:origin x="9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999F53-B29E-4C08-886A-0C1446B32A66}" type="datetimeFigureOut">
              <a:rPr lang="zh-CN" altLang="en-US" smtClean="0"/>
              <a:t>2022/6/10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19BBA-3C21-4430-9FF9-AE74CC01722E}" type="slidenum">
              <a:rPr lang="zh-CN" altLang="en-US" smtClean="0"/>
              <a:t>‹#›</a:t>
            </a:fld>
            <a:endParaRPr lang="zh-CN" altLang="en-US"/>
          </a:p>
        </p:txBody>
      </p:sp>
    </p:spTree>
    <p:extLst>
      <p:ext uri="{BB962C8B-B14F-4D97-AF65-F5344CB8AC3E}">
        <p14:creationId xmlns:p14="http://schemas.microsoft.com/office/powerpoint/2010/main" val="1875631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619BBA-3C21-4430-9FF9-AE74CC01722E}" type="slidenum">
              <a:rPr lang="zh-CN" altLang="en-US" smtClean="0"/>
              <a:t>26</a:t>
            </a:fld>
            <a:endParaRPr lang="zh-CN" altLang="en-US"/>
          </a:p>
        </p:txBody>
      </p:sp>
    </p:spTree>
    <p:extLst>
      <p:ext uri="{BB962C8B-B14F-4D97-AF65-F5344CB8AC3E}">
        <p14:creationId xmlns:p14="http://schemas.microsoft.com/office/powerpoint/2010/main" val="86275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740E6F-A318-F817-BD05-0530EFDA7D7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76F39AE-02FC-04F6-3AF8-93B5CE9915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04EEB2C-E67F-1BBC-14AD-9BBC632CEAC5}"/>
              </a:ext>
            </a:extLst>
          </p:cNvPr>
          <p:cNvSpPr>
            <a:spLocks noGrp="1"/>
          </p:cNvSpPr>
          <p:nvPr>
            <p:ph type="dt" sz="half" idx="10"/>
          </p:nvPr>
        </p:nvSpPr>
        <p:spPr/>
        <p:txBody>
          <a:bodyPr/>
          <a:lstStyle/>
          <a:p>
            <a:fld id="{235304F9-1AE0-434F-9386-8D7088549EC7}" type="datetime1">
              <a:rPr lang="zh-CN" altLang="en-US" smtClean="0"/>
              <a:t>2022/6/10</a:t>
            </a:fld>
            <a:endParaRPr lang="zh-CN" altLang="en-US"/>
          </a:p>
        </p:txBody>
      </p:sp>
      <p:sp>
        <p:nvSpPr>
          <p:cNvPr id="5" name="页脚占位符 4">
            <a:extLst>
              <a:ext uri="{FF2B5EF4-FFF2-40B4-BE49-F238E27FC236}">
                <a16:creationId xmlns:a16="http://schemas.microsoft.com/office/drawing/2014/main" id="{819A40FC-0285-4ED2-0A2B-F7304178D9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2280D3-37E4-43C7-CA3A-86CA75976433}"/>
              </a:ext>
            </a:extLst>
          </p:cNvPr>
          <p:cNvSpPr>
            <a:spLocks noGrp="1"/>
          </p:cNvSpPr>
          <p:nvPr>
            <p:ph type="sldNum" sz="quarter" idx="12"/>
          </p:nvPr>
        </p:nvSpPr>
        <p:spPr/>
        <p:txBody>
          <a:bodyPr/>
          <a:lstStyle/>
          <a:p>
            <a:fld id="{60619CE2-D869-49DC-942B-2DB2F3BD9A7A}" type="slidenum">
              <a:rPr lang="zh-CN" altLang="en-US" smtClean="0"/>
              <a:t>‹#›</a:t>
            </a:fld>
            <a:endParaRPr lang="zh-CN" altLang="en-US"/>
          </a:p>
        </p:txBody>
      </p:sp>
    </p:spTree>
    <p:extLst>
      <p:ext uri="{BB962C8B-B14F-4D97-AF65-F5344CB8AC3E}">
        <p14:creationId xmlns:p14="http://schemas.microsoft.com/office/powerpoint/2010/main" val="166435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23B25-7C63-CA5F-C4A5-5D6EC1BCE3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472349-0167-06E5-7396-BD6B19780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ABC5E5-C878-15F7-9820-30AE8456D759}"/>
              </a:ext>
            </a:extLst>
          </p:cNvPr>
          <p:cNvSpPr>
            <a:spLocks noGrp="1"/>
          </p:cNvSpPr>
          <p:nvPr>
            <p:ph type="dt" sz="half" idx="10"/>
          </p:nvPr>
        </p:nvSpPr>
        <p:spPr/>
        <p:txBody>
          <a:bodyPr/>
          <a:lstStyle/>
          <a:p>
            <a:fld id="{74FB5E4C-F9B9-4DDB-9C1D-99002165301A}" type="datetime1">
              <a:rPr lang="zh-CN" altLang="en-US" smtClean="0"/>
              <a:t>2022/6/10</a:t>
            </a:fld>
            <a:endParaRPr lang="zh-CN" altLang="en-US"/>
          </a:p>
        </p:txBody>
      </p:sp>
      <p:sp>
        <p:nvSpPr>
          <p:cNvPr id="5" name="页脚占位符 4">
            <a:extLst>
              <a:ext uri="{FF2B5EF4-FFF2-40B4-BE49-F238E27FC236}">
                <a16:creationId xmlns:a16="http://schemas.microsoft.com/office/drawing/2014/main" id="{C106DCE8-C017-1D1D-8567-60947D4C0D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E837E8-8CD4-875C-0625-FE2A0F2B8AA1}"/>
              </a:ext>
            </a:extLst>
          </p:cNvPr>
          <p:cNvSpPr>
            <a:spLocks noGrp="1"/>
          </p:cNvSpPr>
          <p:nvPr>
            <p:ph type="sldNum" sz="quarter" idx="12"/>
          </p:nvPr>
        </p:nvSpPr>
        <p:spPr/>
        <p:txBody>
          <a:bodyPr/>
          <a:lstStyle/>
          <a:p>
            <a:fld id="{60619CE2-D869-49DC-942B-2DB2F3BD9A7A}" type="slidenum">
              <a:rPr lang="zh-CN" altLang="en-US" smtClean="0"/>
              <a:t>‹#›</a:t>
            </a:fld>
            <a:endParaRPr lang="zh-CN" altLang="en-US"/>
          </a:p>
        </p:txBody>
      </p:sp>
    </p:spTree>
    <p:extLst>
      <p:ext uri="{BB962C8B-B14F-4D97-AF65-F5344CB8AC3E}">
        <p14:creationId xmlns:p14="http://schemas.microsoft.com/office/powerpoint/2010/main" val="875114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E74A542-3773-8BBE-3C9E-904143A8E3C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4643D73-7DE2-BE46-A13A-DFCBD6D45B7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9CADCF-7BCE-6267-13D9-F3D0215BFDDE}"/>
              </a:ext>
            </a:extLst>
          </p:cNvPr>
          <p:cNvSpPr>
            <a:spLocks noGrp="1"/>
          </p:cNvSpPr>
          <p:nvPr>
            <p:ph type="dt" sz="half" idx="10"/>
          </p:nvPr>
        </p:nvSpPr>
        <p:spPr/>
        <p:txBody>
          <a:bodyPr/>
          <a:lstStyle/>
          <a:p>
            <a:fld id="{58F85578-7A7F-45CB-8DC8-F2D6C0F44C7D}" type="datetime1">
              <a:rPr lang="zh-CN" altLang="en-US" smtClean="0"/>
              <a:t>2022/6/10</a:t>
            </a:fld>
            <a:endParaRPr lang="zh-CN" altLang="en-US"/>
          </a:p>
        </p:txBody>
      </p:sp>
      <p:sp>
        <p:nvSpPr>
          <p:cNvPr id="5" name="页脚占位符 4">
            <a:extLst>
              <a:ext uri="{FF2B5EF4-FFF2-40B4-BE49-F238E27FC236}">
                <a16:creationId xmlns:a16="http://schemas.microsoft.com/office/drawing/2014/main" id="{1BBE2514-E987-C81E-9534-D0A3E1937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3DE497-AD65-F3D3-E925-828C7701EC36}"/>
              </a:ext>
            </a:extLst>
          </p:cNvPr>
          <p:cNvSpPr>
            <a:spLocks noGrp="1"/>
          </p:cNvSpPr>
          <p:nvPr>
            <p:ph type="sldNum" sz="quarter" idx="12"/>
          </p:nvPr>
        </p:nvSpPr>
        <p:spPr/>
        <p:txBody>
          <a:bodyPr/>
          <a:lstStyle/>
          <a:p>
            <a:fld id="{60619CE2-D869-49DC-942B-2DB2F3BD9A7A}" type="slidenum">
              <a:rPr lang="zh-CN" altLang="en-US" smtClean="0"/>
              <a:t>‹#›</a:t>
            </a:fld>
            <a:endParaRPr lang="zh-CN" altLang="en-US"/>
          </a:p>
        </p:txBody>
      </p:sp>
    </p:spTree>
    <p:extLst>
      <p:ext uri="{BB962C8B-B14F-4D97-AF65-F5344CB8AC3E}">
        <p14:creationId xmlns:p14="http://schemas.microsoft.com/office/powerpoint/2010/main" val="299781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66115-F005-67C8-D3A8-18CABBD5FE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92DF43-B1EA-993F-6AFF-C9EF993C685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97F4F1-C31B-65FA-D5FF-98E17CCBA4DD}"/>
              </a:ext>
            </a:extLst>
          </p:cNvPr>
          <p:cNvSpPr>
            <a:spLocks noGrp="1"/>
          </p:cNvSpPr>
          <p:nvPr>
            <p:ph type="dt" sz="half" idx="10"/>
          </p:nvPr>
        </p:nvSpPr>
        <p:spPr/>
        <p:txBody>
          <a:bodyPr/>
          <a:lstStyle/>
          <a:p>
            <a:fld id="{B40FA548-4AA1-4198-AE45-4CB8450224D5}" type="datetime1">
              <a:rPr lang="zh-CN" altLang="en-US" smtClean="0"/>
              <a:t>2022/6/10</a:t>
            </a:fld>
            <a:endParaRPr lang="zh-CN" altLang="en-US"/>
          </a:p>
        </p:txBody>
      </p:sp>
      <p:sp>
        <p:nvSpPr>
          <p:cNvPr id="5" name="页脚占位符 4">
            <a:extLst>
              <a:ext uri="{FF2B5EF4-FFF2-40B4-BE49-F238E27FC236}">
                <a16:creationId xmlns:a16="http://schemas.microsoft.com/office/drawing/2014/main" id="{20EC765F-BD30-791F-494D-4C186D627E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6B541F-E53D-9FF1-9A6A-04FFCE180F0E}"/>
              </a:ext>
            </a:extLst>
          </p:cNvPr>
          <p:cNvSpPr>
            <a:spLocks noGrp="1"/>
          </p:cNvSpPr>
          <p:nvPr>
            <p:ph type="sldNum" sz="quarter" idx="12"/>
          </p:nvPr>
        </p:nvSpPr>
        <p:spPr/>
        <p:txBody>
          <a:bodyPr/>
          <a:lstStyle/>
          <a:p>
            <a:fld id="{60619CE2-D869-49DC-942B-2DB2F3BD9A7A}" type="slidenum">
              <a:rPr lang="zh-CN" altLang="en-US" smtClean="0"/>
              <a:t>‹#›</a:t>
            </a:fld>
            <a:endParaRPr lang="zh-CN" altLang="en-US"/>
          </a:p>
        </p:txBody>
      </p:sp>
    </p:spTree>
    <p:extLst>
      <p:ext uri="{BB962C8B-B14F-4D97-AF65-F5344CB8AC3E}">
        <p14:creationId xmlns:p14="http://schemas.microsoft.com/office/powerpoint/2010/main" val="238411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A2019-BCF8-E6BC-6EC1-7AEB35E2396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A8B4C0-CD45-B9FF-797D-66B55CE560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FAEA1F5-4A9F-596B-C23C-5577571517C6}"/>
              </a:ext>
            </a:extLst>
          </p:cNvPr>
          <p:cNvSpPr>
            <a:spLocks noGrp="1"/>
          </p:cNvSpPr>
          <p:nvPr>
            <p:ph type="dt" sz="half" idx="10"/>
          </p:nvPr>
        </p:nvSpPr>
        <p:spPr/>
        <p:txBody>
          <a:bodyPr/>
          <a:lstStyle/>
          <a:p>
            <a:fld id="{0C948886-8264-4FBF-B97C-772122FC4A41}" type="datetime1">
              <a:rPr lang="zh-CN" altLang="en-US" smtClean="0"/>
              <a:t>2022/6/10</a:t>
            </a:fld>
            <a:endParaRPr lang="zh-CN" altLang="en-US"/>
          </a:p>
        </p:txBody>
      </p:sp>
      <p:sp>
        <p:nvSpPr>
          <p:cNvPr id="5" name="页脚占位符 4">
            <a:extLst>
              <a:ext uri="{FF2B5EF4-FFF2-40B4-BE49-F238E27FC236}">
                <a16:creationId xmlns:a16="http://schemas.microsoft.com/office/drawing/2014/main" id="{27A88C7B-1BF4-0DCD-0852-E04911BFF7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80617A-66C3-3918-A549-6D4E84CE2736}"/>
              </a:ext>
            </a:extLst>
          </p:cNvPr>
          <p:cNvSpPr>
            <a:spLocks noGrp="1"/>
          </p:cNvSpPr>
          <p:nvPr>
            <p:ph type="sldNum" sz="quarter" idx="12"/>
          </p:nvPr>
        </p:nvSpPr>
        <p:spPr/>
        <p:txBody>
          <a:bodyPr/>
          <a:lstStyle/>
          <a:p>
            <a:fld id="{60619CE2-D869-49DC-942B-2DB2F3BD9A7A}" type="slidenum">
              <a:rPr lang="zh-CN" altLang="en-US" smtClean="0"/>
              <a:t>‹#›</a:t>
            </a:fld>
            <a:endParaRPr lang="zh-CN" altLang="en-US"/>
          </a:p>
        </p:txBody>
      </p:sp>
    </p:spTree>
    <p:extLst>
      <p:ext uri="{BB962C8B-B14F-4D97-AF65-F5344CB8AC3E}">
        <p14:creationId xmlns:p14="http://schemas.microsoft.com/office/powerpoint/2010/main" val="284831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D6B5E-5A74-7259-72C4-74795D3E72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716148-A602-76C2-BCB2-D40CEA53739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B8C3F25-B6BA-E547-FBB6-7F523C7024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34E9E09-F911-540B-510F-2CEA3DB1DB8A}"/>
              </a:ext>
            </a:extLst>
          </p:cNvPr>
          <p:cNvSpPr>
            <a:spLocks noGrp="1"/>
          </p:cNvSpPr>
          <p:nvPr>
            <p:ph type="dt" sz="half" idx="10"/>
          </p:nvPr>
        </p:nvSpPr>
        <p:spPr/>
        <p:txBody>
          <a:bodyPr/>
          <a:lstStyle/>
          <a:p>
            <a:fld id="{7F1192EB-F9E0-4D28-8F4F-9AC627A4C726}" type="datetime1">
              <a:rPr lang="zh-CN" altLang="en-US" smtClean="0"/>
              <a:t>2022/6/10</a:t>
            </a:fld>
            <a:endParaRPr lang="zh-CN" altLang="en-US"/>
          </a:p>
        </p:txBody>
      </p:sp>
      <p:sp>
        <p:nvSpPr>
          <p:cNvPr id="6" name="页脚占位符 5">
            <a:extLst>
              <a:ext uri="{FF2B5EF4-FFF2-40B4-BE49-F238E27FC236}">
                <a16:creationId xmlns:a16="http://schemas.microsoft.com/office/drawing/2014/main" id="{EC4E1B9C-D861-58EC-2FDF-AAA519F7A0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F06396-C8C2-AD8F-2284-DD03DD8E55F6}"/>
              </a:ext>
            </a:extLst>
          </p:cNvPr>
          <p:cNvSpPr>
            <a:spLocks noGrp="1"/>
          </p:cNvSpPr>
          <p:nvPr>
            <p:ph type="sldNum" sz="quarter" idx="12"/>
          </p:nvPr>
        </p:nvSpPr>
        <p:spPr/>
        <p:txBody>
          <a:bodyPr/>
          <a:lstStyle/>
          <a:p>
            <a:fld id="{60619CE2-D869-49DC-942B-2DB2F3BD9A7A}" type="slidenum">
              <a:rPr lang="zh-CN" altLang="en-US" smtClean="0"/>
              <a:t>‹#›</a:t>
            </a:fld>
            <a:endParaRPr lang="zh-CN" altLang="en-US"/>
          </a:p>
        </p:txBody>
      </p:sp>
    </p:spTree>
    <p:extLst>
      <p:ext uri="{BB962C8B-B14F-4D97-AF65-F5344CB8AC3E}">
        <p14:creationId xmlns:p14="http://schemas.microsoft.com/office/powerpoint/2010/main" val="3445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0B508-D4C0-91A5-4893-8054D1DADE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E3DC207-ACD0-9C53-200A-4E77AD7803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345CE1-6E25-25EF-8084-2425ED9C8D8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D79703-D520-2336-7B55-DF8DABF38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122951-ECB3-4C75-72BF-D8FE1C21D7C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87EB2C-EBF8-C04D-2122-B5C53A701AB7}"/>
              </a:ext>
            </a:extLst>
          </p:cNvPr>
          <p:cNvSpPr>
            <a:spLocks noGrp="1"/>
          </p:cNvSpPr>
          <p:nvPr>
            <p:ph type="dt" sz="half" idx="10"/>
          </p:nvPr>
        </p:nvSpPr>
        <p:spPr/>
        <p:txBody>
          <a:bodyPr/>
          <a:lstStyle/>
          <a:p>
            <a:fld id="{46ABC119-BBEE-4130-961D-0FF9999C8201}" type="datetime1">
              <a:rPr lang="zh-CN" altLang="en-US" smtClean="0"/>
              <a:t>2022/6/10</a:t>
            </a:fld>
            <a:endParaRPr lang="zh-CN" altLang="en-US"/>
          </a:p>
        </p:txBody>
      </p:sp>
      <p:sp>
        <p:nvSpPr>
          <p:cNvPr id="8" name="页脚占位符 7">
            <a:extLst>
              <a:ext uri="{FF2B5EF4-FFF2-40B4-BE49-F238E27FC236}">
                <a16:creationId xmlns:a16="http://schemas.microsoft.com/office/drawing/2014/main" id="{F6663C70-C7D4-DDEE-AFD3-6D320C8D9B2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5E68F8C-0F42-3FC7-2961-3DE65E957430}"/>
              </a:ext>
            </a:extLst>
          </p:cNvPr>
          <p:cNvSpPr>
            <a:spLocks noGrp="1"/>
          </p:cNvSpPr>
          <p:nvPr>
            <p:ph type="sldNum" sz="quarter" idx="12"/>
          </p:nvPr>
        </p:nvSpPr>
        <p:spPr/>
        <p:txBody>
          <a:bodyPr/>
          <a:lstStyle/>
          <a:p>
            <a:fld id="{60619CE2-D869-49DC-942B-2DB2F3BD9A7A}" type="slidenum">
              <a:rPr lang="zh-CN" altLang="en-US" smtClean="0"/>
              <a:t>‹#›</a:t>
            </a:fld>
            <a:endParaRPr lang="zh-CN" altLang="en-US"/>
          </a:p>
        </p:txBody>
      </p:sp>
    </p:spTree>
    <p:extLst>
      <p:ext uri="{BB962C8B-B14F-4D97-AF65-F5344CB8AC3E}">
        <p14:creationId xmlns:p14="http://schemas.microsoft.com/office/powerpoint/2010/main" val="2364755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65297-C9C0-59DC-7056-5220D9DCC0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B190212-DB4B-D560-99A4-BD111FE86D14}"/>
              </a:ext>
            </a:extLst>
          </p:cNvPr>
          <p:cNvSpPr>
            <a:spLocks noGrp="1"/>
          </p:cNvSpPr>
          <p:nvPr>
            <p:ph type="dt" sz="half" idx="10"/>
          </p:nvPr>
        </p:nvSpPr>
        <p:spPr/>
        <p:txBody>
          <a:bodyPr/>
          <a:lstStyle/>
          <a:p>
            <a:fld id="{A4A6E3F8-A256-4CF3-8DB5-CC85CBE803C6}" type="datetime1">
              <a:rPr lang="zh-CN" altLang="en-US" smtClean="0"/>
              <a:t>2022/6/10</a:t>
            </a:fld>
            <a:endParaRPr lang="zh-CN" altLang="en-US"/>
          </a:p>
        </p:txBody>
      </p:sp>
      <p:sp>
        <p:nvSpPr>
          <p:cNvPr id="4" name="页脚占位符 3">
            <a:extLst>
              <a:ext uri="{FF2B5EF4-FFF2-40B4-BE49-F238E27FC236}">
                <a16:creationId xmlns:a16="http://schemas.microsoft.com/office/drawing/2014/main" id="{12109ABB-98F5-E003-E70E-6DA4E27E844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768420D-BD11-0AC4-9696-BD7B883170C6}"/>
              </a:ext>
            </a:extLst>
          </p:cNvPr>
          <p:cNvSpPr>
            <a:spLocks noGrp="1"/>
          </p:cNvSpPr>
          <p:nvPr>
            <p:ph type="sldNum" sz="quarter" idx="12"/>
          </p:nvPr>
        </p:nvSpPr>
        <p:spPr/>
        <p:txBody>
          <a:bodyPr/>
          <a:lstStyle/>
          <a:p>
            <a:fld id="{60619CE2-D869-49DC-942B-2DB2F3BD9A7A}" type="slidenum">
              <a:rPr lang="zh-CN" altLang="en-US" smtClean="0"/>
              <a:t>‹#›</a:t>
            </a:fld>
            <a:endParaRPr lang="zh-CN" altLang="en-US"/>
          </a:p>
        </p:txBody>
      </p:sp>
    </p:spTree>
    <p:extLst>
      <p:ext uri="{BB962C8B-B14F-4D97-AF65-F5344CB8AC3E}">
        <p14:creationId xmlns:p14="http://schemas.microsoft.com/office/powerpoint/2010/main" val="2632110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B01EC0-0628-CE12-B6E2-1700A0C0E2B1}"/>
              </a:ext>
            </a:extLst>
          </p:cNvPr>
          <p:cNvSpPr>
            <a:spLocks noGrp="1"/>
          </p:cNvSpPr>
          <p:nvPr>
            <p:ph type="dt" sz="half" idx="10"/>
          </p:nvPr>
        </p:nvSpPr>
        <p:spPr/>
        <p:txBody>
          <a:bodyPr/>
          <a:lstStyle/>
          <a:p>
            <a:fld id="{5D0DCE86-025A-4281-9D85-79C58A171EB4}" type="datetime1">
              <a:rPr lang="zh-CN" altLang="en-US" smtClean="0"/>
              <a:t>2022/6/10</a:t>
            </a:fld>
            <a:endParaRPr lang="zh-CN" altLang="en-US"/>
          </a:p>
        </p:txBody>
      </p:sp>
      <p:sp>
        <p:nvSpPr>
          <p:cNvPr id="3" name="页脚占位符 2">
            <a:extLst>
              <a:ext uri="{FF2B5EF4-FFF2-40B4-BE49-F238E27FC236}">
                <a16:creationId xmlns:a16="http://schemas.microsoft.com/office/drawing/2014/main" id="{9D39705E-BD05-6700-BC18-97636344DB0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39C17E-A058-4F87-E91F-9D4E310B4B8B}"/>
              </a:ext>
            </a:extLst>
          </p:cNvPr>
          <p:cNvSpPr>
            <a:spLocks noGrp="1"/>
          </p:cNvSpPr>
          <p:nvPr>
            <p:ph type="sldNum" sz="quarter" idx="12"/>
          </p:nvPr>
        </p:nvSpPr>
        <p:spPr/>
        <p:txBody>
          <a:bodyPr/>
          <a:lstStyle/>
          <a:p>
            <a:fld id="{60619CE2-D869-49DC-942B-2DB2F3BD9A7A}" type="slidenum">
              <a:rPr lang="zh-CN" altLang="en-US" smtClean="0"/>
              <a:t>‹#›</a:t>
            </a:fld>
            <a:endParaRPr lang="zh-CN" altLang="en-US"/>
          </a:p>
        </p:txBody>
      </p:sp>
    </p:spTree>
    <p:extLst>
      <p:ext uri="{BB962C8B-B14F-4D97-AF65-F5344CB8AC3E}">
        <p14:creationId xmlns:p14="http://schemas.microsoft.com/office/powerpoint/2010/main" val="1395045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5E21-0DCC-3A03-076C-F93E5A56CB3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E65B3D-DF49-575F-3F67-7734F44346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7115557-D738-0A53-3643-4C1AC00CF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DE0591-3F09-C90B-74C5-59391FD4367F}"/>
              </a:ext>
            </a:extLst>
          </p:cNvPr>
          <p:cNvSpPr>
            <a:spLocks noGrp="1"/>
          </p:cNvSpPr>
          <p:nvPr>
            <p:ph type="dt" sz="half" idx="10"/>
          </p:nvPr>
        </p:nvSpPr>
        <p:spPr/>
        <p:txBody>
          <a:bodyPr/>
          <a:lstStyle/>
          <a:p>
            <a:fld id="{39D17315-C5E2-4813-8043-D36C45307C44}" type="datetime1">
              <a:rPr lang="zh-CN" altLang="en-US" smtClean="0"/>
              <a:t>2022/6/10</a:t>
            </a:fld>
            <a:endParaRPr lang="zh-CN" altLang="en-US"/>
          </a:p>
        </p:txBody>
      </p:sp>
      <p:sp>
        <p:nvSpPr>
          <p:cNvPr id="6" name="页脚占位符 5">
            <a:extLst>
              <a:ext uri="{FF2B5EF4-FFF2-40B4-BE49-F238E27FC236}">
                <a16:creationId xmlns:a16="http://schemas.microsoft.com/office/drawing/2014/main" id="{F319645A-7565-D421-DE49-EAAB32BACC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82898B-FED3-FF79-BC10-1115521DDB3C}"/>
              </a:ext>
            </a:extLst>
          </p:cNvPr>
          <p:cNvSpPr>
            <a:spLocks noGrp="1"/>
          </p:cNvSpPr>
          <p:nvPr>
            <p:ph type="sldNum" sz="quarter" idx="12"/>
          </p:nvPr>
        </p:nvSpPr>
        <p:spPr/>
        <p:txBody>
          <a:bodyPr/>
          <a:lstStyle/>
          <a:p>
            <a:fld id="{60619CE2-D869-49DC-942B-2DB2F3BD9A7A}" type="slidenum">
              <a:rPr lang="zh-CN" altLang="en-US" smtClean="0"/>
              <a:t>‹#›</a:t>
            </a:fld>
            <a:endParaRPr lang="zh-CN" altLang="en-US"/>
          </a:p>
        </p:txBody>
      </p:sp>
    </p:spTree>
    <p:extLst>
      <p:ext uri="{BB962C8B-B14F-4D97-AF65-F5344CB8AC3E}">
        <p14:creationId xmlns:p14="http://schemas.microsoft.com/office/powerpoint/2010/main" val="215557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6DFC2-AD16-8984-0263-5B291C1B6E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DC769F-32C0-BDA5-A765-2939F929E4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A8316DC-29B8-06A0-DA40-870182151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5A7AD7-C30F-0196-3F2A-1D5795D29E56}"/>
              </a:ext>
            </a:extLst>
          </p:cNvPr>
          <p:cNvSpPr>
            <a:spLocks noGrp="1"/>
          </p:cNvSpPr>
          <p:nvPr>
            <p:ph type="dt" sz="half" idx="10"/>
          </p:nvPr>
        </p:nvSpPr>
        <p:spPr/>
        <p:txBody>
          <a:bodyPr/>
          <a:lstStyle/>
          <a:p>
            <a:fld id="{CD7A65A8-7E0F-49DC-8035-D198C442229C}" type="datetime1">
              <a:rPr lang="zh-CN" altLang="en-US" smtClean="0"/>
              <a:t>2022/6/10</a:t>
            </a:fld>
            <a:endParaRPr lang="zh-CN" altLang="en-US"/>
          </a:p>
        </p:txBody>
      </p:sp>
      <p:sp>
        <p:nvSpPr>
          <p:cNvPr id="6" name="页脚占位符 5">
            <a:extLst>
              <a:ext uri="{FF2B5EF4-FFF2-40B4-BE49-F238E27FC236}">
                <a16:creationId xmlns:a16="http://schemas.microsoft.com/office/drawing/2014/main" id="{D73CB971-647E-2677-8F90-A9361929785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938EF6-241E-DA70-D901-42B50CAE3ED3}"/>
              </a:ext>
            </a:extLst>
          </p:cNvPr>
          <p:cNvSpPr>
            <a:spLocks noGrp="1"/>
          </p:cNvSpPr>
          <p:nvPr>
            <p:ph type="sldNum" sz="quarter" idx="12"/>
          </p:nvPr>
        </p:nvSpPr>
        <p:spPr/>
        <p:txBody>
          <a:bodyPr/>
          <a:lstStyle/>
          <a:p>
            <a:fld id="{60619CE2-D869-49DC-942B-2DB2F3BD9A7A}" type="slidenum">
              <a:rPr lang="zh-CN" altLang="en-US" smtClean="0"/>
              <a:t>‹#›</a:t>
            </a:fld>
            <a:endParaRPr lang="zh-CN" altLang="en-US"/>
          </a:p>
        </p:txBody>
      </p:sp>
    </p:spTree>
    <p:extLst>
      <p:ext uri="{BB962C8B-B14F-4D97-AF65-F5344CB8AC3E}">
        <p14:creationId xmlns:p14="http://schemas.microsoft.com/office/powerpoint/2010/main" val="4245089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D945CE0-7FCB-82EA-29EC-B1F0A46F0A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D2F1E14-B7D1-A6E6-49A6-D915579012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DCFE9B-82FA-0599-4F6B-193B7E26C6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C9B9E2-0505-485E-AA5D-A1B268489909}" type="datetime1">
              <a:rPr lang="zh-CN" altLang="en-US" smtClean="0"/>
              <a:t>2022/6/10</a:t>
            </a:fld>
            <a:endParaRPr lang="zh-CN" altLang="en-US"/>
          </a:p>
        </p:txBody>
      </p:sp>
      <p:sp>
        <p:nvSpPr>
          <p:cNvPr id="5" name="页脚占位符 4">
            <a:extLst>
              <a:ext uri="{FF2B5EF4-FFF2-40B4-BE49-F238E27FC236}">
                <a16:creationId xmlns:a16="http://schemas.microsoft.com/office/drawing/2014/main" id="{9BF5C7EC-879B-716C-7C91-0B6DBD4838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E5A11AD-E30D-4AC9-580B-974DB9E2C5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60619CE2-D869-49DC-942B-2DB2F3BD9A7A}" type="slidenum">
              <a:rPr lang="zh-CN" altLang="en-US" smtClean="0"/>
              <a:pPr/>
              <a:t>‹#›</a:t>
            </a:fld>
            <a:endParaRPr lang="zh-CN" altLang="en-US" dirty="0"/>
          </a:p>
        </p:txBody>
      </p:sp>
    </p:spTree>
    <p:extLst>
      <p:ext uri="{BB962C8B-B14F-4D97-AF65-F5344CB8AC3E}">
        <p14:creationId xmlns:p14="http://schemas.microsoft.com/office/powerpoint/2010/main" val="2959867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100000"/>
        </a:lnSpc>
        <a:spcBef>
          <a:spcPct val="0"/>
        </a:spcBef>
        <a:buNone/>
        <a:defRPr sz="4400" kern="1200" baseline="0">
          <a:solidFill>
            <a:schemeClr val="tx1"/>
          </a:solidFill>
          <a:latin typeface="Times New Roman" panose="02020603050405020304" pitchFamily="18" charset="0"/>
          <a:ea typeface="宋体" panose="02010600030101010101" pitchFamily="2" charset="-122"/>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8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3688E-1E01-67BD-1EA5-920841CA9DA0}"/>
              </a:ext>
            </a:extLst>
          </p:cNvPr>
          <p:cNvSpPr>
            <a:spLocks noGrp="1"/>
          </p:cNvSpPr>
          <p:nvPr>
            <p:ph type="ctrTitle"/>
          </p:nvPr>
        </p:nvSpPr>
        <p:spPr/>
        <p:txBody>
          <a:bodyPr/>
          <a:lstStyle/>
          <a:p>
            <a:r>
              <a:rPr lang="zh-CN" altLang="en-US" dirty="0"/>
              <a:t>习题讨论</a:t>
            </a:r>
          </a:p>
        </p:txBody>
      </p:sp>
      <p:sp>
        <p:nvSpPr>
          <p:cNvPr id="3" name="副标题 2">
            <a:extLst>
              <a:ext uri="{FF2B5EF4-FFF2-40B4-BE49-F238E27FC236}">
                <a16:creationId xmlns:a16="http://schemas.microsoft.com/office/drawing/2014/main" id="{53C52B8C-79A0-1BFC-1590-CE227FF911A3}"/>
              </a:ext>
            </a:extLst>
          </p:cNvPr>
          <p:cNvSpPr>
            <a:spLocks noGrp="1"/>
          </p:cNvSpPr>
          <p:nvPr>
            <p:ph type="subTitle" idx="1"/>
          </p:nvPr>
        </p:nvSpPr>
        <p:spPr/>
        <p:txBody>
          <a:bodyPr/>
          <a:lstStyle/>
          <a:p>
            <a:r>
              <a:rPr lang="zh-CN" altLang="en-US" dirty="0"/>
              <a:t>唐家振</a:t>
            </a:r>
          </a:p>
        </p:txBody>
      </p:sp>
      <p:sp>
        <p:nvSpPr>
          <p:cNvPr id="4" name="灯片编号占位符 3">
            <a:extLst>
              <a:ext uri="{FF2B5EF4-FFF2-40B4-BE49-F238E27FC236}">
                <a16:creationId xmlns:a16="http://schemas.microsoft.com/office/drawing/2014/main" id="{E8C596FC-B4E2-139C-843C-2E59A935B6CF}"/>
              </a:ext>
            </a:extLst>
          </p:cNvPr>
          <p:cNvSpPr>
            <a:spLocks noGrp="1"/>
          </p:cNvSpPr>
          <p:nvPr>
            <p:ph type="sldNum" sz="quarter" idx="12"/>
          </p:nvPr>
        </p:nvSpPr>
        <p:spPr/>
        <p:txBody>
          <a:bodyPr/>
          <a:lstStyle/>
          <a:p>
            <a:fld id="{60619CE2-D869-49DC-942B-2DB2F3BD9A7A}" type="slidenum">
              <a:rPr lang="zh-CN" altLang="en-US" smtClean="0"/>
              <a:t>1</a:t>
            </a:fld>
            <a:endParaRPr lang="zh-CN" altLang="en-US"/>
          </a:p>
        </p:txBody>
      </p:sp>
    </p:spTree>
    <p:extLst>
      <p:ext uri="{BB962C8B-B14F-4D97-AF65-F5344CB8AC3E}">
        <p14:creationId xmlns:p14="http://schemas.microsoft.com/office/powerpoint/2010/main" val="3419128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2B993D-A978-75EC-ED7E-A75AF2D2B851}"/>
                  </a:ext>
                </a:extLst>
              </p:cNvPr>
              <p:cNvSpPr>
                <a:spLocks noGrp="1"/>
              </p:cNvSpPr>
              <p:nvPr>
                <p:ph idx="1"/>
              </p:nvPr>
            </p:nvSpPr>
            <p:spPr>
              <a:xfrm>
                <a:off x="838200" y="290624"/>
                <a:ext cx="10515600" cy="2161954"/>
              </a:xfrm>
            </p:spPr>
            <p:txBody>
              <a:bodyPr>
                <a:normAutofit/>
              </a:bodyPr>
              <a:lstStyle/>
              <a:p>
                <a:pPr marL="0" indent="0">
                  <a:buNone/>
                </a:pPr>
                <a:r>
                  <a:rPr lang="en-US" altLang="zh-CN" sz="2000" dirty="0"/>
                  <a:t>Jackson 5.29: The figure represents a transmission line consisting of two parallel </a:t>
                </a:r>
                <a:r>
                  <a:rPr lang="en-US" altLang="zh-CN" sz="2000" i="1" dirty="0"/>
                  <a:t>perfect</a:t>
                </a:r>
                <a:r>
                  <a:rPr lang="en-US" altLang="zh-CN" sz="2000" dirty="0"/>
                  <a:t> conductors of arbitrary, but constant, cross section. Current flows down one conductor and returns via the other. Show that the product of the inductance per unit length L and capacitance per unit length is </a:t>
                </a: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𝐿𝐶</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𝜇𝜖</m:t>
                      </m:r>
                    </m:oMath>
                  </m:oMathPara>
                </a14:m>
                <a:endParaRPr lang="en-US" altLang="zh-CN" sz="2000" dirty="0"/>
              </a:p>
              <a:p>
                <a:pPr marL="0" indent="0">
                  <a:buNone/>
                </a:pPr>
                <a:r>
                  <a:rPr lang="en-US" altLang="zh-CN" sz="2000" dirty="0"/>
                  <a:t>Where </a:t>
                </a:r>
                <a14:m>
                  <m:oMath xmlns:m="http://schemas.openxmlformats.org/officeDocument/2006/math">
                    <m:r>
                      <a:rPr lang="en-US" altLang="zh-CN" sz="2000" b="0" i="1" smtClean="0">
                        <a:latin typeface="Cambria Math" panose="02040503050406030204" pitchFamily="18" charset="0"/>
                      </a:rPr>
                      <m:t>𝜇</m:t>
                    </m:r>
                  </m:oMath>
                </a14:m>
                <a:r>
                  <a:rPr lang="zh-CN" altLang="en-US" sz="2000" dirty="0"/>
                  <a:t> </a:t>
                </a:r>
                <a:r>
                  <a:rPr lang="en-US" altLang="zh-CN" sz="2000" dirty="0"/>
                  <a:t>and </a:t>
                </a:r>
                <a14:m>
                  <m:oMath xmlns:m="http://schemas.openxmlformats.org/officeDocument/2006/math">
                    <m:r>
                      <a:rPr lang="en-US" altLang="zh-CN" sz="2000" b="0" i="1" smtClean="0">
                        <a:latin typeface="Cambria Math" panose="02040503050406030204" pitchFamily="18" charset="0"/>
                      </a:rPr>
                      <m:t>𝜖</m:t>
                    </m:r>
                  </m:oMath>
                </a14:m>
                <a:r>
                  <a:rPr lang="zh-CN" altLang="en-US" sz="2000" dirty="0"/>
                  <a:t> </a:t>
                </a:r>
                <a:r>
                  <a:rPr lang="en-US" altLang="zh-CN" sz="2000" dirty="0"/>
                  <a:t>are the permeability and the permittivity of the medium surrounding the conductors. (See the discussion about magnetic fields near perfect conductors at the beginning of Section 5.13)</a:t>
                </a:r>
                <a:endParaRPr lang="zh-CN" altLang="en-US" sz="2000" dirty="0"/>
              </a:p>
            </p:txBody>
          </p:sp>
        </mc:Choice>
        <mc:Fallback xmlns="">
          <p:sp>
            <p:nvSpPr>
              <p:cNvPr id="3" name="内容占位符 2">
                <a:extLst>
                  <a:ext uri="{FF2B5EF4-FFF2-40B4-BE49-F238E27FC236}">
                    <a16:creationId xmlns:a16="http://schemas.microsoft.com/office/drawing/2014/main" id="{FA2B993D-A978-75EC-ED7E-A75AF2D2B851}"/>
                  </a:ext>
                </a:extLst>
              </p:cNvPr>
              <p:cNvSpPr>
                <a:spLocks noGrp="1" noRot="1" noChangeAspect="1" noMove="1" noResize="1" noEditPoints="1" noAdjustHandles="1" noChangeArrowheads="1" noChangeShapeType="1" noTextEdit="1"/>
              </p:cNvSpPr>
              <p:nvPr>
                <p:ph idx="1"/>
              </p:nvPr>
            </p:nvSpPr>
            <p:spPr>
              <a:xfrm>
                <a:off x="838200" y="290624"/>
                <a:ext cx="10515600" cy="2161954"/>
              </a:xfrm>
              <a:blipFill>
                <a:blip r:embed="rId2"/>
                <a:stretch>
                  <a:fillRect l="-638" t="-169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202E2F1C-61FA-41B7-702F-025FA32EEA30}"/>
              </a:ext>
            </a:extLst>
          </p:cNvPr>
          <p:cNvSpPr>
            <a:spLocks noGrp="1"/>
          </p:cNvSpPr>
          <p:nvPr>
            <p:ph type="sldNum" sz="quarter" idx="12"/>
          </p:nvPr>
        </p:nvSpPr>
        <p:spPr/>
        <p:txBody>
          <a:bodyPr/>
          <a:lstStyle/>
          <a:p>
            <a:fld id="{60619CE2-D869-49DC-942B-2DB2F3BD9A7A}" type="slidenum">
              <a:rPr lang="zh-CN" altLang="en-US" smtClean="0"/>
              <a:t>10</a:t>
            </a:fld>
            <a:endParaRPr lang="zh-CN" altLang="en-US"/>
          </a:p>
        </p:txBody>
      </p:sp>
      <p:pic>
        <p:nvPicPr>
          <p:cNvPr id="6" name="图片 5">
            <a:extLst>
              <a:ext uri="{FF2B5EF4-FFF2-40B4-BE49-F238E27FC236}">
                <a16:creationId xmlns:a16="http://schemas.microsoft.com/office/drawing/2014/main" id="{668A6E44-E12F-C160-B70F-179D3EB833B7}"/>
              </a:ext>
            </a:extLst>
          </p:cNvPr>
          <p:cNvPicPr>
            <a:picLocks noChangeAspect="1"/>
          </p:cNvPicPr>
          <p:nvPr/>
        </p:nvPicPr>
        <p:blipFill>
          <a:blip r:embed="rId3"/>
          <a:stretch>
            <a:fillRect/>
          </a:stretch>
        </p:blipFill>
        <p:spPr>
          <a:xfrm>
            <a:off x="9372821" y="2653053"/>
            <a:ext cx="2196952" cy="1484304"/>
          </a:xfrm>
          <a:prstGeom prst="rect">
            <a:avLst/>
          </a:prstGeom>
        </p:spPr>
      </p:pic>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325F8584-F68F-4BFE-1C20-590C13B816A3}"/>
                  </a:ext>
                </a:extLst>
              </p:cNvPr>
              <p:cNvSpPr txBox="1">
                <a:spLocks/>
              </p:cNvSpPr>
              <p:nvPr/>
            </p:nvSpPr>
            <p:spPr>
              <a:xfrm>
                <a:off x="524540" y="2523793"/>
                <a:ext cx="8848281" cy="393371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t>假设两根传输线在无穷远点连接了一个电阻，使得二者之间有电势差，从而二者之间存在电场，理想导体的表面存在面电荷积累。在两个导体上分别为</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𝜎</m:t>
                        </m:r>
                      </m:e>
                      <m:sub>
                        <m:r>
                          <a:rPr lang="en-US" altLang="zh-CN" sz="1800" b="0" i="1" smtClean="0">
                            <a:latin typeface="Cambria Math" panose="02040503050406030204" pitchFamily="18" charset="0"/>
                          </a:rPr>
                          <m:t>1</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𝜌</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𝜙</m:t>
                        </m:r>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𝜎</m:t>
                        </m:r>
                      </m:e>
                      <m:sub>
                        <m:r>
                          <a:rPr lang="en-US" altLang="zh-CN" sz="1800" b="0" i="1" smtClean="0">
                            <a:latin typeface="Cambria Math" panose="02040503050406030204" pitchFamily="18" charset="0"/>
                          </a:rPr>
                          <m:t>2</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𝜌</m:t>
                        </m:r>
                        <m:r>
                          <a:rPr lang="en-US" altLang="zh-CN" sz="1800" b="0" i="1" smtClean="0">
                            <a:latin typeface="Cambria Math" panose="02040503050406030204" pitchFamily="18" charset="0"/>
                          </a:rPr>
                          <m:t>, </m:t>
                        </m:r>
                        <m:r>
                          <a:rPr lang="en-US" altLang="zh-CN" sz="1800" b="0" i="1" smtClean="0">
                            <a:latin typeface="Cambria Math" panose="02040503050406030204" pitchFamily="18" charset="0"/>
                          </a:rPr>
                          <m:t>𝜙</m:t>
                        </m:r>
                      </m:e>
                    </m:d>
                  </m:oMath>
                </a14:m>
                <a:r>
                  <a:rPr lang="zh-CN" altLang="en-US" sz="1800" dirty="0"/>
                  <a:t>。其中一个积累的是正电荷，一个是负电荷。</a:t>
                </a:r>
                <a:endParaRPr lang="en-US" altLang="zh-CN" sz="1800" dirty="0"/>
              </a:p>
              <a:p>
                <a:pPr marL="0" indent="0">
                  <a:buFont typeface="Arial" panose="020B0604020202020204" pitchFamily="34" charset="0"/>
                  <a:buNone/>
                </a:pPr>
                <a:r>
                  <a:rPr lang="zh-CN" altLang="en-US" sz="1800" dirty="0">
                    <a:solidFill>
                      <a:srgbClr val="7030A0"/>
                    </a:solidFill>
                  </a:rPr>
                  <a:t>假设理想导体表面的电流与积累的面电荷存在关系</a:t>
                </a:r>
                <a:endParaRPr lang="en-US" altLang="zh-CN" sz="1800" dirty="0">
                  <a:solidFill>
                    <a:srgbClr val="7030A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7030A0"/>
                              </a:solidFill>
                              <a:latin typeface="Cambria Math" panose="02040503050406030204" pitchFamily="18" charset="0"/>
                            </a:rPr>
                          </m:ctrlPr>
                        </m:sSubPr>
                        <m:e>
                          <m:r>
                            <a:rPr lang="en-US" altLang="zh-CN" sz="1800" b="1" i="1" smtClean="0">
                              <a:solidFill>
                                <a:srgbClr val="7030A0"/>
                              </a:solidFill>
                              <a:latin typeface="Cambria Math" panose="02040503050406030204" pitchFamily="18" charset="0"/>
                            </a:rPr>
                            <m:t>𝒋</m:t>
                          </m:r>
                        </m:e>
                        <m:sub>
                          <m:r>
                            <a:rPr lang="en-US" altLang="zh-CN" sz="1800" b="0" i="1" smtClean="0">
                              <a:solidFill>
                                <a:srgbClr val="7030A0"/>
                              </a:solidFill>
                              <a:latin typeface="Cambria Math" panose="02040503050406030204" pitchFamily="18" charset="0"/>
                            </a:rPr>
                            <m:t>1</m:t>
                          </m:r>
                        </m:sub>
                      </m:sSub>
                      <m:r>
                        <a:rPr lang="en-US" altLang="zh-CN" sz="1800" b="0" i="1" smtClean="0">
                          <a:solidFill>
                            <a:srgbClr val="7030A0"/>
                          </a:solidFill>
                          <a:latin typeface="Cambria Math" panose="02040503050406030204" pitchFamily="18" charset="0"/>
                        </a:rPr>
                        <m:t>(</m:t>
                      </m:r>
                      <m:r>
                        <a:rPr lang="en-US" altLang="zh-CN" sz="1800" b="0" i="1" smtClean="0">
                          <a:solidFill>
                            <a:srgbClr val="7030A0"/>
                          </a:solidFill>
                          <a:latin typeface="Cambria Math" panose="02040503050406030204" pitchFamily="18" charset="0"/>
                        </a:rPr>
                        <m:t>𝜌</m:t>
                      </m:r>
                      <m:r>
                        <a:rPr lang="en-US" altLang="zh-CN" sz="1800" b="0" i="1" smtClean="0">
                          <a:solidFill>
                            <a:srgbClr val="7030A0"/>
                          </a:solidFill>
                          <a:latin typeface="Cambria Math" panose="02040503050406030204" pitchFamily="18" charset="0"/>
                        </a:rPr>
                        <m:t>,</m:t>
                      </m:r>
                      <m:r>
                        <a:rPr lang="en-US" altLang="zh-CN" sz="1800" b="0" i="1" smtClean="0">
                          <a:solidFill>
                            <a:srgbClr val="7030A0"/>
                          </a:solidFill>
                          <a:latin typeface="Cambria Math" panose="02040503050406030204" pitchFamily="18" charset="0"/>
                        </a:rPr>
                        <m:t>𝜙</m:t>
                      </m:r>
                      <m:r>
                        <a:rPr lang="en-US" altLang="zh-CN" sz="1800" b="1" i="1" smtClean="0">
                          <a:solidFill>
                            <a:srgbClr val="7030A0"/>
                          </a:solidFill>
                          <a:latin typeface="Cambria Math" panose="02040503050406030204" pitchFamily="18" charset="0"/>
                        </a:rPr>
                        <m:t>)</m:t>
                      </m:r>
                      <m:r>
                        <a:rPr lang="en-US" altLang="zh-CN" sz="1800" b="0" i="1" smtClean="0">
                          <a:solidFill>
                            <a:srgbClr val="7030A0"/>
                          </a:solidFill>
                          <a:latin typeface="Cambria Math" panose="02040503050406030204" pitchFamily="18" charset="0"/>
                        </a:rPr>
                        <m:t>=</m:t>
                      </m:r>
                      <m:sSub>
                        <m:sSubPr>
                          <m:ctrlPr>
                            <a:rPr lang="en-US" altLang="zh-CN" sz="1800" b="0" i="1" smtClean="0">
                              <a:solidFill>
                                <a:srgbClr val="7030A0"/>
                              </a:solidFill>
                              <a:latin typeface="Cambria Math" panose="02040503050406030204" pitchFamily="18" charset="0"/>
                            </a:rPr>
                          </m:ctrlPr>
                        </m:sSubPr>
                        <m:e>
                          <m:r>
                            <a:rPr lang="en-US" altLang="zh-CN" sz="1800" b="0" i="1" smtClean="0">
                              <a:solidFill>
                                <a:srgbClr val="7030A0"/>
                              </a:solidFill>
                              <a:latin typeface="Cambria Math" panose="02040503050406030204" pitchFamily="18" charset="0"/>
                            </a:rPr>
                            <m:t>𝑗</m:t>
                          </m:r>
                        </m:e>
                        <m:sub>
                          <m:r>
                            <a:rPr lang="en-US" altLang="zh-CN" sz="1800" b="0" i="1" smtClean="0">
                              <a:solidFill>
                                <a:srgbClr val="7030A0"/>
                              </a:solidFill>
                              <a:latin typeface="Cambria Math" panose="02040503050406030204" pitchFamily="18" charset="0"/>
                            </a:rPr>
                            <m:t>1,   </m:t>
                          </m:r>
                          <m:r>
                            <a:rPr lang="en-US" altLang="zh-CN" sz="1800" b="0" i="1" smtClean="0">
                              <a:solidFill>
                                <a:srgbClr val="7030A0"/>
                              </a:solidFill>
                              <a:latin typeface="Cambria Math" panose="02040503050406030204" pitchFamily="18" charset="0"/>
                            </a:rPr>
                            <m:t>𝑧</m:t>
                          </m:r>
                        </m:sub>
                      </m:sSub>
                      <m:acc>
                        <m:accPr>
                          <m:chr m:val="̂"/>
                          <m:ctrlPr>
                            <a:rPr lang="en-US" altLang="zh-CN" sz="1800" b="1" i="1" smtClean="0">
                              <a:solidFill>
                                <a:srgbClr val="7030A0"/>
                              </a:solidFill>
                              <a:latin typeface="Cambria Math" panose="02040503050406030204" pitchFamily="18" charset="0"/>
                            </a:rPr>
                          </m:ctrlPr>
                        </m:accPr>
                        <m:e>
                          <m:r>
                            <a:rPr lang="en-US" altLang="zh-CN" sz="1800" b="1" i="1" smtClean="0">
                              <a:solidFill>
                                <a:srgbClr val="7030A0"/>
                              </a:solidFill>
                              <a:latin typeface="Cambria Math" panose="02040503050406030204" pitchFamily="18" charset="0"/>
                            </a:rPr>
                            <m:t>𝒛</m:t>
                          </m:r>
                        </m:e>
                      </m:acc>
                      <m:r>
                        <a:rPr lang="en-US" altLang="zh-CN" sz="1800" b="1" i="1" dirty="0" smtClean="0">
                          <a:solidFill>
                            <a:srgbClr val="7030A0"/>
                          </a:solidFill>
                          <a:latin typeface="Cambria Math" panose="02040503050406030204" pitchFamily="18" charset="0"/>
                        </a:rPr>
                        <m:t>=</m:t>
                      </m:r>
                      <m:sSub>
                        <m:sSubPr>
                          <m:ctrlPr>
                            <a:rPr lang="en-US" altLang="zh-CN" sz="1800" b="0" i="1" smtClean="0">
                              <a:solidFill>
                                <a:srgbClr val="7030A0"/>
                              </a:solidFill>
                              <a:latin typeface="Cambria Math" panose="02040503050406030204" pitchFamily="18" charset="0"/>
                            </a:rPr>
                          </m:ctrlPr>
                        </m:sSubPr>
                        <m:e>
                          <m:r>
                            <a:rPr lang="en-US" altLang="zh-CN" sz="1800" b="0" i="1" smtClean="0">
                              <a:solidFill>
                                <a:srgbClr val="7030A0"/>
                              </a:solidFill>
                              <a:latin typeface="Cambria Math" panose="02040503050406030204" pitchFamily="18" charset="0"/>
                            </a:rPr>
                            <m:t>𝜎</m:t>
                          </m:r>
                        </m:e>
                        <m:sub>
                          <m:r>
                            <a:rPr lang="en-US" altLang="zh-CN" sz="1800" b="0" i="1" smtClean="0">
                              <a:solidFill>
                                <a:srgbClr val="7030A0"/>
                              </a:solidFill>
                              <a:latin typeface="Cambria Math" panose="02040503050406030204" pitchFamily="18" charset="0"/>
                            </a:rPr>
                            <m:t>1</m:t>
                          </m:r>
                        </m:sub>
                      </m:sSub>
                      <m:d>
                        <m:dPr>
                          <m:ctrlPr>
                            <a:rPr lang="en-US" altLang="zh-CN" sz="1800" b="0" i="1" smtClean="0">
                              <a:solidFill>
                                <a:srgbClr val="7030A0"/>
                              </a:solidFill>
                              <a:latin typeface="Cambria Math" panose="02040503050406030204" pitchFamily="18" charset="0"/>
                            </a:rPr>
                          </m:ctrlPr>
                        </m:dPr>
                        <m:e>
                          <m:r>
                            <a:rPr lang="en-US" altLang="zh-CN" sz="1800" b="0" i="1" smtClean="0">
                              <a:solidFill>
                                <a:srgbClr val="7030A0"/>
                              </a:solidFill>
                              <a:latin typeface="Cambria Math" panose="02040503050406030204" pitchFamily="18" charset="0"/>
                            </a:rPr>
                            <m:t>𝜌</m:t>
                          </m:r>
                          <m:r>
                            <a:rPr lang="en-US" altLang="zh-CN" sz="1800" b="0" i="1" smtClean="0">
                              <a:solidFill>
                                <a:srgbClr val="7030A0"/>
                              </a:solidFill>
                              <a:latin typeface="Cambria Math" panose="02040503050406030204" pitchFamily="18" charset="0"/>
                            </a:rPr>
                            <m:t>,</m:t>
                          </m:r>
                          <m:r>
                            <a:rPr lang="en-US" altLang="zh-CN" sz="1800" b="0" i="1" smtClean="0">
                              <a:solidFill>
                                <a:srgbClr val="7030A0"/>
                              </a:solidFill>
                              <a:latin typeface="Cambria Math" panose="02040503050406030204" pitchFamily="18" charset="0"/>
                            </a:rPr>
                            <m:t>𝜙</m:t>
                          </m:r>
                        </m:e>
                      </m:d>
                      <m:r>
                        <a:rPr lang="en-US" altLang="zh-CN" sz="1800" b="0" i="1" smtClean="0">
                          <a:solidFill>
                            <a:srgbClr val="7030A0"/>
                          </a:solidFill>
                          <a:latin typeface="Cambria Math" panose="02040503050406030204" pitchFamily="18" charset="0"/>
                        </a:rPr>
                        <m:t>𝑣</m:t>
                      </m:r>
                      <m:acc>
                        <m:accPr>
                          <m:chr m:val="̂"/>
                          <m:ctrlPr>
                            <a:rPr lang="en-US" altLang="zh-CN" sz="1800" b="1" i="1" smtClean="0">
                              <a:solidFill>
                                <a:srgbClr val="7030A0"/>
                              </a:solidFill>
                              <a:latin typeface="Cambria Math" panose="02040503050406030204" pitchFamily="18" charset="0"/>
                            </a:rPr>
                          </m:ctrlPr>
                        </m:accPr>
                        <m:e>
                          <m:r>
                            <a:rPr lang="en-US" altLang="zh-CN" sz="1800" b="1" i="1" smtClean="0">
                              <a:solidFill>
                                <a:srgbClr val="7030A0"/>
                              </a:solidFill>
                              <a:latin typeface="Cambria Math" panose="02040503050406030204" pitchFamily="18" charset="0"/>
                            </a:rPr>
                            <m:t>𝒛</m:t>
                          </m:r>
                        </m:e>
                      </m:acc>
                    </m:oMath>
                  </m:oMathPara>
                </a14:m>
                <a:endParaRPr lang="en-US" altLang="zh-CN" sz="1800" b="0" dirty="0">
                  <a:solidFill>
                    <a:srgbClr val="7030A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7030A0"/>
                              </a:solidFill>
                              <a:latin typeface="Cambria Math" panose="02040503050406030204" pitchFamily="18" charset="0"/>
                            </a:rPr>
                          </m:ctrlPr>
                        </m:sSubPr>
                        <m:e>
                          <m:r>
                            <a:rPr lang="en-US" altLang="zh-CN" sz="1800" b="1" i="1">
                              <a:solidFill>
                                <a:srgbClr val="7030A0"/>
                              </a:solidFill>
                              <a:latin typeface="Cambria Math" panose="02040503050406030204" pitchFamily="18" charset="0"/>
                            </a:rPr>
                            <m:t>𝒋</m:t>
                          </m:r>
                        </m:e>
                        <m:sub>
                          <m:r>
                            <a:rPr lang="en-US" altLang="zh-CN" sz="1800" b="0" i="1" smtClean="0">
                              <a:solidFill>
                                <a:srgbClr val="7030A0"/>
                              </a:solidFill>
                              <a:latin typeface="Cambria Math" panose="02040503050406030204" pitchFamily="18" charset="0"/>
                            </a:rPr>
                            <m:t>2</m:t>
                          </m:r>
                        </m:sub>
                      </m:sSub>
                      <m:r>
                        <a:rPr lang="en-US" altLang="zh-CN" sz="1800" b="0" i="1" smtClean="0">
                          <a:solidFill>
                            <a:srgbClr val="7030A0"/>
                          </a:solidFill>
                          <a:latin typeface="Cambria Math" panose="02040503050406030204" pitchFamily="18" charset="0"/>
                        </a:rPr>
                        <m:t>(</m:t>
                      </m:r>
                      <m:r>
                        <a:rPr lang="en-US" altLang="zh-CN" sz="1800" b="0" i="1" smtClean="0">
                          <a:solidFill>
                            <a:srgbClr val="7030A0"/>
                          </a:solidFill>
                          <a:latin typeface="Cambria Math" panose="02040503050406030204" pitchFamily="18" charset="0"/>
                        </a:rPr>
                        <m:t>𝜌</m:t>
                      </m:r>
                      <m:r>
                        <a:rPr lang="en-US" altLang="zh-CN" sz="1800" b="0" i="1" smtClean="0">
                          <a:solidFill>
                            <a:srgbClr val="7030A0"/>
                          </a:solidFill>
                          <a:latin typeface="Cambria Math" panose="02040503050406030204" pitchFamily="18" charset="0"/>
                        </a:rPr>
                        <m:t>,</m:t>
                      </m:r>
                      <m:r>
                        <a:rPr lang="en-US" altLang="zh-CN" sz="1800" b="0" i="1" smtClean="0">
                          <a:solidFill>
                            <a:srgbClr val="7030A0"/>
                          </a:solidFill>
                          <a:latin typeface="Cambria Math" panose="02040503050406030204" pitchFamily="18" charset="0"/>
                        </a:rPr>
                        <m:t>𝜙</m:t>
                      </m:r>
                      <m:r>
                        <a:rPr lang="en-US" altLang="zh-CN" sz="1800" b="0" i="1" smtClean="0">
                          <a:solidFill>
                            <a:srgbClr val="7030A0"/>
                          </a:solidFill>
                          <a:latin typeface="Cambria Math" panose="02040503050406030204" pitchFamily="18" charset="0"/>
                        </a:rPr>
                        <m:t>)=</m:t>
                      </m:r>
                      <m:sSub>
                        <m:sSubPr>
                          <m:ctrlPr>
                            <a:rPr lang="en-US" altLang="zh-CN" sz="1800" i="1">
                              <a:solidFill>
                                <a:srgbClr val="7030A0"/>
                              </a:solidFill>
                              <a:latin typeface="Cambria Math" panose="02040503050406030204" pitchFamily="18" charset="0"/>
                            </a:rPr>
                          </m:ctrlPr>
                        </m:sSubPr>
                        <m:e>
                          <m:r>
                            <a:rPr lang="en-US" altLang="zh-CN" sz="1800" b="0" i="1" smtClean="0">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𝑗</m:t>
                          </m:r>
                        </m:e>
                        <m:sub>
                          <m:r>
                            <a:rPr lang="en-US" altLang="zh-CN" sz="1800" b="0" i="1" smtClean="0">
                              <a:solidFill>
                                <a:srgbClr val="7030A0"/>
                              </a:solidFill>
                              <a:latin typeface="Cambria Math" panose="02040503050406030204" pitchFamily="18" charset="0"/>
                            </a:rPr>
                            <m:t>2,   </m:t>
                          </m:r>
                          <m:r>
                            <a:rPr lang="en-US" altLang="zh-CN" sz="1800" i="1">
                              <a:solidFill>
                                <a:srgbClr val="7030A0"/>
                              </a:solidFill>
                              <a:latin typeface="Cambria Math" panose="02040503050406030204" pitchFamily="18" charset="0"/>
                            </a:rPr>
                            <m:t>𝑧</m:t>
                          </m:r>
                        </m:sub>
                      </m:sSub>
                      <m:acc>
                        <m:accPr>
                          <m:chr m:val="̂"/>
                          <m:ctrlPr>
                            <a:rPr lang="en-US" altLang="zh-CN" sz="1800" b="1" i="1">
                              <a:solidFill>
                                <a:srgbClr val="7030A0"/>
                              </a:solidFill>
                              <a:latin typeface="Cambria Math" panose="02040503050406030204" pitchFamily="18" charset="0"/>
                            </a:rPr>
                          </m:ctrlPr>
                        </m:accPr>
                        <m:e>
                          <m:r>
                            <a:rPr lang="en-US" altLang="zh-CN" sz="1800" b="1" i="1">
                              <a:solidFill>
                                <a:srgbClr val="7030A0"/>
                              </a:solidFill>
                              <a:latin typeface="Cambria Math" panose="02040503050406030204" pitchFamily="18" charset="0"/>
                            </a:rPr>
                            <m:t>𝒛</m:t>
                          </m:r>
                        </m:e>
                      </m:acc>
                      <m:r>
                        <a:rPr lang="en-US" altLang="zh-CN" sz="1800" b="1" i="1" dirty="0">
                          <a:solidFill>
                            <a:srgbClr val="7030A0"/>
                          </a:solidFill>
                          <a:latin typeface="Cambria Math" panose="02040503050406030204" pitchFamily="18" charset="0"/>
                        </a:rPr>
                        <m:t>= </m:t>
                      </m:r>
                      <m:sSub>
                        <m:sSubPr>
                          <m:ctrlPr>
                            <a:rPr lang="en-US" altLang="zh-CN" sz="1800" b="0" i="1" smtClean="0">
                              <a:solidFill>
                                <a:srgbClr val="7030A0"/>
                              </a:solidFill>
                              <a:latin typeface="Cambria Math" panose="02040503050406030204" pitchFamily="18" charset="0"/>
                            </a:rPr>
                          </m:ctrlPr>
                        </m:sSubPr>
                        <m:e>
                          <m:r>
                            <a:rPr lang="en-US" altLang="zh-CN" sz="1800" b="0" i="1" smtClean="0">
                              <a:solidFill>
                                <a:srgbClr val="7030A0"/>
                              </a:solidFill>
                              <a:latin typeface="Cambria Math" panose="02040503050406030204" pitchFamily="18" charset="0"/>
                            </a:rPr>
                            <m:t>𝜎</m:t>
                          </m:r>
                        </m:e>
                        <m:sub>
                          <m:r>
                            <a:rPr lang="en-US" altLang="zh-CN" sz="1800" b="0" i="1" smtClean="0">
                              <a:solidFill>
                                <a:srgbClr val="7030A0"/>
                              </a:solidFill>
                              <a:latin typeface="Cambria Math" panose="02040503050406030204" pitchFamily="18" charset="0"/>
                            </a:rPr>
                            <m:t>2</m:t>
                          </m:r>
                        </m:sub>
                      </m:sSub>
                      <m:d>
                        <m:dPr>
                          <m:ctrlPr>
                            <a:rPr lang="en-US" altLang="zh-CN" sz="1800" b="0" i="1" smtClean="0">
                              <a:solidFill>
                                <a:srgbClr val="7030A0"/>
                              </a:solidFill>
                              <a:latin typeface="Cambria Math" panose="02040503050406030204" pitchFamily="18" charset="0"/>
                            </a:rPr>
                          </m:ctrlPr>
                        </m:dPr>
                        <m:e>
                          <m:r>
                            <a:rPr lang="en-US" altLang="zh-CN" sz="1800" b="0" i="1" smtClean="0">
                              <a:solidFill>
                                <a:srgbClr val="7030A0"/>
                              </a:solidFill>
                              <a:latin typeface="Cambria Math" panose="02040503050406030204" pitchFamily="18" charset="0"/>
                            </a:rPr>
                            <m:t>𝜌</m:t>
                          </m:r>
                          <m:r>
                            <a:rPr lang="en-US" altLang="zh-CN" sz="1800" b="0" i="1" smtClean="0">
                              <a:solidFill>
                                <a:srgbClr val="7030A0"/>
                              </a:solidFill>
                              <a:latin typeface="Cambria Math" panose="02040503050406030204" pitchFamily="18" charset="0"/>
                            </a:rPr>
                            <m:t>,</m:t>
                          </m:r>
                          <m:r>
                            <a:rPr lang="en-US" altLang="zh-CN" sz="1800" b="0" i="1" smtClean="0">
                              <a:solidFill>
                                <a:srgbClr val="7030A0"/>
                              </a:solidFill>
                              <a:latin typeface="Cambria Math" panose="02040503050406030204" pitchFamily="18" charset="0"/>
                            </a:rPr>
                            <m:t>𝜙</m:t>
                          </m:r>
                        </m:e>
                      </m:d>
                      <m:r>
                        <a:rPr lang="en-US" altLang="zh-CN" sz="1800" b="0" i="1" smtClean="0">
                          <a:solidFill>
                            <a:srgbClr val="7030A0"/>
                          </a:solidFill>
                          <a:latin typeface="Cambria Math" panose="02040503050406030204" pitchFamily="18" charset="0"/>
                        </a:rPr>
                        <m:t>𝑣</m:t>
                      </m:r>
                      <m:acc>
                        <m:accPr>
                          <m:chr m:val="̂"/>
                          <m:ctrlPr>
                            <a:rPr lang="en-US" altLang="zh-CN" sz="1800" b="1" i="1" smtClean="0">
                              <a:solidFill>
                                <a:srgbClr val="7030A0"/>
                              </a:solidFill>
                              <a:latin typeface="Cambria Math" panose="02040503050406030204" pitchFamily="18" charset="0"/>
                            </a:rPr>
                          </m:ctrlPr>
                        </m:accPr>
                        <m:e>
                          <m:r>
                            <a:rPr lang="en-US" altLang="zh-CN" sz="1800" b="1" i="1" smtClean="0">
                              <a:solidFill>
                                <a:srgbClr val="7030A0"/>
                              </a:solidFill>
                              <a:latin typeface="Cambria Math" panose="02040503050406030204" pitchFamily="18" charset="0"/>
                            </a:rPr>
                            <m:t>𝒛</m:t>
                          </m:r>
                        </m:e>
                      </m:acc>
                    </m:oMath>
                  </m:oMathPara>
                </a14:m>
                <a:endParaRPr lang="en-US" altLang="zh-CN" sz="1800" b="1" dirty="0">
                  <a:solidFill>
                    <a:srgbClr val="7030A0"/>
                  </a:solidFill>
                </a:endParaRPr>
              </a:p>
              <a:p>
                <a:pPr marL="0" indent="0">
                  <a:buNone/>
                </a:pPr>
                <a:r>
                  <a:rPr lang="zh-CN" altLang="en-US" sz="1800" dirty="0"/>
                  <a:t>标量势与矢量势为</a:t>
                </a:r>
                <a:endParaRPr lang="en-US" altLang="zh-CN" sz="18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1800" b="0" i="0" smtClean="0">
                          <a:latin typeface="Cambria Math" panose="02040503050406030204" pitchFamily="18" charset="0"/>
                        </a:rPr>
                        <m:t>Φ</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𝜌</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𝜙</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4</m:t>
                          </m:r>
                          <m:r>
                            <a:rPr lang="en-US" altLang="zh-CN" sz="1800" b="0" i="1" smtClean="0">
                              <a:latin typeface="Cambria Math" panose="02040503050406030204" pitchFamily="18" charset="0"/>
                            </a:rPr>
                            <m:t>𝜋𝜖</m:t>
                          </m:r>
                        </m:den>
                      </m:f>
                      <m:d>
                        <m:dPr>
                          <m:begChr m:val="{"/>
                          <m:endChr m:val="}"/>
                          <m:ctrlPr>
                            <a:rPr lang="en-US" altLang="zh-CN" sz="1800" b="0" i="1" smtClean="0">
                              <a:latin typeface="Cambria Math" panose="02040503050406030204" pitchFamily="18" charset="0"/>
                            </a:rPr>
                          </m:ctrlPr>
                        </m:dPr>
                        <m:e>
                          <m:nary>
                            <m:naryPr>
                              <m:subHide m:val="on"/>
                              <m:supHide m:val="on"/>
                              <m:ctrlPr>
                                <a:rPr lang="en-US" altLang="zh-CN" sz="1800" b="0" i="1" smtClean="0">
                                  <a:latin typeface="Cambria Math" panose="02040503050406030204" pitchFamily="18" charset="0"/>
                                </a:rPr>
                              </m:ctrlPr>
                            </m:naryPr>
                            <m:sub/>
                            <m:sup/>
                            <m:e>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𝜎</m:t>
                                      </m:r>
                                    </m:e>
                                    <m:sub>
                                      <m:r>
                                        <a:rPr lang="en-US" altLang="zh-CN" sz="1800" i="1">
                                          <a:latin typeface="Cambria Math" panose="02040503050406030204" pitchFamily="18" charset="0"/>
                                        </a:rPr>
                                        <m:t>1</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𝜌</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𝜙</m:t>
                                          </m:r>
                                        </m:e>
                                        <m:sup>
                                          <m:r>
                                            <a:rPr lang="en-US" altLang="zh-CN" sz="1800" i="1">
                                              <a:latin typeface="Cambria Math" panose="02040503050406030204" pitchFamily="18" charset="0"/>
                                            </a:rPr>
                                            <m:t>′</m:t>
                                          </m:r>
                                        </m:sup>
                                      </m:sSup>
                                    </m:e>
                                  </m:d>
                                </m:num>
                                <m:den>
                                  <m:d>
                                    <m:dPr>
                                      <m:begChr m:val="|"/>
                                      <m:endChr m:val="|"/>
                                      <m:ctrlPr>
                                        <a:rPr lang="en-US" altLang="zh-CN" sz="1800" b="0" i="1" smtClean="0">
                                          <a:latin typeface="Cambria Math" panose="02040503050406030204" pitchFamily="18" charset="0"/>
                                        </a:rPr>
                                      </m:ctrlPr>
                                    </m:dPr>
                                    <m:e>
                                      <m:r>
                                        <a:rPr lang="en-US" altLang="zh-CN" sz="1800" b="1" i="1" smtClean="0">
                                          <a:latin typeface="Cambria Math" panose="02040503050406030204" pitchFamily="18" charset="0"/>
                                        </a:rPr>
                                        <m:t>𝒓</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𝒓</m:t>
                                          </m:r>
                                        </m:e>
                                        <m:sup>
                                          <m:r>
                                            <a:rPr lang="en-US" altLang="zh-CN" sz="1800" b="1" i="1" smtClean="0">
                                              <a:latin typeface="Cambria Math" panose="02040503050406030204" pitchFamily="18" charset="0"/>
                                            </a:rPr>
                                            <m:t>′</m:t>
                                          </m:r>
                                        </m:sup>
                                      </m:sSup>
                                    </m:e>
                                  </m:d>
                                </m:den>
                              </m:f>
                              <m:r>
                                <a:rPr lang="en-US" altLang="zh-CN" sz="1800" b="0" i="1" smtClean="0">
                                  <a:latin typeface="Cambria Math" panose="02040503050406030204" pitchFamily="18" charset="0"/>
                                </a:rPr>
                                <m:t>𝑑</m:t>
                              </m:r>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𝑎</m:t>
                                  </m:r>
                                </m:e>
                                <m:sub>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m:t>
                                  </m:r>
                                </m:sup>
                              </m:sSubSup>
                            </m:e>
                          </m:nary>
                          <m:r>
                            <a:rPr lang="en-US" altLang="zh-CN" sz="1800" b="0" i="1" smtClean="0">
                              <a:latin typeface="Cambria Math" panose="02040503050406030204" pitchFamily="18" charset="0"/>
                            </a:rPr>
                            <m:t>+</m:t>
                          </m:r>
                          <m:nary>
                            <m:naryPr>
                              <m:subHide m:val="on"/>
                              <m:supHide m:val="on"/>
                              <m:ctrlPr>
                                <a:rPr lang="en-US" altLang="zh-CN" sz="1800" i="1">
                                  <a:latin typeface="Cambria Math" panose="02040503050406030204" pitchFamily="18" charset="0"/>
                                </a:rPr>
                              </m:ctrlPr>
                            </m:naryPr>
                            <m:sub/>
                            <m:sup/>
                            <m:e>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𝜎</m:t>
                                      </m:r>
                                    </m:e>
                                    <m:sub>
                                      <m:r>
                                        <a:rPr lang="en-US" altLang="zh-CN" sz="1800" b="0" i="1" smtClean="0">
                                          <a:latin typeface="Cambria Math" panose="02040503050406030204" pitchFamily="18" charset="0"/>
                                        </a:rPr>
                                        <m:t>2</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𝜌</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𝜙</m:t>
                                          </m:r>
                                        </m:e>
                                        <m:sup>
                                          <m:r>
                                            <a:rPr lang="en-US" altLang="zh-CN" sz="1800" i="1">
                                              <a:latin typeface="Cambria Math" panose="02040503050406030204" pitchFamily="18" charset="0"/>
                                            </a:rPr>
                                            <m:t>′</m:t>
                                          </m:r>
                                        </m:sup>
                                      </m:sSup>
                                    </m:e>
                                  </m:d>
                                </m:num>
                                <m:den>
                                  <m:d>
                                    <m:dPr>
                                      <m:begChr m:val="|"/>
                                      <m:endChr m:val="|"/>
                                      <m:ctrlPr>
                                        <a:rPr lang="en-US" altLang="zh-CN" sz="1800" i="1">
                                          <a:latin typeface="Cambria Math" panose="02040503050406030204" pitchFamily="18" charset="0"/>
                                        </a:rPr>
                                      </m:ctrlPr>
                                    </m:dPr>
                                    <m:e>
                                      <m:r>
                                        <a:rPr lang="en-US" altLang="zh-CN" sz="1800" b="1" i="1">
                                          <a:latin typeface="Cambria Math" panose="02040503050406030204" pitchFamily="18" charset="0"/>
                                        </a:rPr>
                                        <m:t>𝒓</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𝒓</m:t>
                                          </m:r>
                                        </m:e>
                                        <m:sup>
                                          <m:r>
                                            <a:rPr lang="en-US" altLang="zh-CN" sz="1800" b="1" i="1">
                                              <a:latin typeface="Cambria Math" panose="02040503050406030204" pitchFamily="18" charset="0"/>
                                            </a:rPr>
                                            <m:t>′</m:t>
                                          </m:r>
                                        </m:sup>
                                      </m:sSup>
                                    </m:e>
                                  </m:d>
                                </m:den>
                              </m:f>
                              <m:r>
                                <a:rPr lang="en-US" altLang="zh-CN" sz="1800" i="1">
                                  <a:latin typeface="Cambria Math" panose="02040503050406030204" pitchFamily="18" charset="0"/>
                                </a:rPr>
                                <m:t>𝑑</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𝑎</m:t>
                                  </m:r>
                                </m:e>
                                <m:sub>
                                  <m:r>
                                    <a:rPr lang="en-US" altLang="zh-CN" sz="1800" b="0" i="1" smtClean="0">
                                      <a:latin typeface="Cambria Math" panose="02040503050406030204" pitchFamily="18" charset="0"/>
                                    </a:rPr>
                                    <m:t>2</m:t>
                                  </m:r>
                                </m:sub>
                                <m:sup>
                                  <m:r>
                                    <a:rPr lang="en-US" altLang="zh-CN" sz="1800" i="1">
                                      <a:latin typeface="Cambria Math" panose="02040503050406030204" pitchFamily="18" charset="0"/>
                                    </a:rPr>
                                    <m:t>′</m:t>
                                  </m:r>
                                </m:sup>
                              </m:sSubSup>
                            </m:e>
                          </m:nary>
                        </m:e>
                      </m:d>
                    </m:oMath>
                  </m:oMathPara>
                </a14:m>
                <a:endParaRPr lang="en-US" altLang="zh-CN" sz="18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𝐴</m:t>
                          </m:r>
                        </m:e>
                        <m:sub>
                          <m:r>
                            <a:rPr lang="en-US" altLang="zh-CN" sz="1800" b="0" i="1" smtClean="0">
                              <a:latin typeface="Cambria Math" panose="02040503050406030204" pitchFamily="18" charset="0"/>
                            </a:rPr>
                            <m:t>𝑧</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𝜌</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𝜙</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𝜇</m:t>
                          </m:r>
                        </m:num>
                        <m:den>
                          <m:r>
                            <a:rPr lang="en-US" altLang="zh-CN" sz="1800" b="0" i="1" smtClean="0">
                              <a:latin typeface="Cambria Math" panose="02040503050406030204" pitchFamily="18" charset="0"/>
                            </a:rPr>
                            <m:t>4</m:t>
                          </m:r>
                          <m:r>
                            <a:rPr lang="en-US" altLang="zh-CN" sz="1800" b="0" i="1" smtClean="0">
                              <a:latin typeface="Cambria Math" panose="02040503050406030204" pitchFamily="18" charset="0"/>
                            </a:rPr>
                            <m:t>𝜋</m:t>
                          </m:r>
                        </m:den>
                      </m:f>
                      <m:d>
                        <m:dPr>
                          <m:begChr m:val="{"/>
                          <m:endChr m:val="}"/>
                          <m:ctrlPr>
                            <a:rPr lang="en-US" altLang="zh-CN" sz="1800" b="0" i="1" smtClean="0">
                              <a:latin typeface="Cambria Math" panose="02040503050406030204" pitchFamily="18" charset="0"/>
                            </a:rPr>
                          </m:ctrlPr>
                        </m:dPr>
                        <m:e>
                          <m:nary>
                            <m:naryPr>
                              <m:subHide m:val="on"/>
                              <m:supHide m:val="on"/>
                              <m:ctrlPr>
                                <a:rPr lang="en-US" altLang="zh-CN" sz="1800" b="0" i="1" smtClean="0">
                                  <a:latin typeface="Cambria Math" panose="02040503050406030204" pitchFamily="18" charset="0"/>
                                </a:rPr>
                              </m:ctrlPr>
                            </m:naryPr>
                            <m:sub/>
                            <m:sup/>
                            <m:e>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𝜎</m:t>
                                      </m:r>
                                    </m:e>
                                    <m:sub>
                                      <m:r>
                                        <a:rPr lang="en-US" altLang="zh-CN" sz="1800" i="1">
                                          <a:latin typeface="Cambria Math" panose="02040503050406030204" pitchFamily="18" charset="0"/>
                                        </a:rPr>
                                        <m:t>1</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𝜌</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𝜙</m:t>
                                          </m:r>
                                        </m:e>
                                        <m:sup>
                                          <m:r>
                                            <a:rPr lang="en-US" altLang="zh-CN" sz="1800" i="1">
                                              <a:latin typeface="Cambria Math" panose="02040503050406030204" pitchFamily="18" charset="0"/>
                                            </a:rPr>
                                            <m:t>′</m:t>
                                          </m:r>
                                        </m:sup>
                                      </m:sSup>
                                    </m:e>
                                  </m:d>
                                  <m:r>
                                    <a:rPr lang="en-US" altLang="zh-CN" sz="1800" b="0" i="1" smtClean="0">
                                      <a:latin typeface="Cambria Math" panose="02040503050406030204" pitchFamily="18" charset="0"/>
                                    </a:rPr>
                                    <m:t>𝑣</m:t>
                                  </m:r>
                                </m:num>
                                <m:den>
                                  <m:d>
                                    <m:dPr>
                                      <m:begChr m:val="|"/>
                                      <m:endChr m:val="|"/>
                                      <m:ctrlPr>
                                        <a:rPr lang="en-US" altLang="zh-CN" sz="1800" i="1">
                                          <a:latin typeface="Cambria Math" panose="02040503050406030204" pitchFamily="18" charset="0"/>
                                        </a:rPr>
                                      </m:ctrlPr>
                                    </m:dPr>
                                    <m:e>
                                      <m:r>
                                        <a:rPr lang="en-US" altLang="zh-CN" sz="1800" b="1" i="1">
                                          <a:latin typeface="Cambria Math" panose="02040503050406030204" pitchFamily="18" charset="0"/>
                                        </a:rPr>
                                        <m:t>𝒓</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𝒓</m:t>
                                          </m:r>
                                        </m:e>
                                        <m:sup>
                                          <m:r>
                                            <a:rPr lang="en-US" altLang="zh-CN" sz="1800" b="1" i="1">
                                              <a:latin typeface="Cambria Math" panose="02040503050406030204" pitchFamily="18" charset="0"/>
                                            </a:rPr>
                                            <m:t>′</m:t>
                                          </m:r>
                                        </m:sup>
                                      </m:sSup>
                                    </m:e>
                                  </m:d>
                                </m:den>
                              </m:f>
                              <m:r>
                                <a:rPr lang="en-US" altLang="zh-CN" sz="1800" i="1">
                                  <a:latin typeface="Cambria Math" panose="02040503050406030204" pitchFamily="18" charset="0"/>
                                </a:rPr>
                                <m:t>𝑑</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𝑎</m:t>
                                  </m:r>
                                </m:e>
                                <m:sub>
                                  <m:r>
                                    <a:rPr lang="en-US" altLang="zh-CN" sz="1800" i="1">
                                      <a:latin typeface="Cambria Math" panose="02040503050406030204" pitchFamily="18" charset="0"/>
                                    </a:rPr>
                                    <m:t>1</m:t>
                                  </m:r>
                                </m:sub>
                                <m:sup>
                                  <m:r>
                                    <a:rPr lang="en-US" altLang="zh-CN" sz="1800" i="1">
                                      <a:latin typeface="Cambria Math" panose="02040503050406030204" pitchFamily="18" charset="0"/>
                                    </a:rPr>
                                    <m:t>′</m:t>
                                  </m:r>
                                </m:sup>
                              </m:sSubSup>
                            </m:e>
                          </m:nary>
                          <m:r>
                            <a:rPr lang="en-US" altLang="zh-CN" sz="1800" b="0" i="1" smtClean="0">
                              <a:latin typeface="Cambria Math" panose="02040503050406030204" pitchFamily="18" charset="0"/>
                            </a:rPr>
                            <m:t>+</m:t>
                          </m:r>
                          <m:nary>
                            <m:naryPr>
                              <m:subHide m:val="on"/>
                              <m:supHide m:val="on"/>
                              <m:ctrlPr>
                                <a:rPr lang="en-US" altLang="zh-CN" sz="1800" i="1">
                                  <a:latin typeface="Cambria Math" panose="02040503050406030204" pitchFamily="18" charset="0"/>
                                </a:rPr>
                              </m:ctrlPr>
                            </m:naryPr>
                            <m:sub/>
                            <m:sup/>
                            <m:e>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𝜎</m:t>
                                      </m:r>
                                    </m:e>
                                    <m:sub>
                                      <m:r>
                                        <a:rPr lang="en-US" altLang="zh-CN" sz="1800" b="0" i="1" smtClean="0">
                                          <a:latin typeface="Cambria Math" panose="02040503050406030204" pitchFamily="18" charset="0"/>
                                        </a:rPr>
                                        <m:t>2</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𝜌</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𝜙</m:t>
                                          </m:r>
                                        </m:e>
                                        <m:sup>
                                          <m:r>
                                            <a:rPr lang="en-US" altLang="zh-CN" sz="1800" i="1">
                                              <a:latin typeface="Cambria Math" panose="02040503050406030204" pitchFamily="18" charset="0"/>
                                            </a:rPr>
                                            <m:t>′</m:t>
                                          </m:r>
                                        </m:sup>
                                      </m:sSup>
                                    </m:e>
                                  </m:d>
                                  <m:r>
                                    <a:rPr lang="en-US" altLang="zh-CN" sz="1800" i="1">
                                      <a:latin typeface="Cambria Math" panose="02040503050406030204" pitchFamily="18" charset="0"/>
                                    </a:rPr>
                                    <m:t>𝑣</m:t>
                                  </m:r>
                                </m:num>
                                <m:den>
                                  <m:d>
                                    <m:dPr>
                                      <m:begChr m:val="|"/>
                                      <m:endChr m:val="|"/>
                                      <m:ctrlPr>
                                        <a:rPr lang="en-US" altLang="zh-CN" sz="1800" i="1">
                                          <a:latin typeface="Cambria Math" panose="02040503050406030204" pitchFamily="18" charset="0"/>
                                        </a:rPr>
                                      </m:ctrlPr>
                                    </m:dPr>
                                    <m:e>
                                      <m:r>
                                        <a:rPr lang="en-US" altLang="zh-CN" sz="1800" b="1" i="1">
                                          <a:latin typeface="Cambria Math" panose="02040503050406030204" pitchFamily="18" charset="0"/>
                                        </a:rPr>
                                        <m:t>𝒓</m:t>
                                      </m:r>
                                      <m:r>
                                        <a:rPr lang="en-US" altLang="zh-CN" sz="1800" b="1" i="1">
                                          <a:latin typeface="Cambria Math" panose="02040503050406030204" pitchFamily="18" charset="0"/>
                                        </a:rPr>
                                        <m:t>−</m:t>
                                      </m:r>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𝒓</m:t>
                                          </m:r>
                                        </m:e>
                                        <m:sup>
                                          <m:r>
                                            <a:rPr lang="en-US" altLang="zh-CN" sz="1800" b="1" i="1">
                                              <a:latin typeface="Cambria Math" panose="02040503050406030204" pitchFamily="18" charset="0"/>
                                            </a:rPr>
                                            <m:t>′</m:t>
                                          </m:r>
                                        </m:sup>
                                      </m:sSup>
                                    </m:e>
                                  </m:d>
                                </m:den>
                              </m:f>
                              <m:r>
                                <a:rPr lang="en-US" altLang="zh-CN" sz="1800" i="1">
                                  <a:latin typeface="Cambria Math" panose="02040503050406030204" pitchFamily="18" charset="0"/>
                                </a:rPr>
                                <m:t>𝑑</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𝑎</m:t>
                                  </m:r>
                                </m:e>
                                <m:sub>
                                  <m:r>
                                    <a:rPr lang="en-US" altLang="zh-CN" sz="1800" b="0" i="1" smtClean="0">
                                      <a:latin typeface="Cambria Math" panose="02040503050406030204" pitchFamily="18" charset="0"/>
                                    </a:rPr>
                                    <m:t>2</m:t>
                                  </m:r>
                                </m:sub>
                                <m:sup>
                                  <m:r>
                                    <a:rPr lang="en-US" altLang="zh-CN" sz="1800" i="1">
                                      <a:latin typeface="Cambria Math" panose="02040503050406030204" pitchFamily="18" charset="0"/>
                                    </a:rPr>
                                    <m:t>′</m:t>
                                  </m:r>
                                </m:sup>
                              </m:sSubSup>
                            </m:e>
                          </m:nary>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𝜇𝜖</m:t>
                      </m:r>
                      <m:r>
                        <a:rPr lang="en-US" altLang="zh-CN" sz="1800" b="0" i="1" smtClean="0">
                          <a:latin typeface="Cambria Math" panose="02040503050406030204" pitchFamily="18" charset="0"/>
                        </a:rPr>
                        <m:t>𝑣</m:t>
                      </m:r>
                      <m:r>
                        <m:rPr>
                          <m:sty m:val="p"/>
                        </m:rPr>
                        <a:rPr lang="en-US" altLang="zh-CN" sz="1800" b="0" i="0" smtClean="0">
                          <a:latin typeface="Cambria Math" panose="02040503050406030204" pitchFamily="18" charset="0"/>
                        </a:rPr>
                        <m:t>Φ</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𝜌</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𝜙</m:t>
                          </m:r>
                        </m:e>
                      </m:d>
                    </m:oMath>
                  </m:oMathPara>
                </a14:m>
                <a:endParaRPr lang="en-US" altLang="zh-CN" sz="1800" dirty="0"/>
              </a:p>
              <a:p>
                <a:pPr marL="0" indent="0">
                  <a:buFont typeface="Arial" panose="020B0604020202020204" pitchFamily="34" charset="0"/>
                  <a:buNone/>
                </a:pPr>
                <a:endParaRPr lang="zh-CN" altLang="en-US" sz="1800" dirty="0"/>
              </a:p>
            </p:txBody>
          </p:sp>
        </mc:Choice>
        <mc:Fallback xmlns="">
          <p:sp>
            <p:nvSpPr>
              <p:cNvPr id="7" name="内容占位符 2">
                <a:extLst>
                  <a:ext uri="{FF2B5EF4-FFF2-40B4-BE49-F238E27FC236}">
                    <a16:creationId xmlns:a16="http://schemas.microsoft.com/office/drawing/2014/main" id="{325F8584-F68F-4BFE-1C20-590C13B816A3}"/>
                  </a:ext>
                </a:extLst>
              </p:cNvPr>
              <p:cNvSpPr txBox="1">
                <a:spLocks noRot="1" noChangeAspect="1" noMove="1" noResize="1" noEditPoints="1" noAdjustHandles="1" noChangeArrowheads="1" noChangeShapeType="1" noTextEdit="1"/>
              </p:cNvSpPr>
              <p:nvPr/>
            </p:nvSpPr>
            <p:spPr>
              <a:xfrm>
                <a:off x="524540" y="2523793"/>
                <a:ext cx="8848281" cy="3933714"/>
              </a:xfrm>
              <a:prstGeom prst="rect">
                <a:avLst/>
              </a:prstGeom>
              <a:blipFill>
                <a:blip r:embed="rId4"/>
                <a:stretch>
                  <a:fillRect l="-551" t="-775" r="-5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1168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F4A4D5A-FA43-D185-60D6-214BF61A64E1}"/>
                  </a:ext>
                </a:extLst>
              </p:cNvPr>
              <p:cNvSpPr>
                <a:spLocks noGrp="1"/>
              </p:cNvSpPr>
              <p:nvPr>
                <p:ph idx="1"/>
              </p:nvPr>
            </p:nvSpPr>
            <p:spPr>
              <a:xfrm>
                <a:off x="838200" y="482009"/>
                <a:ext cx="10515600" cy="5694954"/>
              </a:xfrm>
            </p:spPr>
            <p:txBody>
              <a:bodyPr>
                <a:normAutofit/>
              </a:bodyPr>
              <a:lstStyle/>
              <a:p>
                <a:pPr marL="0" indent="0">
                  <a:buNone/>
                </a:pPr>
                <a:r>
                  <a:rPr lang="zh-CN" altLang="en-US" sz="2000" dirty="0"/>
                  <a:t>电磁场为</a:t>
                </a:r>
                <a:endParaRPr lang="en-US" altLang="zh-CN" sz="20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𝐸</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∇Φ</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Φ</m:t>
                                  </m:r>
                                </m:num>
                                <m:den>
                                  <m:r>
                                    <a:rPr lang="en-US" altLang="zh-CN" sz="2000" b="0" i="1" smtClean="0">
                                      <a:latin typeface="Cambria Math" panose="02040503050406030204" pitchFamily="18" charset="0"/>
                                    </a:rPr>
                                    <m:t>𝜕𝜌</m:t>
                                  </m:r>
                                </m:den>
                              </m:f>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𝜌</m:t>
                                  </m:r>
                                </m:den>
                              </m:f>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Φ</m:t>
                                  </m:r>
                                </m:num>
                                <m:den>
                                  <m:r>
                                    <a:rPr lang="en-US" altLang="zh-CN" sz="2000" b="0" i="1" smtClean="0">
                                      <a:latin typeface="Cambria Math" panose="02040503050406030204" pitchFamily="18" charset="0"/>
                                    </a:rPr>
                                    <m:t>𝜕𝜙</m:t>
                                  </m:r>
                                </m:den>
                              </m:f>
                            </m:e>
                          </m:d>
                        </m:e>
                        <m:sup>
                          <m:r>
                            <a:rPr lang="en-US" altLang="zh-CN" sz="2000" b="0" i="1" smtClean="0">
                              <a:latin typeface="Cambria Math" panose="02040503050406030204" pitchFamily="18" charset="0"/>
                            </a:rPr>
                            <m:t>2</m:t>
                          </m:r>
                        </m:sup>
                      </m:sSup>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b="0" i="1" dirty="0" smtClean="0">
                              <a:latin typeface="Cambria Math" panose="02040503050406030204" pitchFamily="18" charset="0"/>
                            </a:rPr>
                          </m:ctrlPr>
                        </m:sSupPr>
                        <m:e>
                          <m:r>
                            <m:rPr>
                              <m:sty m:val="p"/>
                            </m:rPr>
                            <a:rPr lang="en-US" altLang="zh-CN" sz="2000" i="1" dirty="0">
                              <a:latin typeface="Cambria Math" panose="02040503050406030204" pitchFamily="18" charset="0"/>
                            </a:rPr>
                            <m:t>B</m:t>
                          </m:r>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d>
                            <m:dPr>
                              <m:begChr m:val="|"/>
                              <m:endChr m:val="|"/>
                              <m:ctrlPr>
                                <a:rPr lang="en-US" altLang="zh-CN" sz="2000" b="0" i="1" dirty="0" smtClean="0">
                                  <a:latin typeface="Cambria Math" panose="02040503050406030204" pitchFamily="18" charset="0"/>
                                </a:rPr>
                              </m:ctrlPr>
                            </m:dPr>
                            <m:e>
                              <m:r>
                                <m:rPr>
                                  <m:sty m:val="p"/>
                                </m:rPr>
                                <a:rPr lang="en-US" altLang="zh-CN" sz="2000" b="0" i="0" dirty="0" smtClean="0">
                                  <a:latin typeface="Cambria Math" panose="02040503050406030204" pitchFamily="18" charset="0"/>
                                </a:rPr>
                                <m:t>∇</m:t>
                              </m:r>
                              <m:r>
                                <a:rPr lang="en-US" altLang="zh-CN" sz="2000" b="0" i="1" dirty="0" smtClean="0">
                                  <a:latin typeface="Cambria Math" panose="02040503050406030204" pitchFamily="18" charset="0"/>
                                </a:rPr>
                                <m:t>×</m:t>
                              </m:r>
                              <m:r>
                                <a:rPr lang="en-US" altLang="zh-CN" sz="2000" b="1" i="1" dirty="0" smtClean="0">
                                  <a:latin typeface="Cambria Math" panose="02040503050406030204" pitchFamily="18" charset="0"/>
                                </a:rPr>
                                <m:t>𝑨</m:t>
                              </m:r>
                            </m:e>
                          </m:d>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d>
                            <m:dPr>
                              <m:begChr m:val="{"/>
                              <m:endChr m:val="}"/>
                              <m:ctrlPr>
                                <a:rPr lang="en-US" altLang="zh-CN" sz="2000" b="0" i="1" dirty="0" smtClean="0">
                                  <a:latin typeface="Cambria Math" panose="02040503050406030204" pitchFamily="18" charset="0"/>
                                </a:rPr>
                              </m:ctrlPr>
                            </m:dPr>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1</m:t>
                                  </m:r>
                                </m:num>
                                <m:den>
                                  <m:r>
                                    <a:rPr lang="en-US" altLang="zh-CN" sz="2000" b="0" i="1" dirty="0" smtClean="0">
                                      <a:latin typeface="Cambria Math" panose="02040503050406030204" pitchFamily="18" charset="0"/>
                                    </a:rPr>
                                    <m:t>𝜌</m:t>
                                  </m:r>
                                </m:den>
                              </m:f>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𝐴</m:t>
                                      </m:r>
                                    </m:e>
                                    <m:sub>
                                      <m:r>
                                        <a:rPr lang="en-US" altLang="zh-CN" sz="2000" b="0" i="1" dirty="0" smtClean="0">
                                          <a:latin typeface="Cambria Math" panose="02040503050406030204" pitchFamily="18" charset="0"/>
                                        </a:rPr>
                                        <m:t>𝑧</m:t>
                                      </m:r>
                                    </m:sub>
                                  </m:sSub>
                                </m:num>
                                <m:den>
                                  <m:r>
                                    <a:rPr lang="en-US" altLang="zh-CN" sz="2000" b="0" i="1" dirty="0" smtClean="0">
                                      <a:latin typeface="Cambria Math" panose="02040503050406030204" pitchFamily="18" charset="0"/>
                                    </a:rPr>
                                    <m:t>𝜕𝜙</m:t>
                                  </m:r>
                                </m:den>
                              </m:f>
                            </m:e>
                          </m:d>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d>
                            <m:dPr>
                              <m:begChr m:val="{"/>
                              <m:endChr m:val="}"/>
                              <m:ctrlPr>
                                <a:rPr lang="en-US" altLang="zh-CN" sz="2000" b="0" i="1" dirty="0" smtClean="0">
                                  <a:latin typeface="Cambria Math" panose="02040503050406030204" pitchFamily="18" charset="0"/>
                                </a:rPr>
                              </m:ctrlPr>
                            </m:dPr>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𝐴</m:t>
                                      </m:r>
                                    </m:e>
                                    <m:sub>
                                      <m:r>
                                        <a:rPr lang="en-US" altLang="zh-CN" sz="2000" b="0" i="1" dirty="0" smtClean="0">
                                          <a:latin typeface="Cambria Math" panose="02040503050406030204" pitchFamily="18" charset="0"/>
                                        </a:rPr>
                                        <m:t>𝑧</m:t>
                                      </m:r>
                                    </m:sub>
                                  </m:sSub>
                                </m:num>
                                <m:den>
                                  <m:r>
                                    <a:rPr lang="en-US" altLang="zh-CN" sz="2000" b="0" i="1" dirty="0" smtClean="0">
                                      <a:latin typeface="Cambria Math" panose="02040503050406030204" pitchFamily="18" charset="0"/>
                                    </a:rPr>
                                    <m:t>𝜕𝜌</m:t>
                                  </m:r>
                                </m:den>
                              </m:f>
                            </m:e>
                          </m:d>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𝜇𝜖</m:t>
                              </m:r>
                              <m:r>
                                <a:rPr lang="en-US" altLang="zh-CN" sz="2000" b="0" i="1" dirty="0" smtClean="0">
                                  <a:latin typeface="Cambria Math" panose="02040503050406030204" pitchFamily="18" charset="0"/>
                                </a:rPr>
                                <m:t>𝑣</m:t>
                              </m:r>
                            </m:e>
                          </m:d>
                        </m:e>
                        <m:sup>
                          <m:r>
                            <a:rPr lang="en-US" altLang="zh-CN" sz="2000" b="0" i="1" dirty="0" smtClean="0">
                              <a:latin typeface="Cambria Math" panose="02040503050406030204" pitchFamily="18" charset="0"/>
                            </a:rPr>
                            <m:t>2</m:t>
                          </m:r>
                        </m:sup>
                      </m:sSup>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𝐸</m:t>
                          </m:r>
                        </m:e>
                        <m:sup>
                          <m:r>
                            <a:rPr lang="en-US" altLang="zh-CN" sz="2000" b="0" i="1" dirty="0" smtClean="0">
                              <a:latin typeface="Cambria Math" panose="02040503050406030204" pitchFamily="18" charset="0"/>
                            </a:rPr>
                            <m:t>2</m:t>
                          </m:r>
                        </m:sup>
                      </m:sSup>
                    </m:oMath>
                  </m:oMathPara>
                </a14:m>
                <a:endParaRPr lang="en-US" altLang="zh-CN" sz="2000" dirty="0"/>
              </a:p>
              <a:p>
                <a:pPr marL="0" indent="0">
                  <a:buNone/>
                </a:pPr>
                <a:r>
                  <a:rPr lang="zh-CN" altLang="en-US" sz="2000" dirty="0"/>
                  <a:t>单位长度的电磁场的能量为</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𝐸</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𝑄</m:t>
                          </m:r>
                        </m:num>
                        <m:den>
                          <m:r>
                            <a:rPr lang="en-US" altLang="zh-CN" sz="2000" b="0" i="1" smtClean="0">
                              <a:latin typeface="Cambria Math" panose="02040503050406030204" pitchFamily="18" charset="0"/>
                            </a:rPr>
                            <m:t>𝐶</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𝜖</m:t>
                          </m:r>
                        </m:num>
                        <m:den>
                          <m:r>
                            <a:rPr lang="en-US" altLang="zh-CN" sz="2000" b="0" i="1" smtClean="0">
                              <a:latin typeface="Cambria Math" panose="02040503050406030204" pitchFamily="18" charset="0"/>
                            </a:rPr>
                            <m:t>2</m:t>
                          </m:r>
                        </m:den>
                      </m:f>
                      <m:nary>
                        <m:naryPr>
                          <m:subHide m:val="on"/>
                          <m:supHide m:val="on"/>
                          <m:ctrlPr>
                            <a:rPr lang="en-US" altLang="zh-CN" sz="2000" b="0" i="1" smtClean="0">
                              <a:latin typeface="Cambria Math" panose="02040503050406030204" pitchFamily="18" charset="0"/>
                            </a:rPr>
                          </m:ctrlPr>
                        </m:naryPr>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𝐸</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𝑑𝑉</m:t>
                          </m:r>
                        </m:e>
                      </m:nary>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𝐵</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𝐿</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𝐼</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𝐿</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𝑄𝑣</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𝜇</m:t>
                          </m:r>
                        </m:den>
                      </m:f>
                      <m:nary>
                        <m:naryPr>
                          <m:subHide m:val="on"/>
                          <m:supHide m:val="on"/>
                          <m:ctrlPr>
                            <a:rPr lang="en-US" altLang="zh-CN" sz="2000" b="0" i="1" smtClean="0">
                              <a:latin typeface="Cambria Math" panose="02040503050406030204" pitchFamily="18" charset="0"/>
                            </a:rPr>
                          </m:ctrlPr>
                        </m:naryPr>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𝐵</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𝑑𝑉</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𝜇</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𝜖</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𝑣</m:t>
                          </m:r>
                        </m:e>
                        <m:sup>
                          <m:r>
                            <a:rPr lang="en-US" altLang="zh-CN" sz="2000" b="0" i="1" smtClean="0">
                              <a:latin typeface="Cambria Math" panose="02040503050406030204" pitchFamily="18" charset="0"/>
                            </a:rPr>
                            <m:t>2</m:t>
                          </m:r>
                        </m:sup>
                      </m:sSup>
                      <m:nary>
                        <m:naryPr>
                          <m:subHide m:val="on"/>
                          <m:supHide m:val="on"/>
                          <m:ctrlPr>
                            <a:rPr lang="en-US" altLang="zh-CN" sz="2000" b="0" i="1" smtClean="0">
                              <a:latin typeface="Cambria Math" panose="02040503050406030204" pitchFamily="18" charset="0"/>
                            </a:rPr>
                          </m:ctrlPr>
                        </m:naryPr>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𝐸</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𝑑𝑉</m:t>
                          </m:r>
                        </m:e>
                      </m:nary>
                    </m:oMath>
                  </m:oMathPara>
                </a14:m>
                <a:endParaRPr lang="en-US" altLang="zh-CN" sz="2000" b="0" dirty="0"/>
              </a:p>
              <a:p>
                <a:pPr marL="0" indent="0">
                  <a:buNone/>
                </a:pP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𝐿𝐶</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𝜇𝜖</m:t>
                      </m:r>
                    </m:oMath>
                  </m:oMathPara>
                </a14:m>
                <a:endParaRPr lang="zh-CN" altLang="en-US" sz="2000" dirty="0"/>
              </a:p>
            </p:txBody>
          </p:sp>
        </mc:Choice>
        <mc:Fallback xmlns="">
          <p:sp>
            <p:nvSpPr>
              <p:cNvPr id="3" name="内容占位符 2">
                <a:extLst>
                  <a:ext uri="{FF2B5EF4-FFF2-40B4-BE49-F238E27FC236}">
                    <a16:creationId xmlns:a16="http://schemas.microsoft.com/office/drawing/2014/main" id="{0F4A4D5A-FA43-D185-60D6-214BF61A64E1}"/>
                  </a:ext>
                </a:extLst>
              </p:cNvPr>
              <p:cNvSpPr>
                <a:spLocks noGrp="1" noRot="1" noChangeAspect="1" noMove="1" noResize="1" noEditPoints="1" noAdjustHandles="1" noChangeArrowheads="1" noChangeShapeType="1" noTextEdit="1"/>
              </p:cNvSpPr>
              <p:nvPr>
                <p:ph idx="1"/>
              </p:nvPr>
            </p:nvSpPr>
            <p:spPr>
              <a:xfrm>
                <a:off x="838200" y="482009"/>
                <a:ext cx="10515600" cy="5694954"/>
              </a:xfrm>
              <a:blipFill>
                <a:blip r:embed="rId2"/>
                <a:stretch>
                  <a:fillRect l="-638" t="-74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479F8C2-72D8-EF90-35F2-E86FA2A71617}"/>
              </a:ext>
            </a:extLst>
          </p:cNvPr>
          <p:cNvSpPr>
            <a:spLocks noGrp="1"/>
          </p:cNvSpPr>
          <p:nvPr>
            <p:ph type="sldNum" sz="quarter" idx="12"/>
          </p:nvPr>
        </p:nvSpPr>
        <p:spPr/>
        <p:txBody>
          <a:bodyPr/>
          <a:lstStyle/>
          <a:p>
            <a:fld id="{60619CE2-D869-49DC-942B-2DB2F3BD9A7A}" type="slidenum">
              <a:rPr lang="zh-CN" altLang="en-US" smtClean="0"/>
              <a:t>11</a:t>
            </a:fld>
            <a:endParaRPr lang="zh-CN" altLang="en-US"/>
          </a:p>
        </p:txBody>
      </p:sp>
    </p:spTree>
    <p:extLst>
      <p:ext uri="{BB962C8B-B14F-4D97-AF65-F5344CB8AC3E}">
        <p14:creationId xmlns:p14="http://schemas.microsoft.com/office/powerpoint/2010/main" val="253489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324EA0-D11B-2FF5-783D-B7A8CCBEC810}"/>
                  </a:ext>
                </a:extLst>
              </p:cNvPr>
              <p:cNvSpPr>
                <a:spLocks noGrp="1"/>
              </p:cNvSpPr>
              <p:nvPr>
                <p:ph idx="1"/>
              </p:nvPr>
            </p:nvSpPr>
            <p:spPr>
              <a:xfrm>
                <a:off x="838200" y="375684"/>
                <a:ext cx="10515600" cy="6345791"/>
              </a:xfrm>
            </p:spPr>
            <p:txBody>
              <a:bodyPr>
                <a:normAutofit/>
              </a:bodyPr>
              <a:lstStyle/>
              <a:p>
                <a:pPr marL="0" indent="0">
                  <a:buNone/>
                </a:pPr>
                <a:r>
                  <a:rPr lang="en-US" altLang="zh-CN" sz="2000" dirty="0"/>
                  <a:t>Jackson 6.1: In three dimensions the solution to the wave equation (6.32) for a point source in space and time (a light flash at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=0,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0" i="1" smtClean="0">
                        <a:latin typeface="Cambria Math" panose="02040503050406030204" pitchFamily="18" charset="0"/>
                      </a:rPr>
                      <m:t>=0</m:t>
                    </m:r>
                  </m:oMath>
                </a14:m>
                <a:r>
                  <a:rPr lang="en-US" altLang="zh-CN" sz="2000" dirty="0"/>
                  <a:t>) is a spherical shell disturbance of radius </a:t>
                </a:r>
                <a14:m>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𝑐𝑡</m:t>
                    </m:r>
                  </m:oMath>
                </a14:m>
                <a:r>
                  <a:rPr lang="zh-CN" altLang="en-US" sz="2000" dirty="0"/>
                  <a:t>，</a:t>
                </a:r>
                <a:r>
                  <a:rPr lang="en-US" altLang="zh-CN" sz="2000" dirty="0"/>
                  <a:t>namely the Green function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𝐺</m:t>
                        </m:r>
                      </m:e>
                      <m:sup>
                        <m:r>
                          <a:rPr lang="en-US" altLang="zh-CN" sz="2000" b="0" i="1" smtClean="0">
                            <a:latin typeface="Cambria Math" panose="02040503050406030204" pitchFamily="18" charset="0"/>
                          </a:rPr>
                          <m:t>+</m:t>
                        </m:r>
                      </m:sup>
                    </m:sSup>
                  </m:oMath>
                </a14:m>
                <a:r>
                  <a:rPr lang="en-US" altLang="zh-CN" sz="2000" dirty="0"/>
                  <a:t> (6.44). It may be initially surprising that in one or two dimensions, the disturbance possesses a “wake”, even though the source is a “point” in space and time. The solution for fewer dimensions than three can be found by superposition in the superfluous dimension(s), to eliminate dependence on such variable(s). For example, a flashing line source of uniform amplitude is equivalent to a point source in two dimensions.</a:t>
                </a:r>
              </a:p>
              <a:p>
                <a:pPr marL="457200" indent="-457200">
                  <a:buAutoNum type="alphaLcParenBoth"/>
                </a:pPr>
                <a:r>
                  <a:rPr lang="en-US" altLang="zh-CN" sz="2000" dirty="0"/>
                  <a:t>Starting with the retarded solution to the three-dimensional wave equation (6.47), show that the source </a:t>
                </a:r>
                <a14:m>
                  <m:oMath xmlns:m="http://schemas.openxmlformats.org/officeDocument/2006/math">
                    <m:r>
                      <a:rPr lang="en-US" altLang="zh-CN" sz="2000" b="0" i="1" smtClean="0">
                        <a:latin typeface="Cambria Math" panose="02040503050406030204" pitchFamily="18" charset="0"/>
                      </a:rPr>
                      <m:t>𝑓</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e>
                    </m:d>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m:t>
                            </m:r>
                          </m:sup>
                        </m:sSup>
                      </m:e>
                    </m:d>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m:t>
                            </m:r>
                          </m:sup>
                        </m:sSup>
                      </m:e>
                    </m:d>
                  </m:oMath>
                </a14:m>
                <a:r>
                  <a:rPr lang="en-US" altLang="zh-CN" sz="2000" dirty="0"/>
                  <a:t>, equivalent to a </a:t>
                </a:r>
                <a14:m>
                  <m:oMath xmlns:m="http://schemas.openxmlformats.org/officeDocument/2006/math">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=0</m:t>
                    </m:r>
                  </m:oMath>
                </a14:m>
                <a:r>
                  <a:rPr lang="en-US" altLang="zh-CN" sz="2000" dirty="0"/>
                  <a:t> point source at the origin in two dimensions, produce a two-dimensional wave, </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Ψ</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m:t>
                          </m:r>
                        </m:e>
                      </m:d>
                      <m:r>
                        <a:rPr lang="en-US" altLang="zh-CN" sz="2000" b="0" i="0"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0" smtClean="0">
                              <a:latin typeface="Cambria Math" panose="02040503050406030204" pitchFamily="18" charset="0"/>
                            </a:rPr>
                            <m:t>2</m:t>
                          </m:r>
                          <m:r>
                            <m:rPr>
                              <m:sty m:val="p"/>
                            </m:rPr>
                            <a:rPr lang="en-US" altLang="zh-CN" sz="2000" b="0" i="0" smtClean="0">
                              <a:latin typeface="Cambria Math" panose="02040503050406030204" pitchFamily="18" charset="0"/>
                            </a:rPr>
                            <m:t>cΘ</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𝑐𝑡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𝜌</m:t>
                              </m:r>
                            </m:e>
                          </m:d>
                        </m:num>
                        <m:den>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e>
                          </m:rad>
                        </m:den>
                      </m:f>
                    </m:oMath>
                  </m:oMathPara>
                </a14:m>
                <a:endParaRPr lang="en-US" altLang="zh-CN" sz="2000" dirty="0"/>
              </a:p>
              <a:p>
                <a:pPr marL="0" indent="0">
                  <a:buNone/>
                </a:pPr>
                <a:r>
                  <a:rPr lang="en-US" altLang="zh-CN" sz="2000" dirty="0"/>
                  <a:t>Where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2</m:t>
                        </m:r>
                      </m:sup>
                    </m:sSup>
                  </m:oMath>
                </a14:m>
                <a:r>
                  <a:rPr lang="en-US" altLang="zh-CN" sz="2000" dirty="0"/>
                  <a:t> and </a:t>
                </a:r>
                <a14:m>
                  <m:oMath xmlns:m="http://schemas.openxmlformats.org/officeDocument/2006/math">
                    <m:r>
                      <m:rPr>
                        <m:sty m:val="p"/>
                      </m:rPr>
                      <a:rPr lang="en-US" altLang="zh-CN" sz="2000" b="0" i="0" smtClean="0">
                        <a:latin typeface="Cambria Math" panose="02040503050406030204" pitchFamily="18" charset="0"/>
                      </a:rPr>
                      <m:t>Θ</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𝜉</m:t>
                        </m:r>
                      </m:e>
                    </m:d>
                  </m:oMath>
                </a14:m>
                <a:r>
                  <a:rPr lang="en-US" altLang="zh-CN" sz="2000" dirty="0"/>
                  <a:t> is the unit step function.</a:t>
                </a:r>
              </a:p>
              <a:p>
                <a:pPr marL="457200" indent="-457200">
                  <a:buAutoNum type="alphaLcParenBoth" startAt="2"/>
                </a:pPr>
                <a:r>
                  <a:rPr lang="en-US" altLang="zh-CN" sz="2000" dirty="0"/>
                  <a:t>Show that a “sheet” source, equivalent to a point pulsed source at the origin in one space dimension, produces a one-dimensional wave proportional to</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Ψ</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𝑐</m:t>
                      </m:r>
                      <m:r>
                        <m:rPr>
                          <m:sty m:val="p"/>
                        </m:rPr>
                        <a:rPr lang="en-US" altLang="zh-CN" sz="2000" b="0" i="0" smtClean="0">
                          <a:latin typeface="Cambria Math" panose="02040503050406030204" pitchFamily="18" charset="0"/>
                        </a:rPr>
                        <m:t>Θ</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𝑐𝑡</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d>
                    </m:oMath>
                  </m:oMathPara>
                </a14:m>
                <a:endParaRPr lang="en-US" altLang="zh-CN" sz="2000" dirty="0"/>
              </a:p>
              <a:p>
                <a:pPr marL="0" indent="0">
                  <a:buNone/>
                </a:pPr>
                <a:r>
                  <a:rPr lang="zh-CN" altLang="en-US" sz="2000" dirty="0"/>
                  <a:t>使用推迟</a:t>
                </a:r>
                <a:r>
                  <a:rPr lang="en-US" altLang="zh-CN" sz="2000" dirty="0"/>
                  <a:t>Green</a:t>
                </a:r>
                <a:r>
                  <a:rPr lang="zh-CN" altLang="en-US" sz="2000" dirty="0"/>
                  <a:t>函数和低维冲激函数计算低维的响应函数</a:t>
                </a:r>
                <a:endParaRPr lang="en-US" altLang="zh-CN" sz="2000" dirty="0"/>
              </a:p>
            </p:txBody>
          </p:sp>
        </mc:Choice>
        <mc:Fallback xmlns="">
          <p:sp>
            <p:nvSpPr>
              <p:cNvPr id="3" name="内容占位符 2">
                <a:extLst>
                  <a:ext uri="{FF2B5EF4-FFF2-40B4-BE49-F238E27FC236}">
                    <a16:creationId xmlns:a16="http://schemas.microsoft.com/office/drawing/2014/main" id="{FA324EA0-D11B-2FF5-783D-B7A8CCBEC810}"/>
                  </a:ext>
                </a:extLst>
              </p:cNvPr>
              <p:cNvSpPr>
                <a:spLocks noGrp="1" noRot="1" noChangeAspect="1" noMove="1" noResize="1" noEditPoints="1" noAdjustHandles="1" noChangeArrowheads="1" noChangeShapeType="1" noTextEdit="1"/>
              </p:cNvSpPr>
              <p:nvPr>
                <p:ph idx="1"/>
              </p:nvPr>
            </p:nvSpPr>
            <p:spPr>
              <a:xfrm>
                <a:off x="838200" y="375684"/>
                <a:ext cx="10515600" cy="6345791"/>
              </a:xfrm>
              <a:blipFill>
                <a:blip r:embed="rId2"/>
                <a:stretch>
                  <a:fillRect l="-638" t="-57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049E45-6B57-20BF-CEB9-7BEE9105965C}"/>
              </a:ext>
            </a:extLst>
          </p:cNvPr>
          <p:cNvSpPr>
            <a:spLocks noGrp="1"/>
          </p:cNvSpPr>
          <p:nvPr>
            <p:ph type="sldNum" sz="quarter" idx="12"/>
          </p:nvPr>
        </p:nvSpPr>
        <p:spPr/>
        <p:txBody>
          <a:bodyPr/>
          <a:lstStyle/>
          <a:p>
            <a:fld id="{60619CE2-D869-49DC-942B-2DB2F3BD9A7A}" type="slidenum">
              <a:rPr lang="zh-CN" altLang="en-US" smtClean="0"/>
              <a:t>12</a:t>
            </a:fld>
            <a:endParaRPr lang="zh-CN" altLang="en-US"/>
          </a:p>
        </p:txBody>
      </p:sp>
    </p:spTree>
    <p:extLst>
      <p:ext uri="{BB962C8B-B14F-4D97-AF65-F5344CB8AC3E}">
        <p14:creationId xmlns:p14="http://schemas.microsoft.com/office/powerpoint/2010/main" val="827168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DD6F100-BCAE-1EC2-8BA7-90CE1720C2AC}"/>
                  </a:ext>
                </a:extLst>
              </p:cNvPr>
              <p:cNvSpPr>
                <a:spLocks noGrp="1"/>
              </p:cNvSpPr>
              <p:nvPr>
                <p:ph idx="1"/>
              </p:nvPr>
            </p:nvSpPr>
            <p:spPr>
              <a:xfrm>
                <a:off x="838200" y="318977"/>
                <a:ext cx="10515600" cy="5857986"/>
              </a:xfrm>
            </p:spPr>
            <p:txBody>
              <a:bodyPr>
                <a:normAutofit/>
              </a:bodyPr>
              <a:lstStyle/>
              <a:p>
                <a:pPr marL="0" indent="0">
                  <a:buNone/>
                </a:pPr>
                <a:r>
                  <a:rPr lang="zh-CN" altLang="en-US" sz="2000" dirty="0"/>
                  <a:t>方程</a:t>
                </a:r>
                <a:r>
                  <a:rPr lang="en-US" altLang="zh-CN" sz="2000" dirty="0"/>
                  <a:t>(6.32)</a:t>
                </a:r>
              </a:p>
              <a:p>
                <a:pPr marL="0" indent="0">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m:t>
                          </m:r>
                        </m:e>
                        <m:sup>
                          <m:r>
                            <a:rPr lang="en-US" altLang="zh-CN" sz="2000" b="0" i="0" smtClean="0">
                              <a:latin typeface="Cambria Math" panose="02040503050406030204" pitchFamily="18" charset="0"/>
                            </a:rPr>
                            <m:t>2</m:t>
                          </m:r>
                        </m:sup>
                      </m:sSup>
                      <m:r>
                        <m:rPr>
                          <m:sty m:val="p"/>
                        </m:rPr>
                        <a:rPr lang="en-US" altLang="zh-CN" sz="2000" b="0" i="0" smtClean="0">
                          <a:latin typeface="Cambria Math" panose="02040503050406030204" pitchFamily="18" charset="0"/>
                        </a:rPr>
                        <m:t>Ψ</m:t>
                      </m:r>
                      <m:r>
                        <a:rPr lang="en-US" altLang="zh-CN" sz="2000" b="0" i="0"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0" smtClean="0">
                              <a:latin typeface="Cambria Math" panose="02040503050406030204" pitchFamily="18" charset="0"/>
                            </a:rPr>
                            <m:t>1</m:t>
                          </m:r>
                        </m:num>
                        <m:den>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c</m:t>
                              </m:r>
                            </m:e>
                            <m:sup>
                              <m:r>
                                <a:rPr lang="en-US" altLang="zh-CN" sz="2000" b="0" i="0" smtClean="0">
                                  <a:latin typeface="Cambria Math" panose="02040503050406030204" pitchFamily="18" charset="0"/>
                                </a:rPr>
                                <m:t>2</m:t>
                              </m:r>
                            </m:sup>
                          </m:sSup>
                        </m:den>
                      </m:f>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r>
                            <m:rPr>
                              <m:sty m:val="p"/>
                            </m:rPr>
                            <a:rPr lang="en-US" altLang="zh-CN" sz="2000" b="0" i="0" smtClean="0">
                              <a:latin typeface="Cambria Math" panose="02040503050406030204" pitchFamily="18" charset="0"/>
                            </a:rPr>
                            <m:t>Ψ</m:t>
                          </m:r>
                        </m:num>
                        <m:den>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2</m:t>
                              </m:r>
                            </m:sup>
                          </m:sSup>
                        </m:den>
                      </m:f>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m:oMathPara>
                </a14:m>
                <a:endParaRPr lang="en-US" altLang="zh-CN" sz="2000" dirty="0"/>
              </a:p>
              <a:p>
                <a:pPr marL="0" indent="0">
                  <a:buNone/>
                </a:pPr>
                <a:r>
                  <a:rPr lang="zh-CN" altLang="en-US" sz="2000" dirty="0"/>
                  <a:t>的</a:t>
                </a:r>
                <a:r>
                  <a:rPr lang="en-US" altLang="zh-CN" sz="2000" dirty="0"/>
                  <a:t>Green</a:t>
                </a:r>
                <a:r>
                  <a:rPr lang="zh-CN" altLang="en-US" sz="2000" dirty="0"/>
                  <a:t>函数满足非齐次方程</a:t>
                </a:r>
                <a:r>
                  <a:rPr lang="en-US" altLang="zh-CN" sz="2000" dirty="0"/>
                  <a:t>(6.36)</a:t>
                </a:r>
              </a:p>
              <a:p>
                <a:pPr marL="0" indent="0">
                  <a:buNone/>
                </a:pPr>
                <a14:m>
                  <m:oMathPara xmlns:m="http://schemas.openxmlformats.org/officeDocument/2006/math">
                    <m:oMathParaPr>
                      <m:jc m:val="centerGroup"/>
                    </m:oMathParaPr>
                    <m:oMath xmlns:m="http://schemas.openxmlformats.org/officeDocument/2006/math">
                      <m:d>
                        <m:dPr>
                          <m:ctrlPr>
                            <a:rPr lang="en-US" altLang="zh-CN" sz="2000" b="0" i="1" dirty="0"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𝑘</m:t>
                              </m:r>
                            </m:e>
                            <m:sup>
                              <m:r>
                                <a:rPr lang="en-US" altLang="zh-CN" sz="2000" b="0" i="1" smtClean="0">
                                  <a:latin typeface="Cambria Math" panose="02040503050406030204" pitchFamily="18" charset="0"/>
                                </a:rPr>
                                <m:t>2</m:t>
                              </m:r>
                            </m:sup>
                          </m:sSup>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𝐺</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𝜋𝛿</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m:oMathPara>
                </a14:m>
                <a:endParaRPr lang="en-US" altLang="zh-CN" sz="2000" b="1" i="1" dirty="0"/>
              </a:p>
              <a:p>
                <a:pPr marL="0" indent="0">
                  <a:buNone/>
                </a:pPr>
                <a:r>
                  <a:rPr lang="en-US" altLang="zh-CN" sz="2000" dirty="0"/>
                  <a:t>Green</a:t>
                </a:r>
                <a:r>
                  <a:rPr lang="zh-CN" altLang="en-US" sz="2000" dirty="0"/>
                  <a:t>函数形式为</a:t>
                </a:r>
                <a:endParaRPr lang="en-US" altLang="zh-CN" sz="20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𝐺</m:t>
                          </m:r>
                        </m:e>
                        <m: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e>
                          </m:d>
                        </m:sup>
                      </m:sSup>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m:t>
                              </m:r>
                            </m:sup>
                          </m:sSup>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d>
                                    <m:dPr>
                                      <m:begChr m:val="|"/>
                                      <m:endChr m:val="|"/>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0"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m:t>
                              </m:r>
                            </m:e>
                          </m:d>
                        </m:num>
                        <m:den>
                          <m:d>
                            <m:dPr>
                              <m:begChr m:val="|"/>
                              <m:endChr m:val="|"/>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r>
                                <a:rPr lang="en-US" altLang="zh-CN" sz="2000"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sup>
                              </m:sSup>
                            </m:e>
                          </m:d>
                        </m:den>
                      </m:f>
                    </m:oMath>
                  </m:oMathPara>
                </a14:m>
                <a:endParaRPr lang="en-US" altLang="zh-CN" sz="2000" dirty="0"/>
              </a:p>
              <a:p>
                <a:pPr marL="0" indent="0">
                  <a:buNone/>
                </a:pPr>
                <a:r>
                  <a:rPr lang="zh-CN" altLang="en-US" sz="2000" dirty="0"/>
                  <a:t>方程</a:t>
                </a:r>
                <a:r>
                  <a:rPr lang="en-US" altLang="zh-CN" sz="2000" dirty="0"/>
                  <a:t>(6.32)</a:t>
                </a:r>
                <a:r>
                  <a:rPr lang="zh-CN" altLang="en-US" sz="2000" dirty="0"/>
                  <a:t>最符合物理情况的解的形式为</a:t>
                </a:r>
                <a:r>
                  <a:rPr lang="en-US" altLang="zh-CN" sz="2000" dirty="0"/>
                  <a:t>(6.47)</a:t>
                </a:r>
                <a:r>
                  <a:rPr lang="zh-CN" altLang="en-US" sz="2000" dirty="0"/>
                  <a:t>式</a:t>
                </a:r>
                <a:endParaRPr lang="en-US" altLang="zh-CN" sz="20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Ψ</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nary>
                        <m:naryPr>
                          <m:chr m:val="∬"/>
                          <m:subHide m:val="on"/>
                          <m:supHide m:val="on"/>
                          <m:ctrlPr>
                            <a:rPr lang="en-US" altLang="zh-CN" sz="2000" b="0" i="1" smtClean="0">
                              <a:latin typeface="Cambria Math" panose="02040503050406030204" pitchFamily="18" charset="0"/>
                            </a:rPr>
                          </m:ctrlPr>
                        </m:naryPr>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𝐺</m:t>
                              </m:r>
                            </m:e>
                            <m: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e>
                              </m:d>
                            </m:sup>
                          </m:sSup>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r>
                                <a:rPr lang="en-US" altLang="zh-CN" sz="2000" i="1">
                                  <a:latin typeface="Cambria Math" panose="02040503050406030204" pitchFamily="18" charset="0"/>
                                </a:rPr>
                                <m:t>, </m:t>
                              </m:r>
                              <m:r>
                                <a:rPr lang="en-US" altLang="zh-CN" sz="2000" i="1">
                                  <a:latin typeface="Cambria Math" panose="02040503050406030204" pitchFamily="18" charset="0"/>
                                </a:rPr>
                                <m:t>𝑡</m:t>
                              </m:r>
                              <m:r>
                                <a:rPr lang="en-US" altLang="zh-CN" sz="2000"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𝑡</m:t>
                                  </m:r>
                                </m:e>
                                <m:sup>
                                  <m:r>
                                    <a:rPr lang="en-US" altLang="zh-CN" sz="2000" i="1">
                                      <a:latin typeface="Cambria Math" panose="02040503050406030204" pitchFamily="18" charset="0"/>
                                    </a:rPr>
                                    <m:t>′</m:t>
                                  </m:r>
                                </m:sup>
                              </m:sSup>
                            </m:e>
                          </m:d>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𝑡</m:t>
                                  </m:r>
                                </m:e>
                                <m:sup>
                                  <m:r>
                                    <a:rPr lang="en-US" altLang="zh-CN" sz="2000" i="1">
                                      <a:latin typeface="Cambria Math" panose="02040503050406030204" pitchFamily="18" charset="0"/>
                                    </a:rPr>
                                    <m:t>′</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𝑑</m:t>
                              </m:r>
                            </m:e>
                            <m:sup>
                              <m:r>
                                <a:rPr lang="en-US" altLang="zh-CN" sz="2000" i="1">
                                  <a:latin typeface="Cambria Math" panose="02040503050406030204" pitchFamily="18" charset="0"/>
                                </a:rPr>
                                <m:t>3</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r>
                            <a:rPr lang="en-US" altLang="zh-CN" sz="2000" i="1">
                              <a:latin typeface="Cambria Math" panose="02040503050406030204" pitchFamily="18" charset="0"/>
                            </a:rPr>
                            <m:t>𝑑</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𝑡</m:t>
                              </m:r>
                            </m:e>
                            <m:sup>
                              <m:r>
                                <a:rPr lang="en-US" altLang="zh-CN" sz="2000" i="1">
                                  <a:latin typeface="Cambria Math" panose="02040503050406030204" pitchFamily="18" charset="0"/>
                                </a:rPr>
                                <m:t>′</m:t>
                              </m:r>
                            </m:sup>
                          </m:sSup>
                        </m:e>
                      </m:nary>
                      <m:r>
                        <a:rPr lang="en-US" altLang="zh-CN" sz="2000" b="0" i="1" smtClean="0">
                          <a:latin typeface="Cambria Math" panose="02040503050406030204" pitchFamily="18" charset="0"/>
                        </a:rPr>
                        <m:t>=</m:t>
                      </m:r>
                      <m:nary>
                        <m:naryPr>
                          <m:subHide m:val="on"/>
                          <m:supHide m:val="on"/>
                          <m:ctrlPr>
                            <a:rPr lang="en-US" altLang="zh-CN" sz="2000" b="0" i="1" smtClean="0">
                              <a:latin typeface="Cambria Math" panose="02040503050406030204" pitchFamily="18" charset="0"/>
                            </a:rPr>
                          </m:ctrlPr>
                        </m:naryPr>
                        <m:sub/>
                        <m:sup/>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𝑡</m:t>
                                              </m:r>
                                            </m:e>
                                            <m:sup>
                                              <m:r>
                                                <a:rPr lang="en-US" altLang="zh-CN" sz="2000" i="1">
                                                  <a:latin typeface="Cambria Math" panose="02040503050406030204" pitchFamily="18" charset="0"/>
                                                </a:rPr>
                                                <m:t>′</m:t>
                                              </m:r>
                                            </m:sup>
                                          </m:sSup>
                                        </m:e>
                                      </m:d>
                                    </m:e>
                                  </m:d>
                                </m:e>
                                <m:sub>
                                  <m:r>
                                    <a:rPr lang="en-US" altLang="zh-CN" sz="2000" i="1">
                                      <a:latin typeface="Cambria Math" panose="02040503050406030204" pitchFamily="18" charset="0"/>
                                    </a:rPr>
                                    <m:t>𝑟𝑒𝑡</m:t>
                                  </m:r>
                                </m:sub>
                              </m:sSub>
                            </m:num>
                            <m:den>
                              <m:d>
                                <m:dPr>
                                  <m:begChr m:val="|"/>
                                  <m:endChr m:val="|"/>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e>
                              </m:d>
                            </m:den>
                          </m:f>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nary>
                    </m:oMath>
                  </m:oMathPara>
                </a14:m>
                <a:endParaRPr lang="en-US" altLang="zh-CN" sz="2000" dirty="0"/>
              </a:p>
              <a:p>
                <a:pPr marL="0" indent="0">
                  <a:buNone/>
                </a:pPr>
                <a:r>
                  <a:rPr lang="en-US" altLang="zh-CN" sz="2000" dirty="0"/>
                  <a:t>(a)</a:t>
                </a:r>
                <a:r>
                  <a:rPr lang="zh-CN" altLang="en-US" sz="2000" dirty="0"/>
                  <a:t>问结果为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Ψ</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nary>
                        <m:naryPr>
                          <m:subHide m:val="on"/>
                          <m:supHide m:val="on"/>
                          <m:ctrlPr>
                            <a:rPr lang="en-US" altLang="zh-CN" sz="2000" i="1">
                              <a:latin typeface="Cambria Math" panose="02040503050406030204" pitchFamily="18" charset="0"/>
                            </a:rPr>
                          </m:ctrlPr>
                        </m:naryPr>
                        <m:sub/>
                        <m:sup/>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𝑡</m:t>
                                              </m:r>
                                            </m:e>
                                            <m:sup>
                                              <m:r>
                                                <a:rPr lang="en-US" altLang="zh-CN" sz="2000" i="1">
                                                  <a:latin typeface="Cambria Math" panose="02040503050406030204" pitchFamily="18" charset="0"/>
                                                </a:rPr>
                                                <m:t>′</m:t>
                                              </m:r>
                                            </m:sup>
                                          </m:sSup>
                                        </m:e>
                                      </m:d>
                                    </m:e>
                                  </m:d>
                                </m:e>
                                <m:sub>
                                  <m:r>
                                    <a:rPr lang="en-US" altLang="zh-CN" sz="2000" i="1">
                                      <a:latin typeface="Cambria Math" panose="02040503050406030204" pitchFamily="18" charset="0"/>
                                    </a:rPr>
                                    <m:t>𝑟𝑒𝑡</m:t>
                                  </m:r>
                                </m:sub>
                              </m:sSub>
                            </m:num>
                            <m:den>
                              <m:d>
                                <m:dPr>
                                  <m:begChr m:val="|"/>
                                  <m:endChr m:val="|"/>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e>
                              </m:d>
                            </m:den>
                          </m:f>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𝑑</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𝑥</m:t>
                          </m:r>
                          <m:r>
                            <a:rPr lang="en-US" altLang="zh-CN" sz="2000" i="1">
                              <a:latin typeface="Cambria Math" panose="02040503050406030204" pitchFamily="18" charset="0"/>
                            </a:rPr>
                            <m:t>′</m:t>
                          </m:r>
                        </m:e>
                      </m:nary>
                      <m:r>
                        <a:rPr lang="en-US" altLang="zh-CN" sz="2000" b="0" i="1" smtClean="0">
                          <a:latin typeface="Cambria Math" panose="02040503050406030204" pitchFamily="18" charset="0"/>
                        </a:rPr>
                        <m:t>=</m:t>
                      </m:r>
                      <m:nary>
                        <m:naryPr>
                          <m:subHide m:val="on"/>
                          <m:supHide m:val="on"/>
                          <m:ctrlPr>
                            <a:rPr lang="en-US" altLang="zh-CN" sz="2000" b="0" i="1" smtClean="0">
                              <a:latin typeface="Cambria Math" panose="02040503050406030204" pitchFamily="18" charset="0"/>
                            </a:rPr>
                          </m:ctrlPr>
                        </m:naryPr>
                        <m:sub/>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e>
                              </m:d>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m:t>
                                      </m:r>
                                    </m:sup>
                                  </m:sSup>
                                </m:e>
                              </m:d>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d>
                                        <m:dPr>
                                          <m:begChr m:val="|"/>
                                          <m:endChr m:val="|"/>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num>
                                    <m:den>
                                      <m:r>
                                        <a:rPr lang="en-US" altLang="zh-CN" sz="2000" b="0" i="1" smtClean="0">
                                          <a:latin typeface="Cambria Math" panose="02040503050406030204" pitchFamily="18" charset="0"/>
                                        </a:rPr>
                                        <m:t>𝑐</m:t>
                                      </m:r>
                                    </m:den>
                                  </m:f>
                                </m:e>
                              </m:d>
                            </m:num>
                            <m:den>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den>
                          </m:f>
                          <m:r>
                            <a:rPr lang="en-US" altLang="zh-CN" sz="2000" b="0" i="1" smtClean="0">
                              <a:latin typeface="Cambria Math" panose="02040503050406030204" pitchFamily="18" charset="0"/>
                            </a:rPr>
                            <m:t>𝑑</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𝑑</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𝑑𝑧</m:t>
                          </m:r>
                          <m:r>
                            <a:rPr lang="en-US" altLang="zh-CN" sz="2000" b="0" i="1" smtClean="0">
                              <a:latin typeface="Cambria Math" panose="02040503050406030204" pitchFamily="18" charset="0"/>
                            </a:rPr>
                            <m:t>′</m:t>
                          </m:r>
                        </m:e>
                      </m:nary>
                    </m:oMath>
                  </m:oMathPara>
                </a14:m>
                <a:endParaRPr lang="zh-CN" altLang="en-US" sz="2000" dirty="0"/>
              </a:p>
            </p:txBody>
          </p:sp>
        </mc:Choice>
        <mc:Fallback xmlns="">
          <p:sp>
            <p:nvSpPr>
              <p:cNvPr id="3" name="内容占位符 2">
                <a:extLst>
                  <a:ext uri="{FF2B5EF4-FFF2-40B4-BE49-F238E27FC236}">
                    <a16:creationId xmlns:a16="http://schemas.microsoft.com/office/drawing/2014/main" id="{7DD6F100-BCAE-1EC2-8BA7-90CE1720C2AC}"/>
                  </a:ext>
                </a:extLst>
              </p:cNvPr>
              <p:cNvSpPr>
                <a:spLocks noGrp="1" noRot="1" noChangeAspect="1" noMove="1" noResize="1" noEditPoints="1" noAdjustHandles="1" noChangeArrowheads="1" noChangeShapeType="1" noTextEdit="1"/>
              </p:cNvSpPr>
              <p:nvPr>
                <p:ph idx="1"/>
              </p:nvPr>
            </p:nvSpPr>
            <p:spPr>
              <a:xfrm>
                <a:off x="838200" y="318977"/>
                <a:ext cx="10515600" cy="5857986"/>
              </a:xfrm>
              <a:blipFill>
                <a:blip r:embed="rId2"/>
                <a:stretch>
                  <a:fillRect l="-638" t="-7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1F6D56A-F31B-8E4B-4C4C-3360CD8AA878}"/>
              </a:ext>
            </a:extLst>
          </p:cNvPr>
          <p:cNvSpPr>
            <a:spLocks noGrp="1"/>
          </p:cNvSpPr>
          <p:nvPr>
            <p:ph type="sldNum" sz="quarter" idx="12"/>
          </p:nvPr>
        </p:nvSpPr>
        <p:spPr/>
        <p:txBody>
          <a:bodyPr/>
          <a:lstStyle/>
          <a:p>
            <a:fld id="{60619CE2-D869-49DC-942B-2DB2F3BD9A7A}" type="slidenum">
              <a:rPr lang="zh-CN" altLang="en-US" smtClean="0"/>
              <a:t>13</a:t>
            </a:fld>
            <a:endParaRPr lang="zh-CN" altLang="en-US"/>
          </a:p>
        </p:txBody>
      </p:sp>
    </p:spTree>
    <p:extLst>
      <p:ext uri="{BB962C8B-B14F-4D97-AF65-F5344CB8AC3E}">
        <p14:creationId xmlns:p14="http://schemas.microsoft.com/office/powerpoint/2010/main" val="2193572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346E64-1AD4-4A99-7EDD-39D20879CB1F}"/>
                  </a:ext>
                </a:extLst>
              </p:cNvPr>
              <p:cNvSpPr>
                <a:spLocks noGrp="1"/>
              </p:cNvSpPr>
              <p:nvPr>
                <p:ph idx="1"/>
              </p:nvPr>
            </p:nvSpPr>
            <p:spPr>
              <a:xfrm>
                <a:off x="838200" y="136525"/>
                <a:ext cx="10515600" cy="658495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Ψ</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nary>
                        <m:naryPr>
                          <m:subHide m:val="on"/>
                          <m:supHide m:val="on"/>
                          <m:ctrlPr>
                            <a:rPr lang="en-US" altLang="zh-CN" sz="2000" i="1">
                              <a:latin typeface="Cambria Math" panose="02040503050406030204" pitchFamily="18" charset="0"/>
                            </a:rPr>
                          </m:ctrlPr>
                        </m:naryPr>
                        <m:sub/>
                        <m:sup/>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𝛿</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e>
                              </m:d>
                              <m:r>
                                <a:rPr lang="en-US" altLang="zh-CN" sz="2000" i="1">
                                  <a:latin typeface="Cambria Math" panose="02040503050406030204" pitchFamily="18" charset="0"/>
                                </a:rPr>
                                <m:t>𝛿</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sup>
                                  </m:sSup>
                                </m:e>
                              </m:d>
                              <m:r>
                                <a:rPr lang="en-US" altLang="zh-CN" sz="2000" i="1">
                                  <a:latin typeface="Cambria Math" panose="02040503050406030204" pitchFamily="18" charset="0"/>
                                </a:rPr>
                                <m:t>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d>
                                        <m:dPr>
                                          <m:begChr m:val="|"/>
                                          <m:endChr m:val="|"/>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sup>
                                          </m:sSup>
                                        </m:e>
                                      </m:d>
                                    </m:num>
                                    <m:den>
                                      <m:r>
                                        <a:rPr lang="en-US" altLang="zh-CN" sz="2000" i="1">
                                          <a:latin typeface="Cambria Math" panose="02040503050406030204" pitchFamily="18" charset="0"/>
                                        </a:rPr>
                                        <m:t>𝑐</m:t>
                                      </m:r>
                                    </m:den>
                                  </m:f>
                                </m:e>
                              </m:d>
                            </m:num>
                            <m:den>
                              <m:d>
                                <m:dPr>
                                  <m:begChr m:val="|"/>
                                  <m:endChr m:val="|"/>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r>
                                    <a:rPr lang="en-US" altLang="zh-CN" sz="2000" b="1" i="1">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sup>
                                  </m:sSup>
                                </m:e>
                              </m:d>
                            </m:den>
                          </m:f>
                          <m:r>
                            <a:rPr lang="en-US" altLang="zh-CN" sz="2000" i="1">
                              <a:latin typeface="Cambria Math" panose="02040503050406030204" pitchFamily="18" charset="0"/>
                            </a:rPr>
                            <m:t>𝑑</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r>
                            <a:rPr lang="en-US" altLang="zh-CN" sz="2000" i="1">
                              <a:latin typeface="Cambria Math" panose="02040503050406030204" pitchFamily="18" charset="0"/>
                            </a:rPr>
                            <m:t>𝑑</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sup>
                          </m:sSup>
                          <m:r>
                            <a:rPr lang="en-US" altLang="zh-CN" sz="2000" i="1">
                              <a:latin typeface="Cambria Math" panose="02040503050406030204" pitchFamily="18" charset="0"/>
                            </a:rPr>
                            <m:t>𝑑𝑧</m:t>
                          </m:r>
                          <m:r>
                            <a:rPr lang="en-US" altLang="zh-CN" sz="2000" i="1">
                              <a:latin typeface="Cambria Math" panose="02040503050406030204" pitchFamily="18" charset="0"/>
                            </a:rPr>
                            <m:t>′</m:t>
                          </m:r>
                        </m:e>
                      </m:nary>
                      <m:r>
                        <a:rPr lang="en-US" altLang="zh-CN" sz="2000" b="0" i="0"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m:t>
                          </m:r>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m:t>
                                                      </m:r>
                                                    </m:sup>
                                                  </m:sSup>
                                                </m:e>
                                              </m:d>
                                            </m:e>
                                            <m:sup>
                                              <m:r>
                                                <a:rPr lang="en-US" altLang="zh-CN" sz="2000" b="0" i="1" smtClean="0">
                                                  <a:latin typeface="Cambria Math" panose="02040503050406030204" pitchFamily="18" charset="0"/>
                                                </a:rPr>
                                                <m:t>2</m:t>
                                              </m:r>
                                            </m:sup>
                                          </m:sSup>
                                        </m:e>
                                      </m:rad>
                                    </m:num>
                                    <m:den>
                                      <m:r>
                                        <a:rPr lang="en-US" altLang="zh-CN" sz="2000" b="0" i="1" smtClean="0">
                                          <a:latin typeface="Cambria Math" panose="02040503050406030204" pitchFamily="18" charset="0"/>
                                        </a:rPr>
                                        <m:t>𝑐</m:t>
                                      </m:r>
                                    </m:den>
                                  </m:f>
                                </m:e>
                              </m:d>
                            </m:num>
                            <m:den>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m:t>
                                              </m:r>
                                            </m:sup>
                                          </m:sSup>
                                        </m:e>
                                      </m:d>
                                    </m:e>
                                    <m:sup>
                                      <m:r>
                                        <a:rPr lang="en-US" altLang="zh-CN" sz="2000" b="0" i="1" smtClean="0">
                                          <a:latin typeface="Cambria Math" panose="02040503050406030204" pitchFamily="18" charset="0"/>
                                        </a:rPr>
                                        <m:t>2</m:t>
                                      </m:r>
                                    </m:sup>
                                  </m:sSup>
                                </m:e>
                              </m:rad>
                            </m:den>
                          </m:f>
                          <m:r>
                            <a:rPr lang="en-US" altLang="zh-CN" sz="2000" b="0" i="1" smtClean="0">
                              <a:latin typeface="Cambria Math" panose="02040503050406030204" pitchFamily="18" charset="0"/>
                            </a:rPr>
                            <m:t>𝑑𝑧</m:t>
                          </m:r>
                          <m:r>
                            <a:rPr lang="en-US" altLang="zh-CN" sz="2000" b="0" i="1" smtClean="0">
                              <a:latin typeface="Cambria Math" panose="02040503050406030204" pitchFamily="18" charset="0"/>
                            </a:rPr>
                            <m:t>′</m:t>
                          </m:r>
                        </m:e>
                      </m:nary>
                    </m:oMath>
                  </m:oMathPara>
                </a14:m>
                <a:endParaRPr lang="en-US" altLang="zh-CN" sz="2000" dirty="0"/>
              </a:p>
              <a:p>
                <a:pPr marL="0" indent="0">
                  <a:buNone/>
                </a:pPr>
                <a14:m>
                  <m:oMath xmlns:m="http://schemas.openxmlformats.org/officeDocument/2006/math">
                    <m:r>
                      <a:rPr lang="en-US" altLang="zh-CN" sz="2000" b="0" i="1" smtClean="0">
                        <a:latin typeface="Cambria Math" panose="02040503050406030204" pitchFamily="18" charset="0"/>
                      </a:rPr>
                      <m:t>𝛿</m:t>
                    </m:r>
                  </m:oMath>
                </a14:m>
                <a:r>
                  <a:rPr lang="zh-CN" altLang="en-US" sz="2000" dirty="0"/>
                  <a:t>函数具有性质</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sub>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𝑖</m:t>
                                      </m:r>
                                    </m:sub>
                                  </m:sSub>
                                </m:e>
                              </m:d>
                            </m:num>
                            <m:den>
                              <m:d>
                                <m:dPr>
                                  <m:begChr m:val="|"/>
                                  <m:endChr m:val="|"/>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𝑓</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𝑖</m:t>
                                          </m:r>
                                        </m:sub>
                                      </m:sSub>
                                    </m:e>
                                  </m:d>
                                </m:e>
                              </m:d>
                            </m:den>
                          </m:f>
                        </m:e>
                      </m:nary>
                      <m:r>
                        <a:rPr lang="en-US" altLang="zh-CN" sz="2000" b="0" i="1" smtClean="0">
                          <a:latin typeface="Cambria Math" panose="02040503050406030204" pitchFamily="18" charset="0"/>
                        </a:rPr>
                        <m:t>,   </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sup>
                              </m:sSubSup>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2</m:t>
                          </m:r>
                        </m:sup>
                      </m:sSup>
                    </m:oMath>
                  </m:oMathPara>
                </a14:m>
                <a:endParaRPr lang="en-US" altLang="zh-CN" sz="2000" dirty="0"/>
              </a:p>
              <a:p>
                <a:pPr marL="0" indent="0">
                  <a:buNone/>
                </a:pPr>
                <a:r>
                  <a:rPr lang="zh-CN" altLang="en-US" sz="2000" dirty="0"/>
                  <a:t>所以</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ad>
                                <m:radPr>
                                  <m:degHide m:val="on"/>
                                  <m:ctrlPr>
                                    <a:rPr lang="en-US" altLang="zh-CN" sz="2000" i="1">
                                      <a:latin typeface="Cambria Math" panose="02040503050406030204" pitchFamily="18" charset="0"/>
                                    </a:rPr>
                                  </m:ctrlPr>
                                </m:radPr>
                                <m:deg/>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𝜌</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r>
                                                <a:rPr lang="en-US" altLang="zh-CN" sz="2000" i="1">
                                                  <a:latin typeface="Cambria Math" panose="02040503050406030204" pitchFamily="18" charset="0"/>
                                                </a:rPr>
                                                <m:t>′</m:t>
                                              </m:r>
                                            </m:sup>
                                          </m:sSup>
                                        </m:e>
                                      </m:d>
                                    </m:e>
                                    <m:sup>
                                      <m:r>
                                        <a:rPr lang="en-US" altLang="zh-CN" sz="2000" b="0" i="1" smtClean="0">
                                          <a:latin typeface="Cambria Math" panose="02040503050406030204" pitchFamily="18" charset="0"/>
                                        </a:rPr>
                                        <m:t>2</m:t>
                                      </m:r>
                                    </m:sup>
                                  </m:sSup>
                                </m:e>
                              </m:rad>
                            </m:num>
                            <m:den>
                              <m:r>
                                <a:rPr lang="en-US" altLang="zh-CN" sz="2000" i="1">
                                  <a:latin typeface="Cambria Math" panose="02040503050406030204" pitchFamily="18" charset="0"/>
                                </a:rPr>
                                <m:t>𝑐</m:t>
                              </m:r>
                            </m:den>
                          </m:f>
                        </m:e>
                      </m:d>
                      <m:r>
                        <a:rPr lang="en-US" altLang="zh-CN" sz="2000" b="0" i="0"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sub>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num>
                                    <m:den>
                                      <m:r>
                                        <a:rPr lang="en-US" altLang="zh-CN" sz="2000" b="0" i="1" smtClean="0">
                                          <a:latin typeface="Cambria Math" panose="02040503050406030204" pitchFamily="18" charset="0"/>
                                        </a:rPr>
                                        <m:t>𝑐</m:t>
                                      </m:r>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m:t>
                                                      </m:r>
                                                    </m:sup>
                                                  </m:sSup>
                                                </m:e>
                                              </m:d>
                                            </m:e>
                                            <m:sup>
                                              <m:r>
                                                <a:rPr lang="en-US" altLang="zh-CN" sz="2000" b="0" i="1" smtClean="0">
                                                  <a:latin typeface="Cambria Math" panose="02040503050406030204" pitchFamily="18" charset="0"/>
                                                </a:rPr>
                                                <m:t>2</m:t>
                                              </m:r>
                                            </m:sup>
                                          </m:sSup>
                                        </m:e>
                                      </m:rad>
                                    </m:den>
                                  </m:f>
                                </m:e>
                              </m:d>
                            </m:den>
                          </m:f>
                          <m:r>
                            <a:rPr lang="en-US" altLang="zh-CN" sz="2000" b="0" i="1" smtClean="0">
                              <a:latin typeface="Cambria Math" panose="02040503050406030204" pitchFamily="18" charset="0"/>
                            </a:rPr>
                            <m:t>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e>
                      </m:nary>
                    </m:oMath>
                  </m:oMathPara>
                </a14:m>
                <a:endParaRPr lang="en-US" altLang="zh-CN" sz="2000" dirty="0"/>
              </a:p>
              <a:p>
                <a:pPr marL="0" indent="0">
                  <a:buNone/>
                </a:pPr>
                <a:r>
                  <a:rPr lang="zh-CN" altLang="en-US" sz="2000" dirty="0"/>
                  <a:t>当</a:t>
                </a:r>
                <a14:m>
                  <m:oMath xmlns:m="http://schemas.openxmlformats.org/officeDocument/2006/math">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𝑐𝑡</m:t>
                    </m:r>
                    <m:r>
                      <a:rPr lang="zh-CN" altLang="en-US" sz="2000" i="1">
                        <a:latin typeface="Cambria Math" panose="02040503050406030204" pitchFamily="18" charset="0"/>
                      </a:rPr>
                      <m:t>时</m:t>
                    </m:r>
                  </m:oMath>
                </a14:m>
                <a:r>
                  <a:rPr lang="zh-CN" altLang="en-US" sz="2000" dirty="0"/>
                  <a:t>，有两个零点</a:t>
                </a:r>
                <a:r>
                  <a:rPr lang="en-US" altLang="zh-CN" sz="2000" dirty="0"/>
                  <a:t>		</a:t>
                </a:r>
                <a14:m>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e>
                    </m:rad>
                  </m:oMath>
                </a14:m>
                <a:endParaRPr lang="en-US" altLang="zh-CN" sz="2000" b="0" dirty="0"/>
              </a:p>
              <a:p>
                <a:pPr marL="0" indent="0">
                  <a:buNone/>
                </a:pPr>
                <a:r>
                  <a:rPr lang="zh-CN" altLang="en-US" sz="2000" dirty="0"/>
                  <a:t>当</a:t>
                </a:r>
                <a14:m>
                  <m:oMath xmlns:m="http://schemas.openxmlformats.org/officeDocument/2006/math">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𝑐𝑡</m:t>
                    </m:r>
                    <m:r>
                      <a:rPr lang="zh-CN" altLang="en-US" sz="2000" i="1">
                        <a:latin typeface="Cambria Math" panose="02040503050406030204" pitchFamily="18" charset="0"/>
                      </a:rPr>
                      <m:t>时</m:t>
                    </m:r>
                  </m:oMath>
                </a14:m>
                <a:r>
                  <a:rPr lang="zh-CN" altLang="en-US" sz="2000" dirty="0"/>
                  <a:t>，有一个零点</a:t>
                </a:r>
                <a:r>
                  <a:rPr lang="en-US" altLang="zh-CN" sz="2000" dirty="0"/>
                  <a:t>		</a:t>
                </a:r>
                <a14:m>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oMath>
                </a14:m>
                <a:endParaRPr lang="en-US" altLang="zh-CN" sz="2000" b="0" dirty="0"/>
              </a:p>
              <a:p>
                <a:pPr marL="0" indent="0">
                  <a:buNone/>
                </a:pPr>
                <a:r>
                  <a:rPr lang="zh-CN" altLang="en-US" sz="2000" dirty="0"/>
                  <a:t>当</a:t>
                </a:r>
                <a14:m>
                  <m:oMath xmlns:m="http://schemas.openxmlformats.org/officeDocument/2006/math">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𝑐𝑡</m:t>
                    </m:r>
                    <m:r>
                      <a:rPr lang="zh-CN" altLang="en-US" sz="2000" i="1">
                        <a:latin typeface="Cambria Math" panose="02040503050406030204" pitchFamily="18" charset="0"/>
                      </a:rPr>
                      <m:t>时</m:t>
                    </m:r>
                  </m:oMath>
                </a14:m>
                <a:r>
                  <a:rPr lang="zh-CN" altLang="en-US" sz="2000" dirty="0"/>
                  <a:t>，没有零点</a:t>
                </a:r>
                <a:r>
                  <a:rPr lang="en-US" altLang="zh-CN" sz="2000" dirty="0"/>
                  <a:t>	</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pitchFamily="18" charset="0"/>
                        </a:rPr>
                        <m:t>Ψ</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i="1">
                              <a:latin typeface="Cambria Math" panose="02040503050406030204" pitchFamily="18" charset="0"/>
                            </a:rPr>
                            <m:t>𝑡</m:t>
                          </m:r>
                        </m:e>
                      </m:d>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m:t>
                          </m:r>
                        </m:sup>
                        <m:e>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sub>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𝑐</m:t>
                                  </m:r>
                                </m:num>
                                <m:den>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den>
                              </m:f>
                            </m:e>
                          </m:nary>
                          <m:r>
                            <a:rPr lang="en-US" altLang="zh-CN" sz="2000" b="0" i="1" smtClean="0">
                              <a:latin typeface="Cambria Math" panose="02040503050406030204" pitchFamily="18" charset="0"/>
                            </a:rPr>
                            <m:t>𝑑𝑧</m:t>
                          </m:r>
                          <m:r>
                            <a:rPr lang="en-US" altLang="zh-CN" sz="2000" b="0" i="1" smtClean="0">
                              <a:latin typeface="Cambria Math" panose="02040503050406030204" pitchFamily="18" charset="0"/>
                            </a:rPr>
                            <m:t>′</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𝑐</m:t>
                          </m:r>
                          <m:r>
                            <m:rPr>
                              <m:sty m:val="p"/>
                            </m:rPr>
                            <a:rPr lang="en-US" altLang="zh-CN" sz="2000" b="0" i="0" smtClean="0">
                              <a:latin typeface="Cambria Math" panose="02040503050406030204" pitchFamily="18" charset="0"/>
                            </a:rPr>
                            <m:t>Θ</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𝑐𝑡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𝜌</m:t>
                              </m:r>
                            </m:e>
                          </m:d>
                        </m:num>
                        <m:den>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e>
                          </m:rad>
                        </m:den>
                      </m:f>
                    </m:oMath>
                  </m:oMathPara>
                </a14:m>
                <a:endParaRPr lang="en-US" altLang="zh-CN" sz="2000" dirty="0"/>
              </a:p>
              <a:p>
                <a:pPr marL="0" indent="0">
                  <a:buNone/>
                </a:pPr>
                <a:r>
                  <a:rPr lang="en-US" altLang="zh-CN" sz="2000" dirty="0"/>
                  <a:t>(b)</a:t>
                </a:r>
                <a:r>
                  <a:rPr lang="zh-CN" altLang="en-US" sz="2000" dirty="0"/>
                  <a:t>问同理可得</a:t>
                </a:r>
              </a:p>
            </p:txBody>
          </p:sp>
        </mc:Choice>
        <mc:Fallback xmlns="">
          <p:sp>
            <p:nvSpPr>
              <p:cNvPr id="3" name="内容占位符 2">
                <a:extLst>
                  <a:ext uri="{FF2B5EF4-FFF2-40B4-BE49-F238E27FC236}">
                    <a16:creationId xmlns:a16="http://schemas.microsoft.com/office/drawing/2014/main" id="{65346E64-1AD4-4A99-7EDD-39D20879CB1F}"/>
                  </a:ext>
                </a:extLst>
              </p:cNvPr>
              <p:cNvSpPr>
                <a:spLocks noGrp="1" noRot="1" noChangeAspect="1" noMove="1" noResize="1" noEditPoints="1" noAdjustHandles="1" noChangeArrowheads="1" noChangeShapeType="1" noTextEdit="1"/>
              </p:cNvSpPr>
              <p:nvPr>
                <p:ph idx="1"/>
              </p:nvPr>
            </p:nvSpPr>
            <p:spPr>
              <a:xfrm>
                <a:off x="838200" y="136525"/>
                <a:ext cx="10515600" cy="6584950"/>
              </a:xfrm>
              <a:blipFill>
                <a:blip r:embed="rId2"/>
                <a:stretch>
                  <a:fillRect l="-638" b="-129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074BD9D-4CD5-2AC3-11B9-BAA599F18117}"/>
              </a:ext>
            </a:extLst>
          </p:cNvPr>
          <p:cNvSpPr>
            <a:spLocks noGrp="1"/>
          </p:cNvSpPr>
          <p:nvPr>
            <p:ph type="sldNum" sz="quarter" idx="12"/>
          </p:nvPr>
        </p:nvSpPr>
        <p:spPr/>
        <p:txBody>
          <a:bodyPr/>
          <a:lstStyle/>
          <a:p>
            <a:fld id="{60619CE2-D869-49DC-942B-2DB2F3BD9A7A}" type="slidenum">
              <a:rPr lang="zh-CN" altLang="en-US" smtClean="0"/>
              <a:t>14</a:t>
            </a:fld>
            <a:endParaRPr lang="zh-CN" altLang="en-US"/>
          </a:p>
        </p:txBody>
      </p:sp>
    </p:spTree>
    <p:extLst>
      <p:ext uri="{BB962C8B-B14F-4D97-AF65-F5344CB8AC3E}">
        <p14:creationId xmlns:p14="http://schemas.microsoft.com/office/powerpoint/2010/main" val="716357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D310CC-B599-6D79-B30B-19AA1502B35F}"/>
                  </a:ext>
                </a:extLst>
              </p:cNvPr>
              <p:cNvSpPr>
                <a:spLocks noGrp="1"/>
              </p:cNvSpPr>
              <p:nvPr>
                <p:ph idx="1"/>
              </p:nvPr>
            </p:nvSpPr>
            <p:spPr>
              <a:xfrm>
                <a:off x="838200" y="275771"/>
                <a:ext cx="10515600" cy="6154058"/>
              </a:xfrm>
            </p:spPr>
            <p:txBody>
              <a:bodyPr>
                <a:normAutofit fontScale="92500" lnSpcReduction="10000"/>
              </a:bodyPr>
              <a:lstStyle/>
              <a:p>
                <a:pPr marL="0" indent="0">
                  <a:buNone/>
                </a:pPr>
                <a:r>
                  <a:rPr lang="en-US" altLang="zh-CN" sz="2000" dirty="0"/>
                  <a:t>Griffiths 10.9: (1) Suppose one infinite straight wire carries a linearly increasing current:</a:t>
                </a:r>
                <a:r>
                  <a:rPr lang="zh-CN" altLang="en-US" sz="2000" dirty="0"/>
                  <a:t> </a:t>
                </a:r>
                <a14:m>
                  <m:oMath xmlns:m="http://schemas.openxmlformats.org/officeDocument/2006/math">
                    <m:r>
                      <a:rPr lang="en-US" altLang="zh-CN" sz="2000" b="0" i="1" smtClean="0">
                        <a:latin typeface="Cambria Math" panose="02040503050406030204" pitchFamily="18" charset="0"/>
                      </a:rPr>
                      <m:t>𝐼</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𝑘𝑡</m:t>
                    </m:r>
                  </m:oMath>
                </a14:m>
                <a:r>
                  <a:rPr lang="zh-CN" altLang="en-US" sz="2000" dirty="0"/>
                  <a:t> </a:t>
                </a:r>
                <a:r>
                  <a:rPr lang="en-US" altLang="zh-CN" sz="2000" dirty="0"/>
                  <a:t>for </a:t>
                </a:r>
                <a14:m>
                  <m:oMath xmlns:m="http://schemas.openxmlformats.org/officeDocument/2006/math">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&gt;0</m:t>
                    </m:r>
                  </m:oMath>
                </a14:m>
                <a:r>
                  <a:rPr lang="en-US" altLang="zh-CN" sz="2000" dirty="0"/>
                  <a:t>. Find the electric and magnetic fields generated.</a:t>
                </a:r>
              </a:p>
              <a:p>
                <a:pPr marL="0" indent="0">
                  <a:buNone/>
                </a:pPr>
                <a:r>
                  <a:rPr lang="en-US" altLang="zh-CN" sz="2000" dirty="0"/>
                  <a:t>(2) Do the same for the case of a sudden burst of current:</a:t>
                </a:r>
                <a14:m>
                  <m:oMath xmlns:m="http://schemas.openxmlformats.org/officeDocument/2006/math">
                    <m:r>
                      <a:rPr lang="en-US" altLang="zh-CN" sz="2000" b="0" i="1" smtClean="0">
                        <a:latin typeface="Cambria Math" panose="02040503050406030204" pitchFamily="18" charset="0"/>
                      </a:rPr>
                      <m:t>𝐼</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oMath>
                </a14:m>
                <a:endParaRPr lang="en-US" altLang="zh-CN" sz="2000" b="0" dirty="0"/>
              </a:p>
              <a:p>
                <a:pPr marL="0" indent="0">
                  <a:buNone/>
                </a:pPr>
                <a:r>
                  <a:rPr lang="zh-CN" altLang="en-US" sz="2000" dirty="0"/>
                  <a:t>根据书中</a:t>
                </a:r>
                <a:r>
                  <a:rPr lang="en-US" altLang="zh-CN" sz="2000" dirty="0"/>
                  <a:t>(6.48)</a:t>
                </a:r>
                <a:r>
                  <a:rPr lang="zh-CN" altLang="en-US" sz="2000" dirty="0"/>
                  <a:t>式可以计算标量势与矢量势的推迟解</a:t>
                </a:r>
                <a:endParaRPr lang="en-US" altLang="zh-CN" sz="20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Φ</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0</m:t>
                              </m:r>
                            </m:sub>
                          </m:sSub>
                        </m:den>
                      </m:f>
                      <m:nary>
                        <m:naryPr>
                          <m:subHide m:val="on"/>
                          <m:supHide m:val="on"/>
                          <m:ctrlPr>
                            <a:rPr lang="en-US" altLang="zh-CN" sz="2000" b="0" i="1" smtClean="0">
                              <a:latin typeface="Cambria Math" panose="02040503050406030204" pitchFamily="18" charset="0"/>
                            </a:rPr>
                          </m:ctrlPr>
                        </m:naryPr>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3</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𝑅</m:t>
                              </m:r>
                            </m:den>
                          </m:f>
                          <m:sSub>
                            <m:sSubPr>
                              <m:ctrlPr>
                                <a:rPr lang="en-US" altLang="zh-CN" sz="2000" b="1"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𝜌</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e>
                              </m:d>
                            </m:e>
                            <m:sub>
                              <m:r>
                                <a:rPr lang="en-US" altLang="zh-CN" sz="2000" b="0" i="1" smtClean="0">
                                  <a:latin typeface="Cambria Math" panose="02040503050406030204" pitchFamily="18" charset="0"/>
                                </a:rPr>
                                <m:t>𝑟𝑒𝑡</m:t>
                              </m:r>
                            </m:sub>
                          </m:sSub>
                        </m:e>
                      </m:nary>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𝑨</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1" i="1"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den>
                      </m:f>
                      <m:nary>
                        <m:naryPr>
                          <m:subHide m:val="on"/>
                          <m:supHide m:val="on"/>
                          <m:ctrlPr>
                            <a:rPr lang="en-US" altLang="zh-CN" sz="2000" b="0" i="1" smtClean="0">
                              <a:latin typeface="Cambria Math" panose="02040503050406030204" pitchFamily="18" charset="0"/>
                            </a:rPr>
                          </m:ctrlPr>
                        </m:naryPr>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3</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𝑅</m:t>
                              </m:r>
                            </m:den>
                          </m:f>
                          <m:sSub>
                            <m:sSubPr>
                              <m:ctrlPr>
                                <a:rPr lang="en-US" altLang="zh-CN" sz="2000" b="1" i="1" smtClean="0">
                                  <a:latin typeface="Cambria Math" panose="02040503050406030204" pitchFamily="18" charset="0"/>
                                </a:rPr>
                              </m:ctrlPr>
                            </m:sSubPr>
                            <m:e>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𝑱</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𝑡</m:t>
                                      </m:r>
                                    </m:e>
                                  </m:d>
                                </m:e>
                              </m:d>
                            </m:e>
                            <m:sub>
                              <m:r>
                                <a:rPr lang="en-US" altLang="zh-CN" sz="2000" b="0" i="1" smtClean="0">
                                  <a:latin typeface="Cambria Math" panose="02040503050406030204" pitchFamily="18" charset="0"/>
                                </a:rPr>
                                <m:t>𝑟𝑒𝑡</m:t>
                              </m:r>
                            </m:sub>
                          </m:sSub>
                        </m:e>
                      </m:nary>
                    </m:oMath>
                  </m:oMathPara>
                </a14:m>
                <a:endParaRPr lang="en-US" altLang="zh-CN" sz="2000" dirty="0"/>
              </a:p>
              <a:p>
                <a:pPr marL="0" indent="0">
                  <a:buNone/>
                </a:pPr>
                <a:r>
                  <a:rPr lang="zh-CN" altLang="en-US" sz="2000" dirty="0"/>
                  <a:t>进一步可以计算电磁场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𝑬</m:t>
                      </m:r>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𝛁𝚽</m:t>
                      </m:r>
                      <m:r>
                        <a:rPr lang="en-US" altLang="zh-CN" sz="2000" b="1" i="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den>
                      </m:f>
                      <m:r>
                        <a:rPr lang="en-US" altLang="zh-CN" sz="2000" b="1" i="1" smtClean="0">
                          <a:latin typeface="Cambria Math" panose="02040503050406030204" pitchFamily="18" charset="0"/>
                        </a:rPr>
                        <m:t>𝑨</m:t>
                      </m:r>
                    </m:oMath>
                  </m:oMathPara>
                </a14:m>
                <a:endParaRPr lang="en-US" altLang="zh-CN" sz="2000" b="1"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𝑩</m:t>
                      </m:r>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m:t>
                      </m:r>
                    </m:oMath>
                  </m:oMathPara>
                </a14:m>
                <a:endParaRPr lang="en-US" altLang="zh-CN" sz="2000" b="1" dirty="0"/>
              </a:p>
              <a:p>
                <a:pPr marL="0" indent="0">
                  <a:buNone/>
                </a:pPr>
                <a:r>
                  <a:rPr lang="zh-CN" altLang="en-US" sz="2000" dirty="0"/>
                  <a:t>题目中只有电流密度，没有电荷密度，故只有矢量势</a:t>
                </a:r>
                <a:endParaRPr lang="en-US" altLang="zh-CN" sz="2000" dirty="0"/>
              </a:p>
              <a:p>
                <a:pPr marL="0" indent="0">
                  <a:buNone/>
                </a:pPr>
                <a:r>
                  <a:rPr lang="zh-CN" altLang="en-US" sz="2000" dirty="0"/>
                  <a:t>也可以根据</a:t>
                </a:r>
                <a:r>
                  <a:rPr lang="en-US" altLang="zh-CN" sz="2000" dirty="0"/>
                  <a:t>(6.55)</a:t>
                </a:r>
                <a:r>
                  <a:rPr lang="zh-CN" altLang="en-US" sz="2000" dirty="0"/>
                  <a:t>和</a:t>
                </a:r>
                <a:r>
                  <a:rPr lang="en-US" altLang="zh-CN" sz="2000" dirty="0"/>
                  <a:t>(6.56)</a:t>
                </a:r>
                <a:r>
                  <a:rPr lang="zh-CN" altLang="en-US" sz="2000" dirty="0"/>
                  <a:t>式计算</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𝑬</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0</m:t>
                              </m:r>
                            </m:sub>
                          </m:sSub>
                        </m:den>
                      </m:f>
                      <m:nary>
                        <m:naryPr>
                          <m:subHide m:val="on"/>
                          <m:supHide m:val="on"/>
                          <m:ctrlPr>
                            <a:rPr lang="en-US" altLang="zh-CN" sz="2000" b="0" i="1" smtClean="0">
                              <a:latin typeface="Cambria Math" panose="02040503050406030204" pitchFamily="18" charset="0"/>
                            </a:rPr>
                          </m:ctrlPr>
                        </m:naryPr>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3</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d>
                            <m:dPr>
                              <m:begChr m:val="{"/>
                              <m:endChr m:val="}"/>
                              <m:ctrlPr>
                                <a:rPr lang="en-US" altLang="zh-CN" sz="2000" b="0" i="1" smtClean="0">
                                  <a:latin typeface="Cambria Math" panose="02040503050406030204" pitchFamily="18" charset="0"/>
                                </a:rPr>
                              </m:ctrlPr>
                            </m:dPr>
                            <m:e>
                              <m:f>
                                <m:fPr>
                                  <m:ctrlPr>
                                    <a:rPr lang="en-US" altLang="zh-CN" sz="2000" i="1" dirty="0" smtClean="0">
                                      <a:latin typeface="Cambria Math" panose="02040503050406030204" pitchFamily="18" charset="0"/>
                                    </a:rPr>
                                  </m:ctrlPr>
                                </m:fPr>
                                <m:num>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𝑹</m:t>
                                      </m:r>
                                    </m:e>
                                  </m:acc>
                                </m:num>
                                <m:den>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rPr>
                                        <m:t>𝑅</m:t>
                                      </m:r>
                                    </m:e>
                                    <m:sup>
                                      <m:r>
                                        <a:rPr lang="en-US" altLang="zh-CN" sz="2000" b="0" i="1" dirty="0" smtClean="0">
                                          <a:latin typeface="Cambria Math" panose="02040503050406030204" pitchFamily="18" charset="0"/>
                                        </a:rPr>
                                        <m:t>2</m:t>
                                      </m:r>
                                    </m:sup>
                                  </m:sSup>
                                </m:den>
                              </m:f>
                              <m:sSub>
                                <m:sSubPr>
                                  <m:ctrlPr>
                                    <a:rPr lang="en-US" altLang="zh-CN" sz="2000" i="1" dirty="0" smtClean="0">
                                      <a:latin typeface="Cambria Math" panose="02040503050406030204" pitchFamily="18" charset="0"/>
                                    </a:rPr>
                                  </m:ctrlPr>
                                </m:sSubPr>
                                <m:e>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𝜌</m:t>
                                      </m:r>
                                      <m:r>
                                        <a:rPr lang="en-US" altLang="zh-CN" sz="2000" b="0"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𝑡</m:t>
                                      </m:r>
                                      <m:r>
                                        <a:rPr lang="en-US" altLang="zh-CN" sz="2000" b="0" i="1" dirty="0" smtClean="0">
                                          <a:latin typeface="Cambria Math" panose="02040503050406030204" pitchFamily="18" charset="0"/>
                                        </a:rPr>
                                        <m:t>′)</m:t>
                                      </m:r>
                                    </m:e>
                                  </m:d>
                                </m:e>
                                <m:sub>
                                  <m:r>
                                    <a:rPr lang="en-US" altLang="zh-CN" sz="2000" b="0" i="1" dirty="0" smtClean="0">
                                      <a:latin typeface="Cambria Math" panose="02040503050406030204" pitchFamily="18" charset="0"/>
                                    </a:rPr>
                                    <m:t>𝑟𝑒𝑡</m:t>
                                  </m:r>
                                </m:sub>
                              </m:sSub>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acc>
                                    <m:accPr>
                                      <m:chr m:val="̂"/>
                                      <m:ctrlPr>
                                        <a:rPr lang="en-US" altLang="zh-CN" sz="2000" b="1" i="1" dirty="0" smtClean="0">
                                          <a:latin typeface="Cambria Math" panose="02040503050406030204" pitchFamily="18" charset="0"/>
                                        </a:rPr>
                                      </m:ctrlPr>
                                    </m:accPr>
                                    <m:e>
                                      <m:r>
                                        <a:rPr lang="en-US" altLang="zh-CN" sz="2000" b="1" i="1" dirty="0" smtClean="0">
                                          <a:latin typeface="Cambria Math" panose="02040503050406030204" pitchFamily="18" charset="0"/>
                                        </a:rPr>
                                        <m:t>𝑹</m:t>
                                      </m:r>
                                    </m:e>
                                  </m:acc>
                                </m:num>
                                <m:den>
                                  <m:r>
                                    <a:rPr lang="en-US" altLang="zh-CN" sz="2000" b="0" i="1" dirty="0" smtClean="0">
                                      <a:latin typeface="Cambria Math" panose="02040503050406030204" pitchFamily="18" charset="0"/>
                                    </a:rPr>
                                    <m:t>𝑐𝑅</m:t>
                                  </m:r>
                                </m:den>
                              </m:f>
                              <m:sSub>
                                <m:sSubPr>
                                  <m:ctrlPr>
                                    <a:rPr lang="en-US" altLang="zh-CN" sz="2000" b="0" i="1" dirty="0" smtClean="0">
                                      <a:latin typeface="Cambria Math" panose="02040503050406030204" pitchFamily="18" charset="0"/>
                                    </a:rPr>
                                  </m:ctrlPr>
                                </m:sSubPr>
                                <m:e>
                                  <m:d>
                                    <m:dPr>
                                      <m:begChr m:val="["/>
                                      <m:endChr m:val="]"/>
                                      <m:ctrlPr>
                                        <a:rPr lang="en-US" altLang="zh-CN" sz="2000" b="0" i="1" dirty="0" smtClean="0">
                                          <a:latin typeface="Cambria Math" panose="02040503050406030204" pitchFamily="18" charset="0"/>
                                        </a:rPr>
                                      </m:ctrlPr>
                                    </m:dPr>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𝜕𝜌</m:t>
                                          </m:r>
                                          <m:d>
                                            <m:dPr>
                                              <m:ctrlPr>
                                                <a:rPr lang="en-US" altLang="zh-CN" sz="2000" b="0"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𝑡</m:t>
                                                  </m:r>
                                                </m:e>
                                                <m:sup>
                                                  <m:r>
                                                    <a:rPr lang="en-US" altLang="zh-CN" sz="2000" b="0" i="1" dirty="0" smtClean="0">
                                                      <a:latin typeface="Cambria Math" panose="02040503050406030204" pitchFamily="18" charset="0"/>
                                                    </a:rPr>
                                                    <m:t>′</m:t>
                                                  </m:r>
                                                </m:sup>
                                              </m:sSup>
                                            </m:e>
                                          </m:d>
                                        </m:num>
                                        <m:den>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𝑡</m:t>
                                              </m:r>
                                            </m:e>
                                            <m:sup>
                                              <m:r>
                                                <a:rPr lang="en-US" altLang="zh-CN" sz="2000" b="0" i="1" dirty="0" smtClean="0">
                                                  <a:latin typeface="Cambria Math" panose="02040503050406030204" pitchFamily="18" charset="0"/>
                                                </a:rPr>
                                                <m:t>′</m:t>
                                              </m:r>
                                            </m:sup>
                                          </m:sSup>
                                        </m:den>
                                      </m:f>
                                    </m:e>
                                  </m:d>
                                </m:e>
                                <m:sub>
                                  <m:r>
                                    <a:rPr lang="en-US" altLang="zh-CN" sz="2000" b="0" i="1" dirty="0" smtClean="0">
                                      <a:latin typeface="Cambria Math" panose="02040503050406030204" pitchFamily="18" charset="0"/>
                                    </a:rPr>
                                    <m:t>𝑟𝑒𝑡</m:t>
                                  </m:r>
                                </m:sub>
                              </m:sSub>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1</m:t>
                                  </m:r>
                                </m:num>
                                <m:den>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𝑐</m:t>
                                      </m:r>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𝑅</m:t>
                                  </m:r>
                                </m:den>
                              </m:f>
                              <m:sSub>
                                <m:sSubPr>
                                  <m:ctrlPr>
                                    <a:rPr lang="en-US" altLang="zh-CN" sz="2000" b="0" i="1" dirty="0" smtClean="0">
                                      <a:latin typeface="Cambria Math" panose="02040503050406030204" pitchFamily="18" charset="0"/>
                                    </a:rPr>
                                  </m:ctrlPr>
                                </m:sSubPr>
                                <m:e>
                                  <m:d>
                                    <m:dPr>
                                      <m:begChr m:val="["/>
                                      <m:endChr m:val="]"/>
                                      <m:ctrlPr>
                                        <a:rPr lang="en-US" altLang="zh-CN" sz="2000" b="0" i="1" dirty="0" smtClean="0">
                                          <a:latin typeface="Cambria Math" panose="02040503050406030204" pitchFamily="18" charset="0"/>
                                        </a:rPr>
                                      </m:ctrlPr>
                                    </m:dPr>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m:t>
                                          </m:r>
                                          <m:r>
                                            <a:rPr lang="en-US" altLang="zh-CN" sz="2000" b="1" i="1" dirty="0" smtClean="0">
                                              <a:latin typeface="Cambria Math" panose="02040503050406030204" pitchFamily="18" charset="0"/>
                                            </a:rPr>
                                            <m:t>𝑱</m:t>
                                          </m:r>
                                          <m:d>
                                            <m:dPr>
                                              <m:ctrlPr>
                                                <a:rPr lang="en-US" altLang="zh-CN" sz="2000" b="0"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𝑡</m:t>
                                              </m:r>
                                            </m:e>
                                          </m:d>
                                        </m:num>
                                        <m:den>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𝑡</m:t>
                                              </m:r>
                                            </m:e>
                                            <m:sup>
                                              <m:r>
                                                <a:rPr lang="en-US" altLang="zh-CN" sz="2000" b="0" i="1" dirty="0" smtClean="0">
                                                  <a:latin typeface="Cambria Math" panose="02040503050406030204" pitchFamily="18" charset="0"/>
                                                </a:rPr>
                                                <m:t>′</m:t>
                                              </m:r>
                                            </m:sup>
                                          </m:sSup>
                                        </m:den>
                                      </m:f>
                                    </m:e>
                                  </m:d>
                                </m:e>
                                <m:sub>
                                  <m:r>
                                    <a:rPr lang="en-US" altLang="zh-CN" sz="2000" b="0" i="1" dirty="0" smtClean="0">
                                      <a:latin typeface="Cambria Math" panose="02040503050406030204" pitchFamily="18" charset="0"/>
                                    </a:rPr>
                                    <m:t>𝑟𝑒𝑡</m:t>
                                  </m:r>
                                </m:sub>
                              </m:sSub>
                            </m:e>
                          </m:d>
                        </m:e>
                      </m:nary>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𝑩</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den>
                      </m:f>
                      <m:nary>
                        <m:naryPr>
                          <m:subHide m:val="on"/>
                          <m:supHide m:val="on"/>
                          <m:ctrlPr>
                            <a:rPr lang="en-US" altLang="zh-CN" sz="2000" b="0" i="1" smtClean="0">
                              <a:latin typeface="Cambria Math" panose="02040503050406030204" pitchFamily="18" charset="0"/>
                            </a:rPr>
                          </m:ctrlPr>
                        </m:naryPr>
                        <m:sub/>
                        <m:sup/>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𝑑</m:t>
                              </m:r>
                            </m:e>
                            <m:sup>
                              <m:r>
                                <a:rPr lang="en-US" altLang="zh-CN" sz="2000" i="1">
                                  <a:latin typeface="Cambria Math" panose="02040503050406030204" pitchFamily="18" charset="0"/>
                                </a:rPr>
                                <m:t>3</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e>
                      </m:nary>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𝑱</m:t>
                                  </m:r>
                                  <m:d>
                                    <m:dPr>
                                      <m:ctrlPr>
                                        <a:rPr lang="en-US" altLang="zh-CN" sz="2000" b="0"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m:t>
                                          </m:r>
                                        </m:sup>
                                      </m:sSup>
                                    </m:e>
                                  </m:d>
                                </m:e>
                              </m:d>
                            </m:e>
                            <m:sub>
                              <m:r>
                                <a:rPr lang="en-US" altLang="zh-CN" sz="2000" b="0" i="1" smtClean="0">
                                  <a:latin typeface="Cambria Math" panose="02040503050406030204" pitchFamily="18" charset="0"/>
                                </a:rPr>
                                <m:t>𝑟𝑒𝑡</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𝑹</m:t>
                                  </m:r>
                                </m:e>
                              </m:acc>
                            </m:num>
                            <m:den>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𝑅</m:t>
                                  </m:r>
                                </m:e>
                                <m:sup>
                                  <m:r>
                                    <a:rPr lang="en-US" altLang="zh-CN" sz="2000" b="0" i="1" dirty="0" smtClean="0">
                                      <a:latin typeface="Cambria Math" panose="02040503050406030204" pitchFamily="18" charset="0"/>
                                    </a:rPr>
                                    <m:t>2</m:t>
                                  </m:r>
                                </m:sup>
                              </m:sSup>
                            </m:den>
                          </m:f>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𝑱</m:t>
                                      </m:r>
                                      <m:d>
                                        <m:dPr>
                                          <m:ctrlPr>
                                            <a:rPr lang="en-US" altLang="zh-CN" sz="2000" b="0"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m:t>
                                              </m:r>
                                            </m:sup>
                                          </m:sSup>
                                        </m:e>
                                      </m:d>
                                    </m:num>
                                    <m:den>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m:t>
                                          </m:r>
                                        </m:sup>
                                      </m:sSup>
                                    </m:den>
                                  </m:f>
                                </m:e>
                              </m:d>
                            </m:e>
                            <m:sub>
                              <m:r>
                                <a:rPr lang="en-US" altLang="zh-CN" sz="2000" b="0" i="1" smtClean="0">
                                  <a:latin typeface="Cambria Math" panose="02040503050406030204" pitchFamily="18" charset="0"/>
                                </a:rPr>
                                <m:t>𝑟𝑒𝑡</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𝑹</m:t>
                                  </m:r>
                                </m:e>
                              </m:acc>
                            </m:num>
                            <m:den>
                              <m:r>
                                <a:rPr lang="en-US" altLang="zh-CN" sz="2000" b="0" i="1" smtClean="0">
                                  <a:latin typeface="Cambria Math" panose="02040503050406030204" pitchFamily="18" charset="0"/>
                                </a:rPr>
                                <m:t>𝑐𝑅</m:t>
                              </m:r>
                            </m:den>
                          </m:f>
                        </m:e>
                      </m:d>
                    </m:oMath>
                  </m:oMathPara>
                </a14:m>
                <a:endParaRPr lang="en-US" altLang="zh-CN" sz="2000" dirty="0"/>
              </a:p>
            </p:txBody>
          </p:sp>
        </mc:Choice>
        <mc:Fallback xmlns="">
          <p:sp>
            <p:nvSpPr>
              <p:cNvPr id="3" name="内容占位符 2">
                <a:extLst>
                  <a:ext uri="{FF2B5EF4-FFF2-40B4-BE49-F238E27FC236}">
                    <a16:creationId xmlns:a16="http://schemas.microsoft.com/office/drawing/2014/main" id="{6BD310CC-B599-6D79-B30B-19AA1502B35F}"/>
                  </a:ext>
                </a:extLst>
              </p:cNvPr>
              <p:cNvSpPr>
                <a:spLocks noGrp="1" noRot="1" noChangeAspect="1" noMove="1" noResize="1" noEditPoints="1" noAdjustHandles="1" noChangeArrowheads="1" noChangeShapeType="1" noTextEdit="1"/>
              </p:cNvSpPr>
              <p:nvPr>
                <p:ph idx="1"/>
              </p:nvPr>
            </p:nvSpPr>
            <p:spPr>
              <a:xfrm>
                <a:off x="838200" y="275771"/>
                <a:ext cx="10515600" cy="6154058"/>
              </a:xfrm>
              <a:blipFill>
                <a:blip r:embed="rId2"/>
                <a:stretch>
                  <a:fillRect l="-580" t="-99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28BF409-9DF9-A718-67B7-8D47FF756BAF}"/>
              </a:ext>
            </a:extLst>
          </p:cNvPr>
          <p:cNvSpPr>
            <a:spLocks noGrp="1"/>
          </p:cNvSpPr>
          <p:nvPr>
            <p:ph type="sldNum" sz="quarter" idx="12"/>
          </p:nvPr>
        </p:nvSpPr>
        <p:spPr/>
        <p:txBody>
          <a:bodyPr/>
          <a:lstStyle/>
          <a:p>
            <a:fld id="{60619CE2-D869-49DC-942B-2DB2F3BD9A7A}" type="slidenum">
              <a:rPr lang="zh-CN" altLang="en-US" smtClean="0"/>
              <a:t>15</a:t>
            </a:fld>
            <a:endParaRPr lang="zh-CN" altLang="en-US"/>
          </a:p>
        </p:txBody>
      </p:sp>
    </p:spTree>
    <p:extLst>
      <p:ext uri="{BB962C8B-B14F-4D97-AF65-F5344CB8AC3E}">
        <p14:creationId xmlns:p14="http://schemas.microsoft.com/office/powerpoint/2010/main" val="2556181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288C681-4246-8DF9-6EEF-94F1F312AF92}"/>
                  </a:ext>
                </a:extLst>
              </p:cNvPr>
              <p:cNvSpPr>
                <a:spLocks noGrp="1"/>
              </p:cNvSpPr>
              <p:nvPr>
                <p:ph idx="1"/>
              </p:nvPr>
            </p:nvSpPr>
            <p:spPr>
              <a:xfrm>
                <a:off x="838200" y="344774"/>
                <a:ext cx="10515600" cy="6376701"/>
              </a:xfrm>
            </p:spPr>
            <p:txBody>
              <a:bodyPr>
                <a:normAutofit fontScale="92500"/>
              </a:bodyPr>
              <a:lstStyle/>
              <a:p>
                <a:pPr marL="0" indent="0">
                  <a:buNone/>
                </a:pPr>
                <a:r>
                  <a:rPr lang="zh-CN" altLang="en-US" sz="2000" dirty="0">
                    <a:latin typeface="Cambria Math" panose="02040503050406030204" pitchFamily="18" charset="0"/>
                  </a:rPr>
                  <a:t>第一问，</a:t>
                </a:r>
                <a:r>
                  <a:rPr lang="en-US" altLang="zh-CN" sz="2000" b="0" dirty="0"/>
                  <a:t> </a:t>
                </a:r>
                <a14:m>
                  <m:oMath xmlns:m="http://schemas.openxmlformats.org/officeDocument/2006/math">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&gt;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𝜌</m:t>
                        </m:r>
                      </m:num>
                      <m:den>
                        <m:r>
                          <a:rPr lang="en-US" altLang="zh-CN" sz="2000" b="0" i="1" smtClean="0">
                            <a:latin typeface="Cambria Math" panose="02040503050406030204" pitchFamily="18" charset="0"/>
                          </a:rPr>
                          <m:t>𝑐</m:t>
                        </m:r>
                      </m:den>
                    </m:f>
                  </m:oMath>
                </a14:m>
                <a:r>
                  <a:rPr lang="zh-CN" altLang="en-US" sz="2000" b="0" dirty="0">
                    <a:latin typeface="Cambria Math" panose="02040503050406030204" pitchFamily="18" charset="0"/>
                  </a:rPr>
                  <a:t>的区间才存在场</a:t>
                </a:r>
                <a:endParaRPr lang="en-US" altLang="zh-CN" sz="2000" b="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m:rPr>
                              <m:sty m:val="p"/>
                            </m:rPr>
                            <a:rPr lang="en-US" altLang="zh-CN" sz="2000" i="1" smtClean="0">
                              <a:latin typeface="Cambria Math" panose="02040503050406030204" pitchFamily="18" charset="0"/>
                            </a:rPr>
                            <m:t>A</m:t>
                          </m:r>
                        </m:e>
                        <m:sub>
                          <m:r>
                            <a:rPr lang="en-US" altLang="zh-CN" sz="2000" b="0" i="1" smtClean="0">
                              <a:latin typeface="Cambria Math" panose="02040503050406030204" pitchFamily="18" charset="0"/>
                            </a:rPr>
                            <m:t>𝑧</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0</m:t>
                          </m:r>
                        </m:sub>
                        <m:sup>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e>
                          </m:rad>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2</m:t>
                                          </m:r>
                                        </m:sup>
                                      </m:sSup>
                                    </m:e>
                                  </m:rad>
                                </m:num>
                                <m:den>
                                  <m:r>
                                    <a:rPr lang="en-US" altLang="zh-CN" sz="2000" b="0" i="1" smtClean="0">
                                      <a:latin typeface="Cambria Math" panose="02040503050406030204" pitchFamily="18" charset="0"/>
                                    </a:rPr>
                                    <m:t>𝑐</m:t>
                                  </m:r>
                                </m:den>
                              </m:f>
                            </m:num>
                            <m:den>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2</m:t>
                                      </m:r>
                                    </m:sup>
                                  </m:sSup>
                                </m:e>
                              </m:rad>
                            </m:den>
                          </m:f>
                          <m:r>
                            <a:rPr lang="en-US" altLang="zh-CN" sz="2000" b="0" i="1" smtClean="0">
                              <a:latin typeface="Cambria Math" panose="02040503050406030204" pitchFamily="18" charset="0"/>
                            </a:rPr>
                            <m:t>𝑑𝑧</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𝑐𝑡</m:t>
                                      </m:r>
                                    </m:num>
                                    <m:den>
                                      <m:r>
                                        <a:rPr lang="en-US" altLang="zh-CN" sz="2000" b="0" i="1" smtClean="0">
                                          <a:latin typeface="Cambria Math" panose="02040503050406030204" pitchFamily="18" charset="0"/>
                                        </a:rPr>
                                        <m:t>𝜌</m:t>
                                      </m:r>
                                    </m:den>
                                  </m:f>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𝑐𝑡</m:t>
                                                  </m:r>
                                                </m:num>
                                                <m:den>
                                                  <m:r>
                                                    <a:rPr lang="en-US" altLang="zh-CN" sz="2000" b="0" i="1" smtClean="0">
                                                      <a:latin typeface="Cambria Math" panose="02040503050406030204" pitchFamily="18" charset="0"/>
                                                    </a:rPr>
                                                    <m:t>𝜌</m:t>
                                                  </m:r>
                                                </m:den>
                                              </m:f>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−1</m:t>
                                      </m:r>
                                    </m:e>
                                  </m:rad>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𝜌</m:t>
                                  </m:r>
                                </m:num>
                                <m:den>
                                  <m:r>
                                    <a:rPr lang="en-US" altLang="zh-CN" sz="2000" b="0" i="1" smtClean="0">
                                      <a:latin typeface="Cambria Math" panose="02040503050406030204" pitchFamily="18" charset="0"/>
                                    </a:rPr>
                                    <m:t>𝑐</m:t>
                                  </m:r>
                                </m:den>
                              </m:f>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𝑐𝑡</m:t>
                                              </m:r>
                                            </m:num>
                                            <m:den>
                                              <m:r>
                                                <a:rPr lang="en-US" altLang="zh-CN" sz="2000" b="0" i="1" smtClean="0">
                                                  <a:latin typeface="Cambria Math" panose="02040503050406030204" pitchFamily="18" charset="0"/>
                                                </a:rPr>
                                                <m:t>𝜌</m:t>
                                              </m:r>
                                            </m:den>
                                          </m:f>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−1</m:t>
                                  </m:r>
                                </m:e>
                              </m:rad>
                            </m:e>
                          </m:func>
                        </m:e>
                      </m:d>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E</m:t>
                          </m:r>
                        </m:e>
                        <m:sub>
                          <m:r>
                            <a:rPr lang="en-US" altLang="zh-CN" sz="2000" b="0" i="1" dirty="0" smtClean="0">
                              <a:latin typeface="Cambria Math" panose="02040503050406030204" pitchFamily="18" charset="0"/>
                            </a:rPr>
                            <m:t>𝑧</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𝜌</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𝑡</m:t>
                          </m:r>
                        </m:e>
                      </m:d>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𝐴</m:t>
                              </m:r>
                            </m:e>
                            <m:sub>
                              <m:r>
                                <a:rPr lang="en-US" altLang="zh-CN" sz="2000" b="0" i="1" dirty="0" smtClean="0">
                                  <a:latin typeface="Cambria Math" panose="02040503050406030204" pitchFamily="18" charset="0"/>
                                </a:rPr>
                                <m:t>𝑧</m:t>
                              </m:r>
                            </m:sub>
                          </m:sSub>
                        </m:num>
                        <m:den>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𝑡</m:t>
                          </m:r>
                        </m:den>
                      </m:f>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𝜇</m:t>
                              </m:r>
                            </m:e>
                            <m:sub>
                              <m:r>
                                <a:rPr lang="en-US" altLang="zh-CN" sz="2000" b="0" i="1" dirty="0" smtClean="0">
                                  <a:latin typeface="Cambria Math" panose="02040503050406030204" pitchFamily="18" charset="0"/>
                                </a:rPr>
                                <m:t>0</m:t>
                              </m:r>
                            </m:sub>
                          </m:sSub>
                          <m:r>
                            <a:rPr lang="en-US" altLang="zh-CN" sz="2000" b="0" i="1" dirty="0" smtClean="0">
                              <a:latin typeface="Cambria Math" panose="02040503050406030204" pitchFamily="18" charset="0"/>
                            </a:rPr>
                            <m:t>𝑘</m:t>
                          </m:r>
                        </m:num>
                        <m:den>
                          <m:r>
                            <a:rPr lang="en-US" altLang="zh-CN" sz="2000" b="0" i="1" dirty="0" smtClean="0">
                              <a:latin typeface="Cambria Math" panose="02040503050406030204" pitchFamily="18" charset="0"/>
                            </a:rPr>
                            <m:t>2</m:t>
                          </m:r>
                          <m:r>
                            <a:rPr lang="en-US" altLang="zh-CN" sz="2000" b="0" i="1" dirty="0" smtClean="0">
                              <a:latin typeface="Cambria Math" panose="02040503050406030204" pitchFamily="18" charset="0"/>
                            </a:rPr>
                            <m:t>𝜋</m:t>
                          </m:r>
                        </m:den>
                      </m:f>
                      <m:func>
                        <m:funcPr>
                          <m:ctrlPr>
                            <a:rPr lang="en-US" altLang="zh-CN" sz="2000" b="0" i="1" dirty="0" smtClean="0">
                              <a:latin typeface="Cambria Math" panose="02040503050406030204" pitchFamily="18" charset="0"/>
                            </a:rPr>
                          </m:ctrlPr>
                        </m:funcPr>
                        <m:fName>
                          <m:r>
                            <m:rPr>
                              <m:sty m:val="p"/>
                            </m:rPr>
                            <a:rPr lang="en-US" altLang="zh-CN" sz="2000" b="0" i="0" dirty="0" smtClean="0">
                              <a:latin typeface="Cambria Math" panose="02040503050406030204" pitchFamily="18" charset="0"/>
                            </a:rPr>
                            <m:t>ln</m:t>
                          </m:r>
                        </m:fName>
                        <m:e>
                          <m:d>
                            <m:dPr>
                              <m:ctrlPr>
                                <a:rPr lang="en-US" altLang="zh-CN" sz="2000" b="0" i="1" dirty="0" smtClean="0">
                                  <a:latin typeface="Cambria Math" panose="02040503050406030204" pitchFamily="18" charset="0"/>
                                </a:rPr>
                              </m:ctrlPr>
                            </m:dPr>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𝑐𝑡</m:t>
                                  </m:r>
                                </m:num>
                                <m:den>
                                  <m:r>
                                    <a:rPr lang="en-US" altLang="zh-CN" sz="2000" b="0" i="1" dirty="0" smtClean="0">
                                      <a:latin typeface="Cambria Math" panose="02040503050406030204" pitchFamily="18" charset="0"/>
                                    </a:rPr>
                                    <m:t>𝜌</m:t>
                                  </m:r>
                                </m:den>
                              </m:f>
                              <m:r>
                                <a:rPr lang="en-US" altLang="zh-CN" sz="2000" b="0" i="1" dirty="0" smtClean="0">
                                  <a:latin typeface="Cambria Math" panose="02040503050406030204" pitchFamily="18" charset="0"/>
                                </a:rPr>
                                <m:t>+</m:t>
                              </m:r>
                              <m:rad>
                                <m:radPr>
                                  <m:degHide m:val="on"/>
                                  <m:ctrlPr>
                                    <a:rPr lang="en-US" altLang="zh-CN" sz="2000" b="0" i="1" dirty="0" smtClean="0">
                                      <a:latin typeface="Cambria Math" panose="02040503050406030204" pitchFamily="18" charset="0"/>
                                    </a:rPr>
                                  </m:ctrlPr>
                                </m:radPr>
                                <m:deg/>
                                <m:e>
                                  <m:sSup>
                                    <m:sSupPr>
                                      <m:ctrlPr>
                                        <a:rPr lang="en-US" altLang="zh-CN" sz="2000" b="0" i="1" dirty="0" smtClean="0">
                                          <a:latin typeface="Cambria Math" panose="02040503050406030204" pitchFamily="18" charset="0"/>
                                        </a:rPr>
                                      </m:ctrlPr>
                                    </m:sSupPr>
                                    <m:e>
                                      <m:d>
                                        <m:dPr>
                                          <m:ctrlPr>
                                            <a:rPr lang="en-US" altLang="zh-CN" sz="2000" b="0" i="1" dirty="0" smtClean="0">
                                              <a:latin typeface="Cambria Math" panose="02040503050406030204" pitchFamily="18" charset="0"/>
                                            </a:rPr>
                                          </m:ctrlPr>
                                        </m:dPr>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𝑐𝑡</m:t>
                                              </m:r>
                                            </m:num>
                                            <m:den>
                                              <m:r>
                                                <a:rPr lang="en-US" altLang="zh-CN" sz="2000" b="0" i="1" dirty="0" smtClean="0">
                                                  <a:latin typeface="Cambria Math" panose="02040503050406030204" pitchFamily="18" charset="0"/>
                                                </a:rPr>
                                                <m:t>𝜌</m:t>
                                              </m:r>
                                            </m:den>
                                          </m:f>
                                        </m:e>
                                      </m:d>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−1</m:t>
                                  </m:r>
                                </m:e>
                              </m:rad>
                            </m:e>
                          </m:d>
                        </m:e>
                      </m:func>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𝜙</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m:rPr>
                              <m:sty m:val="p"/>
                            </m:rPr>
                            <a:rPr lang="en-US" altLang="zh-CN" sz="2000" b="0" i="0" smtClean="0">
                              <a:latin typeface="Cambria Math" panose="02040503050406030204" pitchFamily="18" charset="0"/>
                            </a:rPr>
                            <m:t>∇</m:t>
                          </m:r>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𝑨</m:t>
                          </m:r>
                        </m:e>
                      </m:d>
                      <m:r>
                        <a:rPr lang="en-US" altLang="zh-CN" sz="2000" b="0"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𝝓</m:t>
                          </m:r>
                        </m:e>
                      </m:ac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𝑧</m:t>
                              </m:r>
                            </m:sub>
                          </m:sSub>
                        </m:num>
                        <m:den>
                          <m:r>
                            <a:rPr lang="en-US" altLang="zh-CN" sz="2000" b="0" i="1" smtClean="0">
                              <a:latin typeface="Cambria Math" panose="02040503050406030204" pitchFamily="18" charset="0"/>
                            </a:rPr>
                            <m:t>𝜕𝜌</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𝑐</m:t>
                          </m:r>
                        </m:den>
                      </m:f>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𝑐𝑡</m:t>
                                      </m:r>
                                    </m:num>
                                    <m:den>
                                      <m:r>
                                        <a:rPr lang="en-US" altLang="zh-CN" sz="2000" b="0" i="1" smtClean="0">
                                          <a:latin typeface="Cambria Math" panose="02040503050406030204" pitchFamily="18" charset="0"/>
                                        </a:rPr>
                                        <m:t>𝜌</m:t>
                                      </m:r>
                                    </m:den>
                                  </m:f>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−1</m:t>
                          </m:r>
                        </m:e>
                      </m:rad>
                    </m:oMath>
                  </m:oMathPara>
                </a14:m>
                <a:endParaRPr lang="en-US" altLang="zh-CN" sz="2000" b="0" dirty="0"/>
              </a:p>
              <a:p>
                <a:pPr marL="0" indent="0">
                  <a:buNone/>
                </a:pPr>
                <a:r>
                  <a:rPr lang="zh-CN" altLang="en-US" sz="2000" dirty="0"/>
                  <a:t>第二问</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𝑧</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0</m:t>
                              </m:r>
                            </m:sub>
                          </m:sSub>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den>
                      </m:f>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m:t>
                          </m:r>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ad>
                                        <m:radPr>
                                          <m:degHide m:val="on"/>
                                          <m:ctrlPr>
                                            <a:rPr lang="en-US" altLang="zh-CN" sz="2000" i="1">
                                              <a:latin typeface="Cambria Math" panose="02040503050406030204" pitchFamily="18" charset="0"/>
                                            </a:rPr>
                                          </m:ctrlPr>
                                        </m:radPr>
                                        <m:deg/>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𝜌</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r>
                                                <a:rPr lang="en-US" altLang="zh-CN" sz="2000" i="1">
                                                  <a:latin typeface="Cambria Math" panose="02040503050406030204" pitchFamily="18" charset="0"/>
                                                </a:rPr>
                                                <m:t>2</m:t>
                                              </m:r>
                                            </m:sup>
                                          </m:sSup>
                                        </m:e>
                                      </m:rad>
                                    </m:num>
                                    <m:den>
                                      <m:r>
                                        <a:rPr lang="en-US" altLang="zh-CN" sz="2000" i="1">
                                          <a:latin typeface="Cambria Math" panose="02040503050406030204" pitchFamily="18" charset="0"/>
                                        </a:rPr>
                                        <m:t>𝑐</m:t>
                                      </m:r>
                                    </m:den>
                                  </m:f>
                                </m:e>
                              </m:d>
                            </m:num>
                            <m:den>
                              <m:rad>
                                <m:radPr>
                                  <m:degHide m:val="on"/>
                                  <m:ctrlPr>
                                    <a:rPr lang="en-US" altLang="zh-CN" sz="2000" i="1">
                                      <a:latin typeface="Cambria Math" panose="02040503050406030204" pitchFamily="18" charset="0"/>
                                    </a:rPr>
                                  </m:ctrlPr>
                                </m:radPr>
                                <m:deg/>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𝜌</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r>
                                        <a:rPr lang="en-US" altLang="zh-CN" sz="2000" i="1">
                                          <a:latin typeface="Cambria Math" panose="02040503050406030204" pitchFamily="18" charset="0"/>
                                        </a:rPr>
                                        <m:t>2</m:t>
                                      </m:r>
                                    </m:sup>
                                  </m:sSup>
                                </m:e>
                              </m:rad>
                            </m:den>
                          </m:f>
                          <m:r>
                            <a:rPr lang="en-US" altLang="zh-CN" sz="2000" b="0" i="1" smtClean="0">
                              <a:latin typeface="Cambria Math" panose="02040503050406030204" pitchFamily="18" charset="0"/>
                            </a:rPr>
                            <m:t>𝑑𝑧</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𝑐</m:t>
                          </m:r>
                          <m:r>
                            <m:rPr>
                              <m:sty m:val="p"/>
                            </m:rPr>
                            <a:rPr lang="en-US" altLang="zh-CN" sz="2000" b="0" i="0" smtClean="0">
                              <a:latin typeface="Cambria Math" panose="02040503050406030204" pitchFamily="18" charset="0"/>
                            </a:rPr>
                            <m:t>Θ</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𝑐𝑡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𝜌</m:t>
                              </m:r>
                            </m:e>
                          </m:d>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rad>
                            <m:radPr>
                              <m:degHide m:val="on"/>
                              <m:ctrlPr>
                                <a:rPr lang="en-US" altLang="zh-CN" sz="2000" i="1">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𝜌</m:t>
                                  </m:r>
                                </m:e>
                                <m:sup>
                                  <m:r>
                                    <a:rPr lang="en-US" altLang="zh-CN" sz="2000" i="1">
                                      <a:latin typeface="Cambria Math" panose="02040503050406030204" pitchFamily="18" charset="0"/>
                                    </a:rPr>
                                    <m:t>2</m:t>
                                  </m:r>
                                </m:sup>
                              </m:sSup>
                            </m:e>
                          </m:rad>
                        </m:den>
                      </m:f>
                    </m:oMath>
                  </m:oMathPara>
                </a14:m>
                <a:endParaRPr lang="en-US" altLang="zh-CN" sz="2000" i="1"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𝑧</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0</m:t>
                              </m:r>
                            </m:sub>
                          </m:sSub>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𝑐</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𝑡</m:t>
                          </m:r>
                        </m:num>
                        <m:den>
                          <m:r>
                            <a:rPr lang="en-US" altLang="zh-CN" sz="2000" i="1">
                              <a:latin typeface="Cambria Math" panose="02040503050406030204" pitchFamily="18" charset="0"/>
                            </a:rPr>
                            <m:t>2</m:t>
                          </m:r>
                          <m:r>
                            <a:rPr lang="en-US" altLang="zh-CN" sz="2000" i="1">
                              <a:latin typeface="Cambria Math" panose="02040503050406030204" pitchFamily="18" charset="0"/>
                            </a:rPr>
                            <m:t>𝜋</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𝑐</m:t>
                                      </m:r>
                                    </m:e>
                                    <m:sup>
                                      <m:r>
                                        <a:rPr lang="en-US" altLang="zh-CN" sz="2000" i="1">
                                          <a:latin typeface="Cambria Math" panose="02040503050406030204" pitchFamily="18" charset="0"/>
                                        </a:rPr>
                                        <m:t>2</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𝑡</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𝜌</m:t>
                                      </m:r>
                                    </m:e>
                                    <m:sup>
                                      <m:r>
                                        <a:rPr lang="en-US" altLang="zh-CN" sz="2000" i="1">
                                          <a:latin typeface="Cambria Math" panose="02040503050406030204" pitchFamily="18" charset="0"/>
                                        </a:rPr>
                                        <m:t>2</m:t>
                                      </m:r>
                                    </m:sup>
                                  </m:sSup>
                                </m:e>
                              </m:d>
                            </m:e>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3</m:t>
                                  </m:r>
                                </m:num>
                                <m:den>
                                  <m:r>
                                    <a:rPr lang="en-US" altLang="zh-CN" sz="2000" b="0" i="1" smtClean="0">
                                      <a:latin typeface="Cambria Math" panose="02040503050406030204" pitchFamily="18" charset="0"/>
                                    </a:rPr>
                                    <m:t>2</m:t>
                                  </m:r>
                                </m:den>
                              </m:f>
                            </m:sup>
                          </m:sSup>
                        </m:den>
                      </m:f>
                    </m:oMath>
                  </m:oMathPara>
                </a14:m>
                <a:endParaRPr lang="en-US" altLang="zh-CN" sz="2000" i="1"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𝜙</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0</m:t>
                              </m:r>
                            </m:sub>
                          </m:sSub>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𝜌</m:t>
                          </m:r>
                        </m:num>
                        <m:den>
                          <m:r>
                            <a:rPr lang="en-US" altLang="zh-CN" sz="2000" i="1">
                              <a:latin typeface="Cambria Math" panose="02040503050406030204" pitchFamily="18" charset="0"/>
                            </a:rPr>
                            <m:t>2</m:t>
                          </m:r>
                          <m:r>
                            <a:rPr lang="en-US" altLang="zh-CN" sz="2000" i="1">
                              <a:latin typeface="Cambria Math" panose="02040503050406030204" pitchFamily="18" charset="0"/>
                            </a:rPr>
                            <m:t>𝜋</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𝑐</m:t>
                                      </m:r>
                                    </m:e>
                                    <m:sup>
                                      <m:r>
                                        <a:rPr lang="en-US" altLang="zh-CN" sz="2000" i="1">
                                          <a:latin typeface="Cambria Math" panose="02040503050406030204" pitchFamily="18" charset="0"/>
                                        </a:rPr>
                                        <m:t>2</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𝑡</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𝜌</m:t>
                                      </m:r>
                                    </m:e>
                                    <m:sup>
                                      <m:r>
                                        <a:rPr lang="en-US" altLang="zh-CN" sz="2000" i="1">
                                          <a:latin typeface="Cambria Math" panose="02040503050406030204" pitchFamily="18" charset="0"/>
                                        </a:rPr>
                                        <m:t>2</m:t>
                                      </m:r>
                                    </m:sup>
                                  </m:sSup>
                                </m:e>
                              </m:d>
                            </m:e>
                            <m: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3</m:t>
                                  </m:r>
                                </m:num>
                                <m:den>
                                  <m:r>
                                    <a:rPr lang="en-US" altLang="zh-CN" sz="2000" i="1">
                                      <a:latin typeface="Cambria Math" panose="02040503050406030204" pitchFamily="18" charset="0"/>
                                    </a:rPr>
                                    <m:t>2</m:t>
                                  </m:r>
                                </m:den>
                              </m:f>
                            </m:sup>
                          </m:sSup>
                        </m:den>
                      </m:f>
                    </m:oMath>
                  </m:oMathPara>
                </a14:m>
                <a:endParaRPr lang="zh-CN" altLang="en-US" sz="2000" i="1" dirty="0"/>
              </a:p>
            </p:txBody>
          </p:sp>
        </mc:Choice>
        <mc:Fallback xmlns="">
          <p:sp>
            <p:nvSpPr>
              <p:cNvPr id="3" name="内容占位符 2">
                <a:extLst>
                  <a:ext uri="{FF2B5EF4-FFF2-40B4-BE49-F238E27FC236}">
                    <a16:creationId xmlns:a16="http://schemas.microsoft.com/office/drawing/2014/main" id="{A288C681-4246-8DF9-6EEF-94F1F312AF92}"/>
                  </a:ext>
                </a:extLst>
              </p:cNvPr>
              <p:cNvSpPr>
                <a:spLocks noGrp="1" noRot="1" noChangeAspect="1" noMove="1" noResize="1" noEditPoints="1" noAdjustHandles="1" noChangeArrowheads="1" noChangeShapeType="1" noTextEdit="1"/>
              </p:cNvSpPr>
              <p:nvPr>
                <p:ph idx="1"/>
              </p:nvPr>
            </p:nvSpPr>
            <p:spPr>
              <a:xfrm>
                <a:off x="838200" y="344774"/>
                <a:ext cx="10515600" cy="6376701"/>
              </a:xfrm>
              <a:blipFill>
                <a:blip r:embed="rId2"/>
                <a:stretch>
                  <a:fillRect l="-580" t="-28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B0BDDD0-05A5-E6EE-C4CB-C1B3E84839C8}"/>
              </a:ext>
            </a:extLst>
          </p:cNvPr>
          <p:cNvSpPr>
            <a:spLocks noGrp="1"/>
          </p:cNvSpPr>
          <p:nvPr>
            <p:ph type="sldNum" sz="quarter" idx="12"/>
          </p:nvPr>
        </p:nvSpPr>
        <p:spPr/>
        <p:txBody>
          <a:bodyPr/>
          <a:lstStyle/>
          <a:p>
            <a:fld id="{60619CE2-D869-49DC-942B-2DB2F3BD9A7A}" type="slidenum">
              <a:rPr lang="zh-CN" altLang="en-US" smtClean="0"/>
              <a:t>16</a:t>
            </a:fld>
            <a:endParaRPr lang="zh-CN" altLang="en-US"/>
          </a:p>
        </p:txBody>
      </p:sp>
      <p:sp>
        <p:nvSpPr>
          <p:cNvPr id="5" name="文本框 4">
            <a:extLst>
              <a:ext uri="{FF2B5EF4-FFF2-40B4-BE49-F238E27FC236}">
                <a16:creationId xmlns:a16="http://schemas.microsoft.com/office/drawing/2014/main" id="{A6B174C8-CA7B-4D1A-0AC8-9542DF22D22C}"/>
              </a:ext>
            </a:extLst>
          </p:cNvPr>
          <p:cNvSpPr txBox="1"/>
          <p:nvPr/>
        </p:nvSpPr>
        <p:spPr>
          <a:xfrm>
            <a:off x="8934138" y="2104220"/>
            <a:ext cx="317041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或者可以写成阶跃函数的形式</a:t>
            </a:r>
          </a:p>
        </p:txBody>
      </p:sp>
    </p:spTree>
    <p:extLst>
      <p:ext uri="{BB962C8B-B14F-4D97-AF65-F5344CB8AC3E}">
        <p14:creationId xmlns:p14="http://schemas.microsoft.com/office/powerpoint/2010/main" val="3931793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3FC687-2F3E-F1F0-794E-73EFCBEEB0BD}"/>
                  </a:ext>
                </a:extLst>
              </p:cNvPr>
              <p:cNvSpPr>
                <a:spLocks noGrp="1"/>
              </p:cNvSpPr>
              <p:nvPr>
                <p:ph idx="1"/>
              </p:nvPr>
            </p:nvSpPr>
            <p:spPr>
              <a:xfrm>
                <a:off x="838200" y="223611"/>
                <a:ext cx="10515600" cy="3564164"/>
              </a:xfrm>
            </p:spPr>
            <p:txBody>
              <a:bodyPr>
                <a:normAutofit/>
              </a:bodyPr>
              <a:lstStyle/>
              <a:p>
                <a:pPr marL="0" indent="0">
                  <a:buNone/>
                </a:pPr>
                <a:r>
                  <a:rPr lang="en-US" altLang="zh-CN" sz="2000" dirty="0"/>
                  <a:t>Jackson 6.13: A parallel plate capacitor is formed of two flat rectangular perfectly conducting sheets of dimensions </a:t>
                </a:r>
                <a14:m>
                  <m:oMath xmlns:m="http://schemas.openxmlformats.org/officeDocument/2006/math">
                    <m:r>
                      <a:rPr lang="en-US" altLang="zh-CN" sz="2000" i="1" dirty="0" smtClean="0">
                        <a:latin typeface="Cambria Math" panose="02040503050406030204" pitchFamily="18" charset="0"/>
                      </a:rPr>
                      <m:t>𝑎</m:t>
                    </m:r>
                  </m:oMath>
                </a14:m>
                <a:r>
                  <a:rPr lang="en-US" altLang="zh-CN" sz="2000" dirty="0"/>
                  <a:t> and b separated by a distance d small compared to a or b. </a:t>
                </a:r>
                <a:r>
                  <a:rPr lang="en-US" altLang="zh-CN" sz="2000" dirty="0">
                    <a:solidFill>
                      <a:schemeClr val="accent6"/>
                    </a:solidFill>
                  </a:rPr>
                  <a:t>Current is fed in and taken out uniformly along the adjacent edges of length b.</a:t>
                </a:r>
                <a:r>
                  <a:rPr lang="en-US" altLang="zh-CN" sz="2000" dirty="0"/>
                  <a:t> With the input current and voltage defined at this end of the capacitor, calculate the input impedance or admittance using the field concepts of Section 6.9.</a:t>
                </a:r>
              </a:p>
              <a:p>
                <a:pPr marL="514350" indent="-514350">
                  <a:buAutoNum type="alphaLcParenBoth"/>
                </a:pPr>
                <a:r>
                  <a:rPr lang="en-US" altLang="zh-CN" sz="2000" dirty="0"/>
                  <a:t>Calculate the electric and magnetic fields in the capacitor correct to second order in powers of the frequency, but </a:t>
                </a:r>
                <a:r>
                  <a:rPr lang="en-US" altLang="zh-CN" sz="2000" dirty="0">
                    <a:solidFill>
                      <a:srgbClr val="7030A0"/>
                    </a:solidFill>
                  </a:rPr>
                  <a:t>neglecting fringing fields</a:t>
                </a:r>
                <a:r>
                  <a:rPr lang="en-US" altLang="zh-CN" sz="2000" dirty="0"/>
                  <a:t>.</a:t>
                </a:r>
              </a:p>
              <a:p>
                <a:pPr marL="514350" indent="-514350">
                  <a:buAutoNum type="alphaLcParenBoth"/>
                </a:pPr>
                <a:r>
                  <a:rPr lang="en-US" altLang="zh-CN" sz="2000" dirty="0"/>
                  <a:t>Show that the expansion of the reactance(6.140) in powers of the frequency to an appropriate order is the same as that obtained for a lumped circuit consisting of a capacitance </a:t>
                </a:r>
                <a14:m>
                  <m:oMath xmlns:m="http://schemas.openxmlformats.org/officeDocument/2006/math">
                    <m:r>
                      <m:rPr>
                        <m:sty m:val="p"/>
                      </m:rPr>
                      <a:rPr lang="en-US" altLang="zh-CN" sz="2000" i="1" dirty="0">
                        <a:latin typeface="Cambria Math" panose="02040503050406030204" pitchFamily="18" charset="0"/>
                      </a:rPr>
                      <m:t>C</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𝜖</m:t>
                        </m:r>
                      </m:e>
                      <m:sub>
                        <m:r>
                          <a:rPr lang="en-US" altLang="zh-CN" sz="2000" b="0" i="1" dirty="0" smtClean="0">
                            <a:latin typeface="Cambria Math" panose="02040503050406030204" pitchFamily="18" charset="0"/>
                          </a:rPr>
                          <m:t>0</m:t>
                        </m:r>
                      </m:sub>
                    </m:sSub>
                    <m:r>
                      <a:rPr lang="en-US" altLang="zh-CN" sz="2000" b="0" i="1" dirty="0" smtClean="0">
                        <a:latin typeface="Cambria Math" panose="02040503050406030204" pitchFamily="18" charset="0"/>
                      </a:rPr>
                      <m:t>𝑎𝑏</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𝑑</m:t>
                    </m:r>
                  </m:oMath>
                </a14:m>
                <a:r>
                  <a:rPr lang="zh-CN" altLang="en-US" sz="2000" dirty="0"/>
                  <a:t> </a:t>
                </a:r>
                <a:r>
                  <a:rPr lang="en-US" altLang="zh-CN" sz="2000" dirty="0"/>
                  <a:t>in series with an inductance  </a:t>
                </a:r>
                <a14:m>
                  <m:oMath xmlns:m="http://schemas.openxmlformats.org/officeDocument/2006/math">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𝑎𝑑</m:t>
                    </m:r>
                    <m:r>
                      <a:rPr lang="en-US" altLang="zh-CN" sz="2000" b="0" i="1" smtClean="0">
                        <a:latin typeface="Cambria Math" panose="02040503050406030204" pitchFamily="18" charset="0"/>
                      </a:rPr>
                      <m:t>/3</m:t>
                    </m:r>
                    <m:r>
                      <a:rPr lang="en-US" altLang="zh-CN" sz="2000" b="0" i="1" smtClean="0">
                        <a:latin typeface="Cambria Math" panose="02040503050406030204" pitchFamily="18" charset="0"/>
                      </a:rPr>
                      <m:t>𝑏</m:t>
                    </m:r>
                  </m:oMath>
                </a14:m>
                <a:endParaRPr lang="en-US" altLang="zh-CN" sz="2000" dirty="0"/>
              </a:p>
            </p:txBody>
          </p:sp>
        </mc:Choice>
        <mc:Fallback xmlns="">
          <p:sp>
            <p:nvSpPr>
              <p:cNvPr id="3" name="内容占位符 2">
                <a:extLst>
                  <a:ext uri="{FF2B5EF4-FFF2-40B4-BE49-F238E27FC236}">
                    <a16:creationId xmlns:a16="http://schemas.microsoft.com/office/drawing/2014/main" id="{CB3FC687-2F3E-F1F0-794E-73EFCBEEB0BD}"/>
                  </a:ext>
                </a:extLst>
              </p:cNvPr>
              <p:cNvSpPr>
                <a:spLocks noGrp="1" noRot="1" noChangeAspect="1" noMove="1" noResize="1" noEditPoints="1" noAdjustHandles="1" noChangeArrowheads="1" noChangeShapeType="1" noTextEdit="1"/>
              </p:cNvSpPr>
              <p:nvPr>
                <p:ph idx="1"/>
              </p:nvPr>
            </p:nvSpPr>
            <p:spPr>
              <a:xfrm>
                <a:off x="838200" y="223611"/>
                <a:ext cx="10515600" cy="3564164"/>
              </a:xfrm>
              <a:blipFill>
                <a:blip r:embed="rId2"/>
                <a:stretch>
                  <a:fillRect l="-638" t="-1027" r="-46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364050A-D679-2768-C691-BE929A4B2D80}"/>
              </a:ext>
            </a:extLst>
          </p:cNvPr>
          <p:cNvSpPr>
            <a:spLocks noGrp="1"/>
          </p:cNvSpPr>
          <p:nvPr>
            <p:ph type="sldNum" sz="quarter" idx="12"/>
          </p:nvPr>
        </p:nvSpPr>
        <p:spPr/>
        <p:txBody>
          <a:bodyPr/>
          <a:lstStyle/>
          <a:p>
            <a:fld id="{60619CE2-D869-49DC-942B-2DB2F3BD9A7A}" type="slidenum">
              <a:rPr lang="zh-CN" altLang="en-US" smtClean="0"/>
              <a:t>17</a:t>
            </a:fld>
            <a:endParaRPr lang="zh-CN" altLang="en-US"/>
          </a:p>
        </p:txBody>
      </p:sp>
      <p:grpSp>
        <p:nvGrpSpPr>
          <p:cNvPr id="5" name="组合 4">
            <a:extLst>
              <a:ext uri="{FF2B5EF4-FFF2-40B4-BE49-F238E27FC236}">
                <a16:creationId xmlns:a16="http://schemas.microsoft.com/office/drawing/2014/main" id="{D2D2F17F-5765-8D50-B1E1-F083F5C2A1C1}"/>
              </a:ext>
            </a:extLst>
          </p:cNvPr>
          <p:cNvGrpSpPr/>
          <p:nvPr/>
        </p:nvGrpSpPr>
        <p:grpSpPr>
          <a:xfrm>
            <a:off x="6187167" y="3429000"/>
            <a:ext cx="5289550" cy="3232150"/>
            <a:chOff x="0" y="0"/>
            <a:chExt cx="5289550" cy="3232150"/>
          </a:xfrm>
        </p:grpSpPr>
        <p:grpSp>
          <p:nvGrpSpPr>
            <p:cNvPr id="6" name="组合 5">
              <a:extLst>
                <a:ext uri="{FF2B5EF4-FFF2-40B4-BE49-F238E27FC236}">
                  <a16:creationId xmlns:a16="http://schemas.microsoft.com/office/drawing/2014/main" id="{4F95E7BB-6DF9-4766-89E7-CBFE79CEF239}"/>
                </a:ext>
              </a:extLst>
            </p:cNvPr>
            <p:cNvGrpSpPr/>
            <p:nvPr/>
          </p:nvGrpSpPr>
          <p:grpSpPr>
            <a:xfrm>
              <a:off x="0" y="0"/>
              <a:ext cx="5289550" cy="3232150"/>
              <a:chOff x="0" y="0"/>
              <a:chExt cx="5289550" cy="3232150"/>
            </a:xfrm>
          </p:grpSpPr>
          <p:grpSp>
            <p:nvGrpSpPr>
              <p:cNvPr id="8" name="组合 7">
                <a:extLst>
                  <a:ext uri="{FF2B5EF4-FFF2-40B4-BE49-F238E27FC236}">
                    <a16:creationId xmlns:a16="http://schemas.microsoft.com/office/drawing/2014/main" id="{8072A25D-737E-C24E-A9D2-2DA2DFB3D33C}"/>
                  </a:ext>
                </a:extLst>
              </p:cNvPr>
              <p:cNvGrpSpPr/>
              <p:nvPr/>
            </p:nvGrpSpPr>
            <p:grpSpPr>
              <a:xfrm>
                <a:off x="120650" y="76200"/>
                <a:ext cx="5124450" cy="2908300"/>
                <a:chOff x="0" y="0"/>
                <a:chExt cx="5124450" cy="2908300"/>
              </a:xfrm>
            </p:grpSpPr>
            <p:grpSp>
              <p:nvGrpSpPr>
                <p:cNvPr id="12" name="组合 11">
                  <a:extLst>
                    <a:ext uri="{FF2B5EF4-FFF2-40B4-BE49-F238E27FC236}">
                      <a16:creationId xmlns:a16="http://schemas.microsoft.com/office/drawing/2014/main" id="{808CC872-AB97-83F7-E8E0-E7314D5D6FB0}"/>
                    </a:ext>
                  </a:extLst>
                </p:cNvPr>
                <p:cNvGrpSpPr/>
                <p:nvPr/>
              </p:nvGrpSpPr>
              <p:grpSpPr>
                <a:xfrm>
                  <a:off x="0" y="0"/>
                  <a:ext cx="5124450" cy="2908300"/>
                  <a:chOff x="0" y="0"/>
                  <a:chExt cx="5124450" cy="2908300"/>
                </a:xfrm>
              </p:grpSpPr>
              <p:sp>
                <p:nvSpPr>
                  <p:cNvPr id="16" name="平行四边形 15">
                    <a:extLst>
                      <a:ext uri="{FF2B5EF4-FFF2-40B4-BE49-F238E27FC236}">
                        <a16:creationId xmlns:a16="http://schemas.microsoft.com/office/drawing/2014/main" id="{BE960F04-A2E8-7A9C-CF0D-6836A7DBD607}"/>
                      </a:ext>
                    </a:extLst>
                  </p:cNvPr>
                  <p:cNvSpPr/>
                  <p:nvPr/>
                </p:nvSpPr>
                <p:spPr>
                  <a:xfrm>
                    <a:off x="1022350" y="774700"/>
                    <a:ext cx="2501900" cy="584200"/>
                  </a:xfrm>
                  <a:prstGeom prst="parallelogram">
                    <a:avLst>
                      <a:gd name="adj" fmla="val 152174"/>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 name="平行四边形 16">
                    <a:extLst>
                      <a:ext uri="{FF2B5EF4-FFF2-40B4-BE49-F238E27FC236}">
                        <a16:creationId xmlns:a16="http://schemas.microsoft.com/office/drawing/2014/main" id="{33C189B1-FA58-928D-873F-C9996BDCF930}"/>
                      </a:ext>
                    </a:extLst>
                  </p:cNvPr>
                  <p:cNvSpPr/>
                  <p:nvPr/>
                </p:nvSpPr>
                <p:spPr>
                  <a:xfrm>
                    <a:off x="1041400" y="1638300"/>
                    <a:ext cx="2501900" cy="584200"/>
                  </a:xfrm>
                  <a:prstGeom prst="parallelogram">
                    <a:avLst>
                      <a:gd name="adj" fmla="val 152174"/>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8" name="直接箭头连接符 17">
                    <a:extLst>
                      <a:ext uri="{FF2B5EF4-FFF2-40B4-BE49-F238E27FC236}">
                        <a16:creationId xmlns:a16="http://schemas.microsoft.com/office/drawing/2014/main" id="{2E8B9C90-0F86-683F-2D19-31ECB4AE8D07}"/>
                      </a:ext>
                    </a:extLst>
                  </p:cNvPr>
                  <p:cNvCxnSpPr/>
                  <p:nvPr/>
                </p:nvCxnSpPr>
                <p:spPr>
                  <a:xfrm flipH="1">
                    <a:off x="0" y="1625600"/>
                    <a:ext cx="1924050" cy="1276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1F0DFEE-EFCB-8982-8469-57004D566C96}"/>
                      </a:ext>
                    </a:extLst>
                  </p:cNvPr>
                  <p:cNvCxnSpPr/>
                  <p:nvPr/>
                </p:nvCxnSpPr>
                <p:spPr>
                  <a:xfrm>
                    <a:off x="1917700" y="1625600"/>
                    <a:ext cx="3206750" cy="457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E213C25-1827-438D-73D2-297B41622285}"/>
                      </a:ext>
                    </a:extLst>
                  </p:cNvPr>
                  <p:cNvCxnSpPr/>
                  <p:nvPr/>
                </p:nvCxnSpPr>
                <p:spPr>
                  <a:xfrm flipH="1" flipV="1">
                    <a:off x="1879600" y="0"/>
                    <a:ext cx="45719" cy="1625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3196EBE-A360-E181-0CEA-6C9E2A14B0CC}"/>
                      </a:ext>
                    </a:extLst>
                  </p:cNvPr>
                  <p:cNvCxnSpPr/>
                  <p:nvPr/>
                </p:nvCxnSpPr>
                <p:spPr>
                  <a:xfrm flipV="1">
                    <a:off x="361950" y="2254250"/>
                    <a:ext cx="882650" cy="5969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F7BE8F9A-AFCB-2056-D763-40D1FF45B9D4}"/>
                      </a:ext>
                    </a:extLst>
                  </p:cNvPr>
                  <p:cNvCxnSpPr/>
                  <p:nvPr/>
                </p:nvCxnSpPr>
                <p:spPr>
                  <a:xfrm flipV="1">
                    <a:off x="654050" y="2273300"/>
                    <a:ext cx="838200" cy="60325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B9ECA6A-1EF8-7C80-9922-45BFA85B9860}"/>
                      </a:ext>
                    </a:extLst>
                  </p:cNvPr>
                  <p:cNvCxnSpPr/>
                  <p:nvPr/>
                </p:nvCxnSpPr>
                <p:spPr>
                  <a:xfrm flipV="1">
                    <a:off x="914400" y="2273300"/>
                    <a:ext cx="838200" cy="60325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4904968-3AB6-B1AC-07B3-0E480EEB8750}"/>
                      </a:ext>
                    </a:extLst>
                  </p:cNvPr>
                  <p:cNvCxnSpPr/>
                  <p:nvPr/>
                </p:nvCxnSpPr>
                <p:spPr>
                  <a:xfrm flipV="1">
                    <a:off x="1168400" y="2286000"/>
                    <a:ext cx="838200" cy="60325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BC41C70-E1F2-1BB3-5DE4-C13D7B822942}"/>
                      </a:ext>
                    </a:extLst>
                  </p:cNvPr>
                  <p:cNvCxnSpPr/>
                  <p:nvPr/>
                </p:nvCxnSpPr>
                <p:spPr>
                  <a:xfrm flipV="1">
                    <a:off x="1435100" y="2305050"/>
                    <a:ext cx="838200" cy="60325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3AFB354-2075-5E0C-681B-C71175DFAA10}"/>
                      </a:ext>
                    </a:extLst>
                  </p:cNvPr>
                  <p:cNvCxnSpPr/>
                  <p:nvPr/>
                </p:nvCxnSpPr>
                <p:spPr>
                  <a:xfrm flipV="1">
                    <a:off x="1727200" y="2305050"/>
                    <a:ext cx="838200" cy="60325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48A5E27-DA9D-B6D0-8858-3B6C890CAA33}"/>
                      </a:ext>
                    </a:extLst>
                  </p:cNvPr>
                  <p:cNvCxnSpPr/>
                  <p:nvPr/>
                </p:nvCxnSpPr>
                <p:spPr>
                  <a:xfrm flipH="1">
                    <a:off x="349250" y="1371600"/>
                    <a:ext cx="990600" cy="6477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3C88856C-E9D9-BB66-F1A8-7A70A2ED795D}"/>
                      </a:ext>
                    </a:extLst>
                  </p:cNvPr>
                  <p:cNvCxnSpPr/>
                  <p:nvPr/>
                </p:nvCxnSpPr>
                <p:spPr>
                  <a:xfrm flipH="1">
                    <a:off x="558800" y="1377950"/>
                    <a:ext cx="990600" cy="6477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AE034C9-1F71-1991-8E06-E7B93570C79A}"/>
                      </a:ext>
                    </a:extLst>
                  </p:cNvPr>
                  <p:cNvCxnSpPr/>
                  <p:nvPr/>
                </p:nvCxnSpPr>
                <p:spPr>
                  <a:xfrm flipH="1">
                    <a:off x="800100" y="1384300"/>
                    <a:ext cx="990600" cy="6477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D69D0A3-C715-3F13-B038-BC7E6CA4C146}"/>
                      </a:ext>
                    </a:extLst>
                  </p:cNvPr>
                  <p:cNvCxnSpPr/>
                  <p:nvPr/>
                </p:nvCxnSpPr>
                <p:spPr>
                  <a:xfrm flipH="1">
                    <a:off x="1041400" y="1384300"/>
                    <a:ext cx="990600" cy="6477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236927A-38F3-21A3-69BA-39970AEE07B4}"/>
                      </a:ext>
                    </a:extLst>
                  </p:cNvPr>
                  <p:cNvCxnSpPr/>
                  <p:nvPr/>
                </p:nvCxnSpPr>
                <p:spPr>
                  <a:xfrm flipH="1">
                    <a:off x="1308100" y="1377950"/>
                    <a:ext cx="990600" cy="6477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EA530EA-CD1E-7199-AB27-51D6D2EB1A8B}"/>
                      </a:ext>
                    </a:extLst>
                  </p:cNvPr>
                  <p:cNvCxnSpPr/>
                  <p:nvPr/>
                </p:nvCxnSpPr>
                <p:spPr>
                  <a:xfrm flipH="1">
                    <a:off x="1530350" y="1377950"/>
                    <a:ext cx="990600" cy="6477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文本框 2">
                  <a:extLst>
                    <a:ext uri="{FF2B5EF4-FFF2-40B4-BE49-F238E27FC236}">
                      <a16:creationId xmlns:a16="http://schemas.microsoft.com/office/drawing/2014/main" id="{9219AFE9-A09F-18A1-1578-89B1E9F226E4}"/>
                    </a:ext>
                  </a:extLst>
                </p:cNvPr>
                <p:cNvSpPr txBox="1">
                  <a:spLocks noChangeArrowheads="1"/>
                </p:cNvSpPr>
                <p:nvPr/>
              </p:nvSpPr>
              <p:spPr bwMode="auto">
                <a:xfrm>
                  <a:off x="1955800" y="1987550"/>
                  <a:ext cx="285750" cy="298450"/>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b</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2">
                  <a:extLst>
                    <a:ext uri="{FF2B5EF4-FFF2-40B4-BE49-F238E27FC236}">
                      <a16:creationId xmlns:a16="http://schemas.microsoft.com/office/drawing/2014/main" id="{83582AF8-9791-3F4A-45F1-86EBE0F88985}"/>
                    </a:ext>
                  </a:extLst>
                </p:cNvPr>
                <p:cNvSpPr txBox="1">
                  <a:spLocks noChangeArrowheads="1"/>
                </p:cNvSpPr>
                <p:nvPr/>
              </p:nvSpPr>
              <p:spPr bwMode="auto">
                <a:xfrm>
                  <a:off x="3086100" y="1816100"/>
                  <a:ext cx="285750" cy="298450"/>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2">
                  <a:extLst>
                    <a:ext uri="{FF2B5EF4-FFF2-40B4-BE49-F238E27FC236}">
                      <a16:creationId xmlns:a16="http://schemas.microsoft.com/office/drawing/2014/main" id="{94D69BCD-435E-B56D-9D3B-2BC9BA9F779A}"/>
                    </a:ext>
                  </a:extLst>
                </p:cNvPr>
                <p:cNvSpPr txBox="1">
                  <a:spLocks noChangeArrowheads="1"/>
                </p:cNvSpPr>
                <p:nvPr/>
              </p:nvSpPr>
              <p:spPr bwMode="auto">
                <a:xfrm>
                  <a:off x="1638300" y="590550"/>
                  <a:ext cx="285750" cy="298450"/>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9" name="文本框 2">
                <a:extLst>
                  <a:ext uri="{FF2B5EF4-FFF2-40B4-BE49-F238E27FC236}">
                    <a16:creationId xmlns:a16="http://schemas.microsoft.com/office/drawing/2014/main" id="{4CD376B5-7156-771F-0514-AA8C4769F398}"/>
                  </a:ext>
                </a:extLst>
              </p:cNvPr>
              <p:cNvSpPr txBox="1">
                <a:spLocks noChangeArrowheads="1"/>
              </p:cNvSpPr>
              <p:nvPr/>
            </p:nvSpPr>
            <p:spPr bwMode="auto">
              <a:xfrm>
                <a:off x="0" y="2933700"/>
                <a:ext cx="285750" cy="298450"/>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x</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2">
                <a:extLst>
                  <a:ext uri="{FF2B5EF4-FFF2-40B4-BE49-F238E27FC236}">
                    <a16:creationId xmlns:a16="http://schemas.microsoft.com/office/drawing/2014/main" id="{963B7886-58A7-C2C2-03E1-040AD1F425DA}"/>
                  </a:ext>
                </a:extLst>
              </p:cNvPr>
              <p:cNvSpPr txBox="1">
                <a:spLocks noChangeArrowheads="1"/>
              </p:cNvSpPr>
              <p:nvPr/>
            </p:nvSpPr>
            <p:spPr bwMode="auto">
              <a:xfrm>
                <a:off x="5003800" y="1695450"/>
                <a:ext cx="285750" cy="298450"/>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y</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2">
                <a:extLst>
                  <a:ext uri="{FF2B5EF4-FFF2-40B4-BE49-F238E27FC236}">
                    <a16:creationId xmlns:a16="http://schemas.microsoft.com/office/drawing/2014/main" id="{F768EA36-83E1-9CF0-F96B-0F1D0F5989F3}"/>
                  </a:ext>
                </a:extLst>
              </p:cNvPr>
              <p:cNvSpPr txBox="1">
                <a:spLocks noChangeArrowheads="1"/>
              </p:cNvSpPr>
              <p:nvPr/>
            </p:nvSpPr>
            <p:spPr bwMode="auto">
              <a:xfrm>
                <a:off x="2101850" y="0"/>
                <a:ext cx="285750" cy="298450"/>
              </a:xfrm>
              <a:prstGeom prst="rect">
                <a:avLst/>
              </a:prstGeom>
              <a:noFill/>
              <a:ln w="9525">
                <a:noFill/>
                <a:miter lim="800000"/>
                <a:headEnd/>
                <a:tailEnd/>
              </a:ln>
            </p:spPr>
            <p:txBody>
              <a:bodyPr rot="0" vert="horz" wrap="square" lIns="91440" tIns="45720" rIns="91440" bIns="45720" anchor="t" anchorCtr="0">
                <a:spAutoFit/>
              </a:bodyPr>
              <a:lstStyle/>
              <a:p>
                <a:pPr algn="just"/>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z</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 name="文本框 2">
                  <a:extLst>
                    <a:ext uri="{FF2B5EF4-FFF2-40B4-BE49-F238E27FC236}">
                      <a16:creationId xmlns:a16="http://schemas.microsoft.com/office/drawing/2014/main" id="{D353B550-C071-1C65-AE83-32EA715D74B7}"/>
                    </a:ext>
                  </a:extLst>
                </p:cNvPr>
                <p:cNvSpPr txBox="1">
                  <a:spLocks noChangeArrowheads="1"/>
                </p:cNvSpPr>
                <p:nvPr/>
              </p:nvSpPr>
              <p:spPr bwMode="auto">
                <a:xfrm>
                  <a:off x="2495550" y="2590800"/>
                  <a:ext cx="285750" cy="285750"/>
                </a:xfrm>
                <a:prstGeom prst="rect">
                  <a:avLst/>
                </a:prstGeom>
                <a:noFill/>
                <a:ln w="9525">
                  <a:noFill/>
                  <a:miter lim="800000"/>
                  <a:headEnd/>
                  <a:tailEnd/>
                </a:ln>
              </p:spPr>
              <p:txBody>
                <a:bodyPr rot="0" vert="horz" wrap="square" lIns="91440" tIns="45720" rIns="91440" bIns="45720" anchor="t" anchorCtr="0">
                  <a:noAutofit/>
                </a:bodyPr>
                <a:lstStyle/>
                <a:p>
                  <a:pPr algn="just"/>
                  <a14:m>
                    <m:oMathPara xmlns:m="http://schemas.openxmlformats.org/officeDocument/2006/math">
                      <m:oMathParaPr>
                        <m:jc m:val="centerGroup"/>
                      </m:oMathParaPr>
                      <m:oMath xmlns:m="http://schemas.openxmlformats.org/officeDocument/2006/math">
                        <m:r>
                          <a:rPr lang="en-US" sz="1200" i="1" kern="100">
                            <a:effectLst/>
                            <a:latin typeface="Cambria Math" panose="02040503050406030204" pitchFamily="18" charset="0"/>
                            <a:ea typeface="宋体" panose="02010600030101010101" pitchFamily="2" charset="-122"/>
                            <a:cs typeface="Times New Roman" panose="02020603050405020304" pitchFamily="18" charset="0"/>
                          </a:rPr>
                          <m:t>𝜅</m:t>
                        </m:r>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文本框 2">
                  <a:extLst>
                    <a:ext uri="{FF2B5EF4-FFF2-40B4-BE49-F238E27FC236}">
                      <a16:creationId xmlns:a16="http://schemas.microsoft.com/office/drawing/2014/main" id="{D353B550-C071-1C65-AE83-32EA715D74B7}"/>
                    </a:ext>
                  </a:extLst>
                </p:cNvPr>
                <p:cNvSpPr txBox="1">
                  <a:spLocks noRot="1" noChangeAspect="1" noMove="1" noResize="1" noEditPoints="1" noAdjustHandles="1" noChangeArrowheads="1" noChangeShapeType="1" noTextEdit="1"/>
                </p:cNvSpPr>
                <p:nvPr/>
              </p:nvSpPr>
              <p:spPr bwMode="auto">
                <a:xfrm>
                  <a:off x="2495550" y="2590800"/>
                  <a:ext cx="285750" cy="285750"/>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4C36219-614A-0FC9-C51C-AD4DDF4E0D68}"/>
                  </a:ext>
                </a:extLst>
              </p:cNvPr>
              <p:cNvSpPr txBox="1"/>
              <p:nvPr/>
            </p:nvSpPr>
            <p:spPr>
              <a:xfrm>
                <a:off x="332538" y="3724820"/>
                <a:ext cx="6134029" cy="2145139"/>
              </a:xfrm>
              <a:prstGeom prst="rect">
                <a:avLst/>
              </a:prstGeom>
              <a:noFill/>
            </p:spPr>
            <p:txBody>
              <a:bodyPr wrap="square" rtlCol="0">
                <a:spAutoFit/>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电流从上下两个平板的相邻的长度为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的边流入和流出。设总电流大小为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，面电流密度</a:t>
                </a:r>
                <a14:m>
                  <m:oMath xmlns:m="http://schemas.openxmlformats.org/officeDocument/2006/math">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𝜿</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e>
                    </m:d>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满足</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b="1" i="1" kern="100" smtClean="0">
                          <a:effectLst/>
                          <a:latin typeface="Cambria Math" panose="02040503050406030204" pitchFamily="18" charset="0"/>
                          <a:ea typeface="宋体" panose="02010600030101010101" pitchFamily="2" charset="-122"/>
                          <a:cs typeface="Times New Roman" panose="02020603050405020304" pitchFamily="18" charset="0"/>
                        </a:rPr>
                        <m:t>𝜿</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0,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𝜿</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e>
                          </m:d>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den>
                      </m:f>
                      <m:acc>
                        <m:accPr>
                          <m:chr m:val="̂"/>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(0&lt;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b="1" i="1" kern="100" smtClean="0">
                          <a:effectLst/>
                          <a:latin typeface="Cambria Math" panose="02040503050406030204" pitchFamily="18" charset="0"/>
                          <a:ea typeface="宋体" panose="02010600030101010101" pitchFamily="2" charset="-122"/>
                          <a:cs typeface="Times New Roman" panose="02020603050405020304" pitchFamily="18" charset="0"/>
                        </a:rPr>
                        <m:t>𝜿</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0,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𝜿</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                 (0&lt;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3" name="文本框 32">
                <a:extLst>
                  <a:ext uri="{FF2B5EF4-FFF2-40B4-BE49-F238E27FC236}">
                    <a16:creationId xmlns:a16="http://schemas.microsoft.com/office/drawing/2014/main" id="{54C36219-614A-0FC9-C51C-AD4DDF4E0D68}"/>
                  </a:ext>
                </a:extLst>
              </p:cNvPr>
              <p:cNvSpPr txBox="1">
                <a:spLocks noRot="1" noChangeAspect="1" noMove="1" noResize="1" noEditPoints="1" noAdjustHandles="1" noChangeArrowheads="1" noChangeShapeType="1" noTextEdit="1"/>
              </p:cNvSpPr>
              <p:nvPr/>
            </p:nvSpPr>
            <p:spPr>
              <a:xfrm>
                <a:off x="332538" y="3724820"/>
                <a:ext cx="6134029" cy="2145139"/>
              </a:xfrm>
              <a:prstGeom prst="rect">
                <a:avLst/>
              </a:prstGeom>
              <a:blipFill>
                <a:blip r:embed="rId4"/>
                <a:stretch>
                  <a:fillRect l="-895" r="-7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9062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0196FAD-41F0-45CC-181E-2B7EF6DE200A}"/>
                  </a:ext>
                </a:extLst>
              </p:cNvPr>
              <p:cNvSpPr>
                <a:spLocks noGrp="1"/>
              </p:cNvSpPr>
              <p:nvPr>
                <p:ph idx="1"/>
              </p:nvPr>
            </p:nvSpPr>
            <p:spPr>
              <a:xfrm>
                <a:off x="838200" y="268514"/>
                <a:ext cx="10515600" cy="5908449"/>
              </a:xfrm>
            </p:spPr>
            <p:txBody>
              <a:bodyPr>
                <a:noAutofit/>
              </a:bodyPr>
              <a:lstStyle/>
              <a:p>
                <a:pPr indent="0" algn="just">
                  <a:buNone/>
                </a:pPr>
                <a:r>
                  <a:rPr lang="zh-CN" altLang="zh-CN" sz="1800" kern="100" dirty="0">
                    <a:effectLst/>
                    <a:cs typeface="Times New Roman" panose="02020603050405020304" pitchFamily="18" charset="0"/>
                  </a:rPr>
                  <a:t>忽略边缘场，即认为</a:t>
                </a:r>
                <a14:m>
                  <m:oMath xmlns:m="http://schemas.openxmlformats.org/officeDocument/2006/math">
                    <m:r>
                      <a:rPr lang="en-US" altLang="zh-CN" sz="1800" i="1" kern="100">
                        <a:effectLst/>
                        <a:latin typeface="Cambria Math" panose="02040503050406030204" pitchFamily="18" charset="0"/>
                        <a:cs typeface="Times New Roman" panose="02020603050405020304" pitchFamily="18" charset="0"/>
                      </a:rPr>
                      <m:t>𝑑</m:t>
                    </m:r>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𝑎</m:t>
                    </m:r>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𝑑</m:t>
                    </m:r>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𝑏</m:t>
                    </m:r>
                  </m:oMath>
                </a14:m>
                <a:r>
                  <a:rPr lang="zh-CN" altLang="zh-CN" sz="1800" kern="100" dirty="0">
                    <a:effectLst/>
                    <a:cs typeface="Times New Roman" panose="02020603050405020304" pitchFamily="18" charset="0"/>
                  </a:rPr>
                  <a:t>。根据对称性认为电场只有</a:t>
                </a:r>
                <a14:m>
                  <m:oMath xmlns:m="http://schemas.openxmlformats.org/officeDocument/2006/math">
                    <m:r>
                      <a:rPr lang="en-US" altLang="zh-CN" sz="1800" i="1" kern="100">
                        <a:effectLst/>
                        <a:latin typeface="Cambria Math" panose="02040503050406030204" pitchFamily="18" charset="0"/>
                        <a:cs typeface="Times New Roman" panose="02020603050405020304" pitchFamily="18" charset="0"/>
                      </a:rPr>
                      <m:t>𝑧</m:t>
                    </m:r>
                  </m:oMath>
                </a14:m>
                <a:r>
                  <a:rPr lang="zh-CN" altLang="zh-CN" sz="1800" kern="100" dirty="0">
                    <a:effectLst/>
                    <a:cs typeface="Times New Roman" panose="02020603050405020304" pitchFamily="18" charset="0"/>
                  </a:rPr>
                  <a:t>方向的分量，磁场只有</a:t>
                </a:r>
                <a14:m>
                  <m:oMath xmlns:m="http://schemas.openxmlformats.org/officeDocument/2006/math">
                    <m:r>
                      <a:rPr lang="en-US" altLang="zh-CN" sz="1800" i="1" kern="100">
                        <a:effectLst/>
                        <a:latin typeface="Cambria Math" panose="02040503050406030204" pitchFamily="18" charset="0"/>
                        <a:cs typeface="Times New Roman" panose="02020603050405020304" pitchFamily="18" charset="0"/>
                      </a:rPr>
                      <m:t>𝑦</m:t>
                    </m:r>
                  </m:oMath>
                </a14:m>
                <a:r>
                  <a:rPr lang="zh-CN" altLang="zh-CN" sz="1800" kern="100" dirty="0">
                    <a:effectLst/>
                    <a:cs typeface="Times New Roman" panose="02020603050405020304" pitchFamily="18" charset="0"/>
                  </a:rPr>
                  <a:t>方向的分量</a:t>
                </a:r>
                <a:r>
                  <a:rPr lang="en-US" altLang="zh-CN" sz="1800" kern="100" dirty="0">
                    <a:effectLst/>
                    <a:cs typeface="Times New Roman" panose="02020603050405020304" pitchFamily="18" charset="0"/>
                  </a:rPr>
                  <a:t>(</a:t>
                </a:r>
                <a:r>
                  <a:rPr lang="zh-CN" altLang="zh-CN" sz="1800" kern="100" dirty="0">
                    <a:effectLst/>
                    <a:cs typeface="Times New Roman" panose="02020603050405020304" pitchFamily="18" charset="0"/>
                  </a:rPr>
                  <a:t>磁场可以通过</a:t>
                </a:r>
                <a:r>
                  <a:rPr lang="en-US" altLang="zh-CN" sz="1800" kern="100" dirty="0" err="1">
                    <a:effectLst/>
                    <a:cs typeface="Times New Roman" panose="02020603050405020304" pitchFamily="18" charset="0"/>
                  </a:rPr>
                  <a:t>Biot</a:t>
                </a:r>
                <a:r>
                  <a:rPr lang="en-US" altLang="zh-CN" sz="1800" kern="100" dirty="0">
                    <a:effectLst/>
                    <a:cs typeface="Times New Roman" panose="02020603050405020304" pitchFamily="18" charset="0"/>
                  </a:rPr>
                  <a:t>-Savart</a:t>
                </a:r>
                <a:r>
                  <a:rPr lang="zh-CN" altLang="zh-CN" sz="1800" kern="100" dirty="0">
                    <a:effectLst/>
                    <a:cs typeface="Times New Roman" panose="02020603050405020304" pitchFamily="18" charset="0"/>
                  </a:rPr>
                  <a:t>定律确定方向</a:t>
                </a:r>
                <a:r>
                  <a:rPr lang="en-US" altLang="zh-CN" sz="1800" kern="100" dirty="0">
                    <a:effectLst/>
                    <a:cs typeface="Times New Roman" panose="02020603050405020304" pitchFamily="18" charset="0"/>
                  </a:rPr>
                  <a:t>)</a:t>
                </a:r>
                <a:r>
                  <a:rPr lang="zh-CN" altLang="zh-CN" sz="1800" kern="100" dirty="0">
                    <a:effectLst/>
                    <a:cs typeface="Times New Roman" panose="02020603050405020304" pitchFamily="18" charset="0"/>
                  </a:rPr>
                  <a:t>。因为</a:t>
                </a:r>
                <a14:m>
                  <m:oMath xmlns:m="http://schemas.openxmlformats.org/officeDocument/2006/math">
                    <m:r>
                      <a:rPr lang="en-US" altLang="zh-CN" sz="1800" i="1" kern="100">
                        <a:effectLst/>
                        <a:latin typeface="Cambria Math" panose="02040503050406030204" pitchFamily="18" charset="0"/>
                        <a:cs typeface="Times New Roman" panose="02020603050405020304" pitchFamily="18" charset="0"/>
                      </a:rPr>
                      <m:t>𝑦</m:t>
                    </m:r>
                  </m:oMath>
                </a14:m>
                <a:r>
                  <a:rPr lang="zh-CN" altLang="zh-CN" sz="1800" kern="100" dirty="0">
                    <a:effectLst/>
                    <a:cs typeface="Times New Roman" panose="02020603050405020304" pitchFamily="18" charset="0"/>
                  </a:rPr>
                  <a:t>方向的流入的电流是均匀的，我们认为电磁场只和坐标</a:t>
                </a:r>
                <a:r>
                  <a:rPr lang="en-US" altLang="zh-CN" sz="1800" kern="100" dirty="0">
                    <a:effectLst/>
                    <a:cs typeface="Times New Roman" panose="02020603050405020304" pitchFamily="18" charset="0"/>
                  </a:rPr>
                  <a:t>x</a:t>
                </a:r>
                <a:r>
                  <a:rPr lang="zh-CN" altLang="zh-CN" sz="1800" kern="100" dirty="0">
                    <a:effectLst/>
                    <a:cs typeface="Times New Roman" panose="02020603050405020304" pitchFamily="18" charset="0"/>
                  </a:rPr>
                  <a:t>有关。</a:t>
                </a:r>
              </a:p>
              <a:p>
                <a:pPr indent="0" algn="just">
                  <a:buNone/>
                </a:pPr>
                <a14:m>
                  <m:oMathPara xmlns:m="http://schemas.openxmlformats.org/officeDocument/2006/math">
                    <m:oMathParaPr>
                      <m:jc m:val="centerGroup"/>
                    </m:oMathParaPr>
                    <m:oMath xmlns:m="http://schemas.openxmlformats.org/officeDocument/2006/math">
                      <m:r>
                        <a:rPr lang="en-US" altLang="zh-CN" sz="1800" b="1" i="1" kern="100">
                          <a:effectLst/>
                          <a:latin typeface="Cambria Math" panose="02040503050406030204" pitchFamily="18" charset="0"/>
                          <a:cs typeface="Times New Roman" panose="02020603050405020304" pitchFamily="18" charset="0"/>
                        </a:rPr>
                        <m:t>𝑬</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cs typeface="Times New Roman" panose="02020603050405020304" pitchFamily="18" charset="0"/>
                            </a:rPr>
                            <m:t>𝑥</m:t>
                          </m:r>
                          <m:r>
                            <a:rPr lang="en-US" altLang="zh-CN" sz="1800" i="1" kern="100">
                              <a:effectLst/>
                              <a:latin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cs typeface="Times New Roman" panose="02020603050405020304" pitchFamily="18" charset="0"/>
                            </a:rPr>
                            <m:t>𝑦</m:t>
                          </m:r>
                          <m:r>
                            <a:rPr lang="en-US" altLang="zh-CN" sz="1800" i="1" kern="100">
                              <a:effectLst/>
                              <a:latin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cs typeface="Times New Roman" panose="02020603050405020304" pitchFamily="18" charset="0"/>
                            </a:rPr>
                            <m:t>𝑧</m:t>
                          </m:r>
                          <m:r>
                            <a:rPr lang="en-US" altLang="zh-CN" sz="1800" i="1" kern="100">
                              <a:effectLst/>
                              <a:latin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cs typeface="Times New Roman" panose="02020603050405020304" pitchFamily="18" charset="0"/>
                            </a:rPr>
                            <m:t>𝑡</m:t>
                          </m:r>
                        </m:e>
                      </m:d>
                      <m:r>
                        <a:rPr lang="en-US" altLang="zh-CN" sz="1800" b="1" i="1" kern="100">
                          <a:effectLst/>
                          <a:latin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𝐸</m:t>
                          </m:r>
                        </m:e>
                        <m:sub>
                          <m:r>
                            <a:rPr lang="en-US" altLang="zh-CN" sz="1800" i="1" kern="100">
                              <a:effectLst/>
                              <a:latin typeface="Cambria Math" panose="02040503050406030204" pitchFamily="18" charset="0"/>
                              <a:cs typeface="Times New Roman" panose="02020603050405020304" pitchFamily="18" charset="0"/>
                            </a:rPr>
                            <m:t>𝑧</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cs typeface="Times New Roman" panose="02020603050405020304" pitchFamily="18" charset="0"/>
                            </a:rPr>
                            <m:t>𝑥</m:t>
                          </m:r>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𝑡</m:t>
                          </m:r>
                        </m:e>
                      </m:d>
                      <m:r>
                        <a:rPr lang="en-US" altLang="zh-CN" sz="1800" i="1" kern="100">
                          <a:effectLst/>
                          <a:latin typeface="Cambria Math" panose="02040503050406030204" pitchFamily="18" charset="0"/>
                          <a:cs typeface="Times New Roman" panose="02020603050405020304" pitchFamily="18" charset="0"/>
                        </a:rPr>
                        <m:t> </m:t>
                      </m:r>
                      <m:acc>
                        <m:accPr>
                          <m:chr m:val="̂"/>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kern="100">
                              <a:effectLst/>
                              <a:latin typeface="Cambria Math" panose="02040503050406030204" pitchFamily="18" charset="0"/>
                              <a:cs typeface="Times New Roman" panose="02020603050405020304" pitchFamily="18" charset="0"/>
                            </a:rPr>
                            <m:t>𝒛</m:t>
                          </m:r>
                        </m:e>
                      </m:acc>
                    </m:oMath>
                  </m:oMathPara>
                </a14:m>
                <a:endParaRPr lang="zh-CN" altLang="zh-CN" sz="1800" kern="100" dirty="0">
                  <a:effectLst/>
                  <a:cs typeface="Times New Roman" panose="02020603050405020304" pitchFamily="18" charset="0"/>
                </a:endParaRPr>
              </a:p>
              <a:p>
                <a:pPr indent="0" algn="just">
                  <a:buNone/>
                </a:pPr>
                <a14:m>
                  <m:oMathPara xmlns:m="http://schemas.openxmlformats.org/officeDocument/2006/math">
                    <m:oMathParaPr>
                      <m:jc m:val="centerGroup"/>
                    </m:oMathParaPr>
                    <m:oMath xmlns:m="http://schemas.openxmlformats.org/officeDocument/2006/math">
                      <m:r>
                        <a:rPr lang="en-US" altLang="zh-CN" sz="1800" b="1" i="1" kern="100">
                          <a:effectLst/>
                          <a:latin typeface="Cambria Math" panose="02040503050406030204" pitchFamily="18" charset="0"/>
                          <a:cs typeface="Times New Roman" panose="02020603050405020304" pitchFamily="18" charset="0"/>
                        </a:rPr>
                        <m:t>𝑩</m:t>
                      </m:r>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cs typeface="Times New Roman" panose="02020603050405020304" pitchFamily="18" charset="0"/>
                            </a:rPr>
                            <m:t>𝑥</m:t>
                          </m:r>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𝑦</m:t>
                          </m:r>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𝑧</m:t>
                          </m:r>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𝑡</m:t>
                          </m:r>
                        </m:e>
                      </m:d>
                      <m:r>
                        <a:rPr lang="en-US" altLang="zh-CN" sz="1800" b="1" i="1" kern="100">
                          <a:effectLst/>
                          <a:latin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𝐵</m:t>
                          </m:r>
                        </m:e>
                        <m:sub>
                          <m:r>
                            <a:rPr lang="en-US" altLang="zh-CN" sz="1800" i="1" kern="100">
                              <a:effectLst/>
                              <a:latin typeface="Cambria Math" panose="02040503050406030204" pitchFamily="18" charset="0"/>
                              <a:cs typeface="Times New Roman" panose="02020603050405020304" pitchFamily="18" charset="0"/>
                            </a:rPr>
                            <m:t>𝑦</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cs typeface="Times New Roman" panose="02020603050405020304" pitchFamily="18" charset="0"/>
                            </a:rPr>
                            <m:t>𝑥</m:t>
                          </m:r>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𝑡</m:t>
                          </m:r>
                        </m:e>
                      </m:d>
                      <m:acc>
                        <m:accPr>
                          <m:chr m:val="̂"/>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kern="100">
                              <a:effectLst/>
                              <a:latin typeface="Cambria Math" panose="02040503050406030204" pitchFamily="18" charset="0"/>
                              <a:cs typeface="Times New Roman" panose="02020603050405020304" pitchFamily="18" charset="0"/>
                            </a:rPr>
                            <m:t>𝒚</m:t>
                          </m:r>
                        </m:e>
                      </m:acc>
                    </m:oMath>
                  </m:oMathPara>
                </a14:m>
                <a:endParaRPr lang="en-US" altLang="zh-CN" sz="1800" kern="100" dirty="0">
                  <a:effectLst/>
                  <a:cs typeface="Times New Roman" panose="02020603050405020304" pitchFamily="18" charset="0"/>
                </a:endParaRPr>
              </a:p>
              <a:p>
                <a:pPr indent="0" algn="just">
                  <a:buNone/>
                </a:pPr>
                <a:r>
                  <a:rPr lang="zh-CN" altLang="en-US" sz="1800" kern="100" dirty="0">
                    <a:effectLst/>
                    <a:cs typeface="Times New Roman" panose="02020603050405020304" pitchFamily="18" charset="0"/>
                  </a:rPr>
                  <a:t>在待求解区域中，也即平板中间的区域，因为没有电荷和电流，其电磁场满足的方程为书中式</a:t>
                </a:r>
                <a:r>
                  <a:rPr lang="en-US" altLang="zh-CN" sz="1800" kern="100" dirty="0">
                    <a:effectLst/>
                    <a:cs typeface="Times New Roman" panose="02020603050405020304" pitchFamily="18" charset="0"/>
                  </a:rPr>
                  <a:t>(6.49)</a:t>
                </a:r>
                <a:r>
                  <a:rPr lang="zh-CN" altLang="en-US" sz="1800" kern="100" dirty="0">
                    <a:effectLst/>
                    <a:cs typeface="Times New Roman" panose="02020603050405020304" pitchFamily="18" charset="0"/>
                  </a:rPr>
                  <a:t>和</a:t>
                </a:r>
                <a:r>
                  <a:rPr lang="en-US" altLang="zh-CN" sz="1800" kern="100" dirty="0">
                    <a:effectLst/>
                    <a:cs typeface="Times New Roman" panose="02020603050405020304" pitchFamily="18" charset="0"/>
                  </a:rPr>
                  <a:t>(6.50)</a:t>
                </a:r>
              </a:p>
              <a:p>
                <a:pPr indent="0" algn="just">
                  <a:buNone/>
                </a:pPr>
                <a14:m>
                  <m:oMathPara xmlns:m="http://schemas.openxmlformats.org/officeDocument/2006/math">
                    <m:oMathParaPr>
                      <m:jc m:val="centerGroup"/>
                    </m:oMathParaPr>
                    <m:oMath xmlns:m="http://schemas.openxmlformats.org/officeDocument/2006/math">
                      <m:sSup>
                        <m:sSupPr>
                          <m:ctrlPr>
                            <a:rPr lang="zh-CN" alt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kern="100">
                              <a:effectLst/>
                              <a:latin typeface="Cambria Math" panose="02040503050406030204" pitchFamily="18" charset="0"/>
                              <a:cs typeface="Times New Roman" panose="02020603050405020304" pitchFamily="18" charset="0"/>
                            </a:rPr>
                            <m:t>𝛁</m:t>
                          </m:r>
                        </m:e>
                        <m:sup>
                          <m:r>
                            <a:rPr lang="en-US" altLang="zh-CN" sz="1800" b="1" i="1" kern="100">
                              <a:effectLst/>
                              <a:latin typeface="Cambria Math" panose="02040503050406030204" pitchFamily="18" charset="0"/>
                              <a:cs typeface="Times New Roman" panose="02020603050405020304" pitchFamily="18" charset="0"/>
                            </a:rPr>
                            <m:t>𝟐</m:t>
                          </m:r>
                        </m:sup>
                      </m:sSup>
                      <m:r>
                        <a:rPr lang="en-US" altLang="zh-CN" sz="1800" b="1" i="1" kern="100">
                          <a:effectLst/>
                          <a:latin typeface="Cambria Math" panose="02040503050406030204" pitchFamily="18" charset="0"/>
                          <a:cs typeface="Times New Roman" panose="02020603050405020304" pitchFamily="18" charset="0"/>
                        </a:rPr>
                        <m:t>𝑬</m:t>
                      </m:r>
                      <m:r>
                        <a:rPr lang="en-US" altLang="zh-CN" sz="1800" i="1" kern="100">
                          <a:effectLst/>
                          <a:latin typeface="Cambria Math" panose="02040503050406030204" pitchFamily="18" charset="0"/>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cs typeface="Times New Roman" panose="02020603050405020304" pitchFamily="18" charset="0"/>
                            </a:rPr>
                            <m:t>1</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𝑐</m:t>
                              </m:r>
                            </m:e>
                            <m:sup>
                              <m:r>
                                <a:rPr lang="en-US" altLang="zh-CN" sz="1800" i="1" kern="100">
                                  <a:effectLst/>
                                  <a:latin typeface="Cambria Math" panose="02040503050406030204" pitchFamily="18" charset="0"/>
                                  <a:cs typeface="Times New Roman" panose="02020603050405020304" pitchFamily="18" charset="0"/>
                                </a:rPr>
                                <m:t>2</m:t>
                              </m:r>
                            </m:sup>
                          </m:sSup>
                        </m:den>
                      </m:f>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m:t>
                              </m:r>
                            </m:e>
                            <m:sup>
                              <m:r>
                                <a:rPr lang="en-US" altLang="zh-CN" sz="1800" i="1" kern="100">
                                  <a:effectLst/>
                                  <a:latin typeface="Cambria Math" panose="02040503050406030204" pitchFamily="18" charset="0"/>
                                  <a:cs typeface="Times New Roman" panose="02020603050405020304" pitchFamily="18" charset="0"/>
                                </a:rPr>
                                <m:t>2</m:t>
                              </m:r>
                            </m:sup>
                          </m:sSup>
                          <m:r>
                            <a:rPr lang="en-US" altLang="zh-CN" sz="1800" b="1" i="1" kern="100">
                              <a:effectLst/>
                              <a:latin typeface="Cambria Math" panose="02040503050406030204" pitchFamily="18" charset="0"/>
                              <a:cs typeface="Times New Roman" panose="02020603050405020304" pitchFamily="18" charset="0"/>
                            </a:rPr>
                            <m:t>𝑬</m:t>
                          </m:r>
                        </m:num>
                        <m:den>
                          <m:r>
                            <a:rPr lang="en-US" altLang="zh-CN" sz="1800" i="1" kern="100">
                              <a:effectLst/>
                              <a:latin typeface="Cambria Math" panose="02040503050406030204" pitchFamily="18" charset="0"/>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𝑡</m:t>
                              </m:r>
                            </m:e>
                            <m:sup>
                              <m:r>
                                <a:rPr lang="en-US" altLang="zh-CN" sz="1800" i="1" kern="100">
                                  <a:effectLst/>
                                  <a:latin typeface="Cambria Math" panose="02040503050406030204" pitchFamily="18" charset="0"/>
                                  <a:cs typeface="Times New Roman" panose="02020603050405020304" pitchFamily="18" charset="0"/>
                                </a:rPr>
                                <m:t>2</m:t>
                              </m:r>
                            </m:sup>
                          </m:sSup>
                        </m:den>
                      </m:f>
                      <m:r>
                        <a:rPr lang="en-US" altLang="zh-CN" sz="1800" b="1" i="1" kern="100">
                          <a:effectLst/>
                          <a:latin typeface="Cambria Math" panose="02040503050406030204" pitchFamily="18" charset="0"/>
                          <a:cs typeface="Times New Roman" panose="02020603050405020304" pitchFamily="18" charset="0"/>
                        </a:rPr>
                        <m:t>= </m:t>
                      </m:r>
                      <m:r>
                        <a:rPr lang="en-US" altLang="zh-CN" sz="1800" b="1" i="1" kern="100">
                          <a:effectLst/>
                          <a:latin typeface="Cambria Math" panose="02040503050406030204" pitchFamily="18" charset="0"/>
                          <a:cs typeface="Times New Roman" panose="02020603050405020304" pitchFamily="18" charset="0"/>
                        </a:rPr>
                        <m:t>𝟎</m:t>
                      </m:r>
                    </m:oMath>
                  </m:oMathPara>
                </a14:m>
                <a:endParaRPr lang="zh-CN" altLang="zh-CN" sz="1800" kern="100" dirty="0">
                  <a:effectLst/>
                  <a:cs typeface="Times New Roman" panose="02020603050405020304" pitchFamily="18" charset="0"/>
                </a:endParaRPr>
              </a:p>
              <a:p>
                <a:pPr indent="0" algn="just">
                  <a:buNone/>
                </a:pPr>
                <a14:m>
                  <m:oMathPara xmlns:m="http://schemas.openxmlformats.org/officeDocument/2006/math">
                    <m:oMathParaPr>
                      <m:jc m:val="centerGroup"/>
                    </m:oMathParaPr>
                    <m:oMath xmlns:m="http://schemas.openxmlformats.org/officeDocument/2006/math">
                      <m:sSup>
                        <m:sSup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kern="100">
                              <a:effectLst/>
                              <a:latin typeface="Cambria Math" panose="02040503050406030204" pitchFamily="18" charset="0"/>
                              <a:cs typeface="Times New Roman" panose="02020603050405020304" pitchFamily="18" charset="0"/>
                            </a:rPr>
                            <m:t>𝛁</m:t>
                          </m:r>
                        </m:e>
                        <m:sup>
                          <m:r>
                            <a:rPr lang="en-US" altLang="zh-CN" sz="1800" b="1" i="1" kern="100">
                              <a:effectLst/>
                              <a:latin typeface="Cambria Math" panose="02040503050406030204" pitchFamily="18" charset="0"/>
                              <a:cs typeface="Times New Roman" panose="02020603050405020304" pitchFamily="18" charset="0"/>
                            </a:rPr>
                            <m:t>𝟐</m:t>
                          </m:r>
                        </m:sup>
                      </m:sSup>
                      <m:r>
                        <a:rPr lang="en-US" altLang="zh-CN" sz="1800" b="1" i="1" kern="100">
                          <a:effectLst/>
                          <a:latin typeface="Cambria Math" panose="02040503050406030204" pitchFamily="18" charset="0"/>
                          <a:cs typeface="Times New Roman" panose="02020603050405020304" pitchFamily="18" charset="0"/>
                        </a:rPr>
                        <m:t>𝑩</m:t>
                      </m:r>
                      <m:r>
                        <a:rPr lang="en-US" altLang="zh-CN" sz="1800" i="1" kern="100">
                          <a:effectLst/>
                          <a:latin typeface="Cambria Math" panose="02040503050406030204" pitchFamily="18" charset="0"/>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cs typeface="Times New Roman" panose="02020603050405020304" pitchFamily="18" charset="0"/>
                            </a:rPr>
                            <m:t>1</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𝑐</m:t>
                              </m:r>
                            </m:e>
                            <m:sup>
                              <m:r>
                                <a:rPr lang="en-US" altLang="zh-CN" sz="1800" i="1" kern="100">
                                  <a:effectLst/>
                                  <a:latin typeface="Cambria Math" panose="02040503050406030204" pitchFamily="18" charset="0"/>
                                  <a:cs typeface="Times New Roman" panose="02020603050405020304" pitchFamily="18" charset="0"/>
                                </a:rPr>
                                <m:t>2</m:t>
                              </m:r>
                            </m:sup>
                          </m:sSup>
                        </m:den>
                      </m:f>
                      <m:f>
                        <m:f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m:t>
                              </m:r>
                            </m:e>
                            <m:sup>
                              <m:r>
                                <a:rPr lang="en-US" altLang="zh-CN" sz="1800" i="1" kern="100">
                                  <a:effectLst/>
                                  <a:latin typeface="Cambria Math" panose="02040503050406030204" pitchFamily="18" charset="0"/>
                                  <a:cs typeface="Times New Roman" panose="02020603050405020304" pitchFamily="18" charset="0"/>
                                </a:rPr>
                                <m:t>2</m:t>
                              </m:r>
                            </m:sup>
                          </m:sSup>
                          <m:r>
                            <a:rPr lang="en-US" altLang="zh-CN" sz="1800" b="1" i="1" kern="100">
                              <a:effectLst/>
                              <a:latin typeface="Cambria Math" panose="02040503050406030204" pitchFamily="18" charset="0"/>
                              <a:cs typeface="Times New Roman" panose="02020603050405020304" pitchFamily="18" charset="0"/>
                            </a:rPr>
                            <m:t>𝑩</m:t>
                          </m:r>
                        </m:num>
                        <m:den>
                          <m:r>
                            <a:rPr lang="en-US" altLang="zh-CN" sz="1800" i="1" kern="100">
                              <a:effectLst/>
                              <a:latin typeface="Cambria Math" panose="02040503050406030204" pitchFamily="18" charset="0"/>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𝑡</m:t>
                              </m:r>
                            </m:e>
                            <m:sup>
                              <m:r>
                                <a:rPr lang="en-US" altLang="zh-CN" sz="1800" i="1" kern="100">
                                  <a:effectLst/>
                                  <a:latin typeface="Cambria Math" panose="02040503050406030204" pitchFamily="18" charset="0"/>
                                  <a:cs typeface="Times New Roman" panose="02020603050405020304" pitchFamily="18" charset="0"/>
                                </a:rPr>
                                <m:t>2</m:t>
                              </m:r>
                            </m:sup>
                          </m:sSup>
                        </m:den>
                      </m:f>
                      <m:r>
                        <a:rPr lang="en-US" altLang="zh-CN" sz="1800" b="1" i="1" kern="100">
                          <a:effectLst/>
                          <a:latin typeface="Cambria Math" panose="02040503050406030204" pitchFamily="18" charset="0"/>
                          <a:cs typeface="Times New Roman" panose="02020603050405020304" pitchFamily="18" charset="0"/>
                        </a:rPr>
                        <m:t>= </m:t>
                      </m:r>
                      <m:r>
                        <a:rPr lang="en-US" altLang="zh-CN" sz="1800" b="1" i="1" kern="100">
                          <a:effectLst/>
                          <a:latin typeface="Cambria Math" panose="02040503050406030204" pitchFamily="18" charset="0"/>
                          <a:cs typeface="Times New Roman" panose="02020603050405020304" pitchFamily="18" charset="0"/>
                        </a:rPr>
                        <m:t>𝟎</m:t>
                      </m:r>
                    </m:oMath>
                  </m:oMathPara>
                </a14:m>
                <a:endParaRPr lang="en-US" altLang="zh-CN" sz="1800" kern="100" dirty="0">
                  <a:effectLst/>
                  <a:cs typeface="Times New Roman" panose="02020603050405020304" pitchFamily="18" charset="0"/>
                </a:endParaRPr>
              </a:p>
              <a:p>
                <a:pPr indent="0" algn="just">
                  <a:buNone/>
                </a:pPr>
                <a:r>
                  <a:rPr lang="zh-CN" altLang="en-US" sz="1800" kern="100" dirty="0">
                    <a:cs typeface="Times New Roman" panose="02020603050405020304" pitchFamily="18" charset="0"/>
                  </a:rPr>
                  <a:t>傅里叶变换后的方程为</a:t>
                </a:r>
                <a:endParaRPr lang="en-US" altLang="zh-CN" sz="1800" kern="100" dirty="0">
                  <a:cs typeface="Times New Roman" panose="02020603050405020304" pitchFamily="18" charset="0"/>
                </a:endParaRPr>
              </a:p>
              <a:p>
                <a:pPr indent="0" algn="just">
                  <a:buNone/>
                </a:pPr>
                <a14:m>
                  <m:oMathPara xmlns:m="http://schemas.openxmlformats.org/officeDocument/2006/math">
                    <m:oMathParaPr>
                      <m:jc m:val="centerGroup"/>
                    </m:oMathParaPr>
                    <m:oMath xmlns:m="http://schemas.openxmlformats.org/officeDocument/2006/math">
                      <m:f>
                        <m:f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𝑑</m:t>
                              </m:r>
                            </m:e>
                            <m:sup>
                              <m:r>
                                <a:rPr lang="en-US" altLang="zh-CN" sz="1800" i="1" kern="100">
                                  <a:effectLst/>
                                  <a:latin typeface="Cambria Math" panose="02040503050406030204" pitchFamily="18" charset="0"/>
                                  <a:cs typeface="Times New Roman" panose="02020603050405020304" pitchFamily="18" charset="0"/>
                                </a:rPr>
                                <m:t>2</m:t>
                              </m:r>
                            </m:sup>
                          </m:s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𝐸</m:t>
                              </m:r>
                            </m:e>
                            <m:sub>
                              <m:r>
                                <a:rPr lang="en-US" altLang="zh-CN" sz="1800" i="1" kern="100">
                                  <a:effectLst/>
                                  <a:latin typeface="Cambria Math" panose="02040503050406030204" pitchFamily="18" charset="0"/>
                                  <a:cs typeface="Times New Roman" panose="02020603050405020304" pitchFamily="18" charset="0"/>
                                </a:rPr>
                                <m:t>𝑧</m:t>
                              </m:r>
                            </m:sub>
                          </m:sSub>
                        </m:num>
                        <m:den>
                          <m:r>
                            <a:rPr lang="en-US" altLang="zh-CN" sz="1800" i="1" kern="100">
                              <a:effectLst/>
                              <a:latin typeface="Cambria Math" panose="02040503050406030204" pitchFamily="18" charset="0"/>
                              <a:cs typeface="Times New Roman" panose="02020603050405020304" pitchFamily="18" charset="0"/>
                            </a:rPr>
                            <m:t>𝑑</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𝑥</m:t>
                              </m:r>
                            </m:e>
                            <m:sup>
                              <m:r>
                                <a:rPr lang="en-US" altLang="zh-CN" sz="1800" i="1" kern="100">
                                  <a:effectLst/>
                                  <a:latin typeface="Cambria Math" panose="02040503050406030204" pitchFamily="18" charset="0"/>
                                  <a:cs typeface="Times New Roman" panose="02020603050405020304" pitchFamily="18" charset="0"/>
                                </a:rPr>
                                <m:t>2</m:t>
                              </m:r>
                            </m:sup>
                          </m:sSup>
                        </m:den>
                      </m:f>
                      <m:r>
                        <a:rPr lang="en-US" altLang="zh-CN" sz="1800" i="1" kern="100">
                          <a:effectLst/>
                          <a:latin typeface="Cambria Math" panose="02040503050406030204" pitchFamily="18" charset="0"/>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𝜔</m:t>
                              </m:r>
                            </m:e>
                            <m:sup>
                              <m:r>
                                <a:rPr lang="en-US" altLang="zh-CN" sz="1800" i="1" kern="100">
                                  <a:effectLst/>
                                  <a:latin typeface="Cambria Math" panose="02040503050406030204" pitchFamily="18" charset="0"/>
                                  <a:cs typeface="Times New Roman" panose="02020603050405020304" pitchFamily="18" charset="0"/>
                                </a:rPr>
                                <m:t>2</m:t>
                              </m:r>
                            </m:sup>
                          </m:sSup>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𝑐</m:t>
                              </m:r>
                            </m:e>
                            <m:sup>
                              <m:r>
                                <a:rPr lang="en-US" altLang="zh-CN" sz="1800" i="1" kern="100">
                                  <a:effectLst/>
                                  <a:latin typeface="Cambria Math" panose="02040503050406030204" pitchFamily="18" charset="0"/>
                                  <a:cs typeface="Times New Roman" panose="02020603050405020304" pitchFamily="18" charset="0"/>
                                </a:rPr>
                                <m:t>2</m:t>
                              </m:r>
                            </m:sup>
                          </m:sSup>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𝐸</m:t>
                          </m:r>
                        </m:e>
                        <m:sub>
                          <m:r>
                            <a:rPr lang="en-US" altLang="zh-CN" sz="1800" i="1" kern="100">
                              <a:effectLst/>
                              <a:latin typeface="Cambria Math" panose="02040503050406030204" pitchFamily="18" charset="0"/>
                              <a:cs typeface="Times New Roman" panose="02020603050405020304" pitchFamily="18" charset="0"/>
                            </a:rPr>
                            <m:t>𝑧</m:t>
                          </m:r>
                        </m:sub>
                      </m:sSub>
                      <m:r>
                        <a:rPr lang="en-US" altLang="zh-CN" sz="1800" i="1" kern="100">
                          <a:effectLst/>
                          <a:latin typeface="Cambria Math" panose="02040503050406030204" pitchFamily="18" charset="0"/>
                          <a:cs typeface="Times New Roman" panose="02020603050405020304" pitchFamily="18" charset="0"/>
                        </a:rPr>
                        <m:t>=0</m:t>
                      </m:r>
                    </m:oMath>
                  </m:oMathPara>
                </a14:m>
                <a:endParaRPr lang="zh-CN" altLang="zh-CN" sz="1800" kern="100" dirty="0">
                  <a:effectLst/>
                  <a:cs typeface="Times New Roman" panose="02020603050405020304" pitchFamily="18" charset="0"/>
                </a:endParaRPr>
              </a:p>
              <a:p>
                <a:pPr indent="0" algn="just">
                  <a:buNone/>
                </a:pPr>
                <a14:m>
                  <m:oMathPara xmlns:m="http://schemas.openxmlformats.org/officeDocument/2006/math">
                    <m:oMathParaPr>
                      <m:jc m:val="centerGroup"/>
                    </m:oMathParaPr>
                    <m:oMath xmlns:m="http://schemas.openxmlformats.org/officeDocument/2006/math">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𝑑</m:t>
                              </m:r>
                            </m:e>
                            <m:sup>
                              <m:r>
                                <a:rPr lang="en-US" altLang="zh-CN" sz="1800" i="1" kern="100">
                                  <a:effectLst/>
                                  <a:latin typeface="Cambria Math" panose="02040503050406030204" pitchFamily="18" charset="0"/>
                                  <a:cs typeface="Times New Roman" panose="02020603050405020304" pitchFamily="18" charset="0"/>
                                </a:rPr>
                                <m:t>2</m:t>
                              </m:r>
                            </m:sup>
                          </m:s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𝐵</m:t>
                              </m:r>
                            </m:e>
                            <m:sub>
                              <m:r>
                                <a:rPr lang="en-US" altLang="zh-CN" sz="1800" i="1" kern="100">
                                  <a:effectLst/>
                                  <a:latin typeface="Cambria Math" panose="02040503050406030204" pitchFamily="18" charset="0"/>
                                  <a:cs typeface="Times New Roman" panose="02020603050405020304" pitchFamily="18" charset="0"/>
                                </a:rPr>
                                <m:t>𝑦</m:t>
                              </m:r>
                            </m:sub>
                          </m:sSub>
                        </m:num>
                        <m:den>
                          <m:r>
                            <a:rPr lang="en-US" altLang="zh-CN" sz="1800" i="1" kern="100">
                              <a:effectLst/>
                              <a:latin typeface="Cambria Math" panose="02040503050406030204" pitchFamily="18" charset="0"/>
                              <a:cs typeface="Times New Roman" panose="02020603050405020304" pitchFamily="18" charset="0"/>
                            </a:rPr>
                            <m:t>𝑑</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𝑥</m:t>
                              </m:r>
                            </m:e>
                            <m:sup>
                              <m:r>
                                <a:rPr lang="en-US" altLang="zh-CN" sz="1800" i="1" kern="100">
                                  <a:effectLst/>
                                  <a:latin typeface="Cambria Math" panose="02040503050406030204" pitchFamily="18" charset="0"/>
                                  <a:cs typeface="Times New Roman" panose="02020603050405020304" pitchFamily="18" charset="0"/>
                                </a:rPr>
                                <m:t>2</m:t>
                              </m:r>
                            </m:sup>
                          </m:sSup>
                        </m:den>
                      </m:f>
                      <m:r>
                        <a:rPr lang="en-US" altLang="zh-CN" sz="1800" i="1" kern="100">
                          <a:effectLst/>
                          <a:latin typeface="Cambria Math" panose="02040503050406030204" pitchFamily="18" charset="0"/>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𝜔</m:t>
                              </m:r>
                            </m:e>
                            <m:sup>
                              <m:r>
                                <a:rPr lang="en-US" altLang="zh-CN" sz="1800" i="1" kern="100">
                                  <a:effectLst/>
                                  <a:latin typeface="Cambria Math" panose="02040503050406030204" pitchFamily="18" charset="0"/>
                                  <a:cs typeface="Times New Roman" panose="02020603050405020304" pitchFamily="18" charset="0"/>
                                </a:rPr>
                                <m:t>2</m:t>
                              </m:r>
                            </m:sup>
                          </m:sSup>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cs typeface="Times New Roman" panose="02020603050405020304" pitchFamily="18" charset="0"/>
                                </a:rPr>
                                <m:t>𝑐</m:t>
                              </m:r>
                            </m:e>
                            <m:sup>
                              <m:r>
                                <a:rPr lang="en-US" altLang="zh-CN" sz="1800" i="1" kern="100">
                                  <a:effectLst/>
                                  <a:latin typeface="Cambria Math" panose="02040503050406030204" pitchFamily="18" charset="0"/>
                                  <a:cs typeface="Times New Roman" panose="02020603050405020304" pitchFamily="18" charset="0"/>
                                </a:rPr>
                                <m:t>2</m:t>
                              </m:r>
                            </m:sup>
                          </m:sSup>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𝐵</m:t>
                          </m:r>
                        </m:e>
                        <m:sub>
                          <m:r>
                            <a:rPr lang="en-US" altLang="zh-CN" sz="1800" i="1" kern="100">
                              <a:effectLst/>
                              <a:latin typeface="Cambria Math" panose="02040503050406030204" pitchFamily="18" charset="0"/>
                              <a:cs typeface="Times New Roman" panose="02020603050405020304" pitchFamily="18" charset="0"/>
                            </a:rPr>
                            <m:t>𝑦</m:t>
                          </m:r>
                        </m:sub>
                      </m:sSub>
                      <m:r>
                        <a:rPr lang="en-US" altLang="zh-CN" sz="1800" i="1" kern="100">
                          <a:effectLst/>
                          <a:latin typeface="Cambria Math" panose="02040503050406030204" pitchFamily="18" charset="0"/>
                          <a:cs typeface="Times New Roman" panose="02020603050405020304" pitchFamily="18" charset="0"/>
                        </a:rPr>
                        <m:t>=0</m:t>
                      </m:r>
                    </m:oMath>
                  </m:oMathPara>
                </a14:m>
                <a:endParaRPr lang="en-US" altLang="zh-CN" sz="1800" kern="100" dirty="0">
                  <a:effectLst/>
                  <a:cs typeface="Times New Roman" panose="02020603050405020304" pitchFamily="18" charset="0"/>
                </a:endParaRPr>
              </a:p>
              <a:p>
                <a:pPr marL="0" indent="0">
                  <a:buNone/>
                </a:pPr>
                <a:r>
                  <a:rPr lang="zh-CN" altLang="en-US" sz="1800" dirty="0"/>
                  <a:t>得到的解为</a:t>
                </a:r>
                <a:endParaRPr lang="en-US" altLang="zh-CN" sz="1800" dirty="0"/>
              </a:p>
              <a:p>
                <a:pPr indent="0" algn="just">
                  <a:buNone/>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𝐸</m:t>
                          </m:r>
                        </m:e>
                        <m:sub>
                          <m:r>
                            <a:rPr lang="en-US" altLang="zh-CN" sz="1800" i="1" kern="100">
                              <a:effectLst/>
                              <a:latin typeface="Cambria Math" panose="02040503050406030204" pitchFamily="18" charset="0"/>
                              <a:cs typeface="Times New Roman" panose="02020603050405020304" pitchFamily="18" charset="0"/>
                            </a:rPr>
                            <m:t>𝑧</m:t>
                          </m:r>
                        </m:sub>
                      </m:sSub>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𝐴</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cs typeface="Times New Roman" panose="02020603050405020304" pitchFamily="18" charset="0"/>
                            </a:rPr>
                            <m:t>cos</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cs typeface="Times New Roman" panose="02020603050405020304" pitchFamily="18" charset="0"/>
                                        </a:rPr>
                                        <m:t>𝜔</m:t>
                                      </m:r>
                                    </m:num>
                                    <m:den>
                                      <m:r>
                                        <a:rPr lang="en-US" altLang="zh-CN" sz="1800" i="1" kern="100">
                                          <a:effectLst/>
                                          <a:latin typeface="Cambria Math" panose="02040503050406030204" pitchFamily="18" charset="0"/>
                                          <a:cs typeface="Times New Roman" panose="02020603050405020304" pitchFamily="18" charset="0"/>
                                        </a:rPr>
                                        <m:t>𝑐</m:t>
                                      </m:r>
                                    </m:den>
                                  </m:f>
                                </m:e>
                              </m:d>
                              <m:r>
                                <a:rPr lang="en-US" altLang="zh-CN" sz="1800" i="1" kern="100">
                                  <a:effectLst/>
                                  <a:latin typeface="Cambria Math" panose="02040503050406030204" pitchFamily="18" charset="0"/>
                                  <a:cs typeface="Times New Roman" panose="02020603050405020304" pitchFamily="18" charset="0"/>
                                </a:rPr>
                                <m:t>𝑥</m:t>
                              </m:r>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𝜑</m:t>
                              </m:r>
                            </m:e>
                          </m:d>
                        </m:e>
                      </m:func>
                    </m:oMath>
                  </m:oMathPara>
                </a14:m>
                <a:endParaRPr lang="zh-CN" altLang="zh-CN" sz="1800" kern="100" dirty="0">
                  <a:effectLst/>
                  <a:cs typeface="Times New Roman" panose="02020603050405020304" pitchFamily="18" charset="0"/>
                </a:endParaRPr>
              </a:p>
              <a:p>
                <a:pPr indent="0" algn="just">
                  <a:buNone/>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𝐵</m:t>
                          </m:r>
                        </m:e>
                        <m:sub>
                          <m:r>
                            <a:rPr lang="en-US" altLang="zh-CN" sz="1800" i="1" kern="100">
                              <a:effectLst/>
                              <a:latin typeface="Cambria Math" panose="02040503050406030204" pitchFamily="18" charset="0"/>
                              <a:cs typeface="Times New Roman" panose="02020603050405020304" pitchFamily="18" charset="0"/>
                            </a:rPr>
                            <m:t>𝑦</m:t>
                          </m:r>
                        </m:sub>
                      </m:sSub>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𝐵</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cs typeface="Times New Roman" panose="02020603050405020304" pitchFamily="18" charset="0"/>
                            </a:rPr>
                            <m:t>cos</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cs typeface="Times New Roman" panose="02020603050405020304" pitchFamily="18" charset="0"/>
                                        </a:rPr>
                                        <m:t>𝜔</m:t>
                                      </m:r>
                                    </m:num>
                                    <m:den>
                                      <m:r>
                                        <a:rPr lang="en-US" altLang="zh-CN" sz="1800" i="1" kern="100">
                                          <a:effectLst/>
                                          <a:latin typeface="Cambria Math" panose="02040503050406030204" pitchFamily="18" charset="0"/>
                                          <a:cs typeface="Times New Roman" panose="02020603050405020304" pitchFamily="18" charset="0"/>
                                        </a:rPr>
                                        <m:t>𝑐</m:t>
                                      </m:r>
                                    </m:den>
                                  </m:f>
                                </m:e>
                              </m:d>
                              <m:r>
                                <a:rPr lang="en-US" altLang="zh-CN" sz="1800" i="1" kern="100">
                                  <a:effectLst/>
                                  <a:latin typeface="Cambria Math" panose="02040503050406030204" pitchFamily="18" charset="0"/>
                                  <a:cs typeface="Times New Roman" panose="02020603050405020304" pitchFamily="18" charset="0"/>
                                </a:rPr>
                                <m:t>𝑥</m:t>
                              </m:r>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𝜓</m:t>
                              </m:r>
                            </m:e>
                          </m:d>
                        </m:e>
                      </m:func>
                    </m:oMath>
                  </m:oMathPara>
                </a14:m>
                <a:endParaRPr lang="zh-CN" altLang="zh-CN" sz="1800" kern="100" dirty="0">
                  <a:effectLst/>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80196FAD-41F0-45CC-181E-2B7EF6DE200A}"/>
                  </a:ext>
                </a:extLst>
              </p:cNvPr>
              <p:cNvSpPr>
                <a:spLocks noGrp="1" noRot="1" noChangeAspect="1" noMove="1" noResize="1" noEditPoints="1" noAdjustHandles="1" noChangeArrowheads="1" noChangeShapeType="1" noTextEdit="1"/>
              </p:cNvSpPr>
              <p:nvPr>
                <p:ph idx="1"/>
              </p:nvPr>
            </p:nvSpPr>
            <p:spPr>
              <a:xfrm>
                <a:off x="838200" y="268514"/>
                <a:ext cx="10515600" cy="5908449"/>
              </a:xfrm>
              <a:blipFill>
                <a:blip r:embed="rId2"/>
                <a:stretch>
                  <a:fillRect l="-522" t="-722" r="-464" b="-784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7C053EB-5870-9BBE-ED6D-BA6963ED6BD7}"/>
              </a:ext>
            </a:extLst>
          </p:cNvPr>
          <p:cNvSpPr>
            <a:spLocks noGrp="1"/>
          </p:cNvSpPr>
          <p:nvPr>
            <p:ph type="sldNum" sz="quarter" idx="12"/>
          </p:nvPr>
        </p:nvSpPr>
        <p:spPr/>
        <p:txBody>
          <a:bodyPr/>
          <a:lstStyle/>
          <a:p>
            <a:fld id="{60619CE2-D869-49DC-942B-2DB2F3BD9A7A}" type="slidenum">
              <a:rPr lang="zh-CN" altLang="en-US" smtClean="0"/>
              <a:t>18</a:t>
            </a:fld>
            <a:endParaRPr lang="zh-CN" altLang="en-US"/>
          </a:p>
        </p:txBody>
      </p:sp>
    </p:spTree>
    <p:extLst>
      <p:ext uri="{BB962C8B-B14F-4D97-AF65-F5344CB8AC3E}">
        <p14:creationId xmlns:p14="http://schemas.microsoft.com/office/powerpoint/2010/main" val="4146142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6D56C9-DD08-6879-83DC-1D4DDC3A69E5}"/>
                  </a:ext>
                </a:extLst>
              </p:cNvPr>
              <p:cNvSpPr>
                <a:spLocks noGrp="1"/>
              </p:cNvSpPr>
              <p:nvPr>
                <p:ph idx="1"/>
              </p:nvPr>
            </p:nvSpPr>
            <p:spPr>
              <a:xfrm>
                <a:off x="254000" y="254000"/>
                <a:ext cx="10515600" cy="6467475"/>
              </a:xfrm>
            </p:spPr>
            <p:txBody>
              <a:bodyPr>
                <a:normAutofit lnSpcReduction="10000"/>
              </a:bodyPr>
              <a:lstStyle/>
              <a:p>
                <a:pPr marL="0" indent="0">
                  <a:lnSpc>
                    <a:spcPct val="110000"/>
                  </a:lnSpc>
                  <a:buNone/>
                </a:pPr>
                <a:r>
                  <a:rPr lang="en-US" altLang="zh-CN" sz="1800" kern="100" dirty="0">
                    <a:effectLst/>
                    <a:cs typeface="Times New Roman" panose="02020603050405020304" pitchFamily="18" charset="0"/>
                  </a:rPr>
                  <a:t>Maxwell</a:t>
                </a:r>
                <a:r>
                  <a:rPr lang="zh-CN" altLang="en-US" sz="1800" kern="100" dirty="0">
                    <a:cs typeface="Times New Roman" panose="02020603050405020304" pitchFamily="18" charset="0"/>
                  </a:rPr>
                  <a:t>方程给出</a:t>
                </a:r>
                <a:r>
                  <a:rPr lang="en-US" altLang="zh-CN" sz="1800" kern="100" dirty="0">
                    <a:cs typeface="Times New Roman" panose="02020603050405020304" pitchFamily="18" charset="0"/>
                  </a:rPr>
                  <a:t>Helmholtz</a:t>
                </a:r>
                <a:r>
                  <a:rPr lang="zh-CN" altLang="en-US" sz="1800" kern="100" dirty="0">
                    <a:cs typeface="Times New Roman" panose="02020603050405020304" pitchFamily="18" charset="0"/>
                  </a:rPr>
                  <a:t>没有给出的约束</a:t>
                </a:r>
                <a:endParaRPr lang="en-US" altLang="zh-CN" sz="1800" kern="100" dirty="0">
                  <a:effectLst/>
                  <a:cs typeface="Times New Roman" panose="020206030504050203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f>
                        <m:f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𝐸</m:t>
                              </m:r>
                            </m:e>
                            <m:sub>
                              <m:r>
                                <a:rPr lang="en-US" altLang="zh-CN" sz="1800" i="1" kern="100">
                                  <a:effectLst/>
                                  <a:latin typeface="Cambria Math" panose="02040503050406030204" pitchFamily="18" charset="0"/>
                                  <a:cs typeface="Times New Roman" panose="02020603050405020304" pitchFamily="18" charset="0"/>
                                </a:rPr>
                                <m:t>𝑧</m:t>
                              </m:r>
                            </m:sub>
                          </m:sSub>
                        </m:num>
                        <m:den>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𝑥</m:t>
                          </m:r>
                        </m:den>
                      </m:f>
                      <m:r>
                        <a:rPr lang="en-US" altLang="zh-CN" sz="1800" i="1" kern="100">
                          <a:effectLst/>
                          <a:latin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cs typeface="Times New Roman" panose="02020603050405020304" pitchFamily="18" charset="0"/>
                        </a:rPr>
                        <m:t>𝑖</m:t>
                      </m:r>
                      <m:r>
                        <a:rPr lang="en-US" altLang="zh-CN" sz="1800" i="1" kern="100">
                          <a:effectLst/>
                          <a:latin typeface="Cambria Math" panose="02040503050406030204" pitchFamily="18" charset="0"/>
                          <a:cs typeface="Times New Roman" panose="02020603050405020304" pitchFamily="18" charset="0"/>
                        </a:rPr>
                        <m:t>𝜔</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𝐵</m:t>
                          </m:r>
                        </m:e>
                        <m:sub>
                          <m:r>
                            <a:rPr lang="en-US" altLang="zh-CN" sz="1800" i="1" kern="100">
                              <a:effectLst/>
                              <a:latin typeface="Cambria Math" panose="02040503050406030204" pitchFamily="18" charset="0"/>
                              <a:cs typeface="Times New Roman" panose="02020603050405020304" pitchFamily="18" charset="0"/>
                            </a:rPr>
                            <m:t>𝑦</m:t>
                          </m:r>
                        </m:sub>
                      </m:sSub>
                      <m:r>
                        <a:rPr lang="en-US" altLang="zh-CN" sz="1800" i="1" kern="100">
                          <a:effectLst/>
                          <a:latin typeface="Cambria Math" panose="02040503050406030204" pitchFamily="18" charset="0"/>
                          <a:cs typeface="Times New Roman" panose="02020603050405020304" pitchFamily="18" charset="0"/>
                        </a:rPr>
                        <m:t>=0</m:t>
                      </m:r>
                    </m:oMath>
                  </m:oMathPara>
                </a14:m>
                <a:endParaRPr lang="en-US" altLang="zh-CN" sz="1800" kern="100" dirty="0">
                  <a:effectLst/>
                  <a:cs typeface="Times New Roman" panose="02020603050405020304" pitchFamily="18" charset="0"/>
                </a:endParaRPr>
              </a:p>
              <a:p>
                <a:pPr marL="0" indent="0">
                  <a:lnSpc>
                    <a:spcPct val="110000"/>
                  </a:lnSpc>
                  <a:buNone/>
                </a:pPr>
                <a:r>
                  <a:rPr lang="zh-CN" altLang="en-US" sz="1800" kern="100" dirty="0">
                    <a:cs typeface="Times New Roman" panose="02020603050405020304" pitchFamily="18" charset="0"/>
                  </a:rPr>
                  <a:t>结合边界条件</a:t>
                </a:r>
                <a:endParaRPr lang="en-US" altLang="zh-CN" sz="1800" kern="100" dirty="0">
                  <a:cs typeface="Times New Roman" panose="020206030504050203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𝐸</m:t>
                          </m:r>
                        </m:e>
                        <m:sub>
                          <m:r>
                            <a:rPr lang="en-US" altLang="zh-CN" sz="1800" i="1">
                              <a:latin typeface="Cambria Math" panose="02040503050406030204" pitchFamily="18" charset="0"/>
                            </a:rPr>
                            <m:t>𝑧</m:t>
                          </m:r>
                        </m:sub>
                      </m:sSub>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𝜔</m:t>
                      </m:r>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𝜎</m:t>
                              </m:r>
                            </m:e>
                          </m:acc>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𝜔</m:t>
                          </m:r>
                          <m:r>
                            <a:rPr lang="en-US" altLang="zh-CN" sz="1800" i="1">
                              <a:latin typeface="Cambria Math" panose="02040503050406030204" pitchFamily="18" charset="0"/>
                            </a:rPr>
                            <m:t>)</m:t>
                          </m:r>
                        </m:num>
                        <m:den>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𝜀</m:t>
                              </m:r>
                            </m:e>
                            <m:sub>
                              <m:r>
                                <a:rPr lang="en-US" altLang="zh-CN" sz="1800" i="1">
                                  <a:latin typeface="Cambria Math" panose="02040503050406030204" pitchFamily="18" charset="0"/>
                                </a:rPr>
                                <m:t>0</m:t>
                              </m:r>
                            </m:sub>
                          </m:sSub>
                        </m:den>
                      </m:f>
                    </m:oMath>
                  </m:oMathPara>
                </a14:m>
                <a:endParaRPr lang="zh-CN" altLang="zh-CN" sz="1800"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𝐵</m:t>
                          </m:r>
                        </m:e>
                        <m:sub>
                          <m:r>
                            <a:rPr lang="en-US" altLang="zh-CN" sz="1800" i="1">
                              <a:latin typeface="Cambria Math" panose="02040503050406030204" pitchFamily="18" charset="0"/>
                            </a:rPr>
                            <m:t>𝑦</m:t>
                          </m:r>
                        </m:sub>
                      </m:sSub>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𝜔</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m:t>
                          </m:r>
                          <m:r>
                            <a:rPr lang="en-US" altLang="zh-CN" sz="1800" i="1">
                              <a:latin typeface="Cambria Math" panose="02040503050406030204" pitchFamily="18" charset="0"/>
                            </a:rPr>
                            <m:t>𝜇</m:t>
                          </m:r>
                        </m:e>
                        <m:sub>
                          <m:r>
                            <a:rPr lang="en-US" altLang="zh-CN" sz="1800" i="1">
                              <a:latin typeface="Cambria Math" panose="02040503050406030204" pitchFamily="18" charset="0"/>
                            </a:rPr>
                            <m:t>0</m:t>
                          </m:r>
                        </m:sub>
                      </m:sSub>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𝜅</m:t>
                          </m:r>
                        </m:e>
                      </m:acc>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𝜔</m:t>
                      </m:r>
                      <m:r>
                        <a:rPr lang="en-US" altLang="zh-CN" sz="1800" i="1">
                          <a:latin typeface="Cambria Math" panose="02040503050406030204" pitchFamily="18" charset="0"/>
                        </a:rPr>
                        <m:t>)</m:t>
                      </m:r>
                    </m:oMath>
                  </m:oMathPara>
                </a14:m>
                <a:endParaRPr lang="en-US" altLang="zh-CN" sz="1800" dirty="0"/>
              </a:p>
              <a:p>
                <a:pPr marL="0" indent="0">
                  <a:lnSpc>
                    <a:spcPct val="110000"/>
                  </a:lnSpc>
                  <a:buNone/>
                </a:pPr>
                <a:r>
                  <a:rPr lang="zh-CN" altLang="en-US" sz="1800" kern="100" dirty="0">
                    <a:cs typeface="Times New Roman" panose="02020603050405020304" pitchFamily="18" charset="0"/>
                  </a:rPr>
                  <a:t>得到最终结果</a:t>
                </a:r>
                <a:endParaRPr lang="en-US" altLang="zh-CN" sz="1800" kern="100" dirty="0">
                  <a:cs typeface="Times New Roman" panose="02020603050405020304" pitchFamily="18" charset="0"/>
                </a:endParaRPr>
              </a:p>
              <a:p>
                <a:pPr indent="0" algn="just">
                  <a:lnSpc>
                    <a:spcPct val="110000"/>
                  </a:lnSpc>
                  <a:buNone/>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𝑖𝑐</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den>
                                      </m:f>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d>
                            </m:e>
                          </m:func>
                        </m:den>
                      </m:f>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den>
                                  </m:f>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d>
                        </m:e>
                      </m:func>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just">
                  <a:lnSpc>
                    <a:spcPct val="110000"/>
                  </a:lnSpc>
                  <a:buNone/>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den>
                                      </m:f>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d>
                            </m:e>
                          </m:func>
                        </m:den>
                      </m:f>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den>
                                  </m:f>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d>
                        </m:e>
                      </m:func>
                    </m:oMath>
                  </m:oMathPara>
                </a14:m>
                <a:endParaRPr lang="en-US" altLang="zh-CN" sz="1800" kern="100" dirty="0">
                  <a:cs typeface="Times New Roman" panose="02020603050405020304" pitchFamily="18" charset="0"/>
                </a:endParaRPr>
              </a:p>
              <a:p>
                <a:pPr marL="0" indent="0">
                  <a:lnSpc>
                    <a:spcPct val="110000"/>
                  </a:lnSpc>
                  <a:buNone/>
                </a:pPr>
                <a:r>
                  <a:rPr lang="zh-CN" altLang="en-US" sz="1800" kern="100" dirty="0">
                    <a:cs typeface="Times New Roman" panose="02020603050405020304" pitchFamily="18" charset="0"/>
                  </a:rPr>
                  <a:t>级数展开结果</a:t>
                </a:r>
                <a:endParaRPr lang="en-US" altLang="zh-CN" sz="1800" kern="100" dirty="0">
                  <a:cs typeface="Times New Roman" panose="02020603050405020304" pitchFamily="18" charset="0"/>
                </a:endParaRPr>
              </a:p>
              <a:p>
                <a:pPr marL="0" indent="0" algn="just">
                  <a:lnSpc>
                    <a:spcPct val="110000"/>
                  </a:lnSpc>
                  <a:buNone/>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𝑖𝑐</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den>
                      </m:f>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𝑎𝑐</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6</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den>
                              </m:f>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𝑂</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d>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gn="just">
                  <a:lnSpc>
                    <a:spcPct val="110000"/>
                  </a:lnSpc>
                  <a:buNone/>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den>
                      </m:f>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6</m:t>
                              </m:r>
                            </m:den>
                          </m:f>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𝑥𝑎</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p>
                                  </m:sSup>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e>
                          </m:d>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4</m:t>
                                  </m:r>
                                </m:sup>
                              </m:sSup>
                            </m:e>
                          </m:d>
                        </m:e>
                      </m:d>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10000"/>
                  </a:lnSpc>
                  <a:buNone/>
                </a:pPr>
                <a:endParaRPr lang="en-US" altLang="zh-CN" sz="1800" kern="100" dirty="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F6D56C9-DD08-6879-83DC-1D4DDC3A69E5}"/>
                  </a:ext>
                </a:extLst>
              </p:cNvPr>
              <p:cNvSpPr>
                <a:spLocks noGrp="1" noRot="1" noChangeAspect="1" noMove="1" noResize="1" noEditPoints="1" noAdjustHandles="1" noChangeArrowheads="1" noChangeShapeType="1" noTextEdit="1"/>
              </p:cNvSpPr>
              <p:nvPr>
                <p:ph idx="1"/>
              </p:nvPr>
            </p:nvSpPr>
            <p:spPr>
              <a:xfrm>
                <a:off x="254000" y="254000"/>
                <a:ext cx="10515600" cy="6467475"/>
              </a:xfrm>
              <a:blipFill>
                <a:blip r:embed="rId2"/>
                <a:stretch>
                  <a:fillRect l="-522" t="-75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3C0D23C-3DC6-056A-C596-80A1C5ABCD08}"/>
              </a:ext>
            </a:extLst>
          </p:cNvPr>
          <p:cNvSpPr>
            <a:spLocks noGrp="1"/>
          </p:cNvSpPr>
          <p:nvPr>
            <p:ph type="sldNum" sz="quarter" idx="12"/>
          </p:nvPr>
        </p:nvSpPr>
        <p:spPr/>
        <p:txBody>
          <a:bodyPr/>
          <a:lstStyle/>
          <a:p>
            <a:fld id="{60619CE2-D869-49DC-942B-2DB2F3BD9A7A}" type="slidenum">
              <a:rPr lang="zh-CN" altLang="en-US" smtClean="0"/>
              <a:t>19</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EB5ACC5-1826-622E-AFC2-E5FB55C5EDAC}"/>
                  </a:ext>
                </a:extLst>
              </p:cNvPr>
              <p:cNvSpPr txBox="1"/>
              <p:nvPr/>
            </p:nvSpPr>
            <p:spPr>
              <a:xfrm>
                <a:off x="7569200" y="1255486"/>
                <a:ext cx="2743200" cy="1625573"/>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acc>
                        <m:accPr>
                          <m:chr m:val="̃"/>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𝜅</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ℱ</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e>
                              </m:d>
                            </m:e>
                          </m:d>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den>
                      </m:f>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𝜅</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5" name="文本框 4">
                <a:extLst>
                  <a:ext uri="{FF2B5EF4-FFF2-40B4-BE49-F238E27FC236}">
                    <a16:creationId xmlns:a16="http://schemas.microsoft.com/office/drawing/2014/main" id="{BEB5ACC5-1826-622E-AFC2-E5FB55C5EDAC}"/>
                  </a:ext>
                </a:extLst>
              </p:cNvPr>
              <p:cNvSpPr txBox="1">
                <a:spLocks noRot="1" noChangeAspect="1" noMove="1" noResize="1" noEditPoints="1" noAdjustHandles="1" noChangeArrowheads="1" noChangeShapeType="1" noTextEdit="1"/>
              </p:cNvSpPr>
              <p:nvPr/>
            </p:nvSpPr>
            <p:spPr>
              <a:xfrm>
                <a:off x="7569200" y="1255486"/>
                <a:ext cx="2743200" cy="1625573"/>
              </a:xfrm>
              <a:prstGeom prst="rect">
                <a:avLst/>
              </a:prstGeom>
              <a:blipFill>
                <a:blip r:embed="rId3"/>
                <a:stretch>
                  <a:fillRect/>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6033BB4B-B1AF-05C0-201B-602EC6F6DB40}"/>
              </a:ext>
            </a:extLst>
          </p:cNvPr>
          <p:cNvGrpSpPr/>
          <p:nvPr/>
        </p:nvGrpSpPr>
        <p:grpSpPr>
          <a:xfrm>
            <a:off x="7569200" y="3732030"/>
            <a:ext cx="4528457" cy="1372995"/>
            <a:chOff x="7358743" y="3499802"/>
            <a:chExt cx="4528457" cy="1372995"/>
          </a:xfrm>
        </p:grpSpPr>
        <p:cxnSp>
          <p:nvCxnSpPr>
            <p:cNvPr id="9" name="连接符: 肘形 8">
              <a:extLst>
                <a:ext uri="{FF2B5EF4-FFF2-40B4-BE49-F238E27FC236}">
                  <a16:creationId xmlns:a16="http://schemas.microsoft.com/office/drawing/2014/main" id="{F2D7069B-CC40-CFEA-A885-7EA65E591041}"/>
                </a:ext>
              </a:extLst>
            </p:cNvPr>
            <p:cNvCxnSpPr/>
            <p:nvPr/>
          </p:nvCxnSpPr>
          <p:spPr>
            <a:xfrm flipV="1">
              <a:off x="9811657" y="4184409"/>
              <a:ext cx="1952172" cy="616857"/>
            </a:xfrm>
            <a:prstGeom prst="bentConnector3">
              <a:avLst>
                <a:gd name="adj1" fmla="val 18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F3A89C7-2769-DCA7-468F-8AA671916E90}"/>
                    </a:ext>
                  </a:extLst>
                </p:cNvPr>
                <p:cNvSpPr txBox="1"/>
                <p:nvPr/>
              </p:nvSpPr>
              <p:spPr>
                <a:xfrm>
                  <a:off x="9811657" y="4197802"/>
                  <a:ext cx="2075543" cy="6368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𝑐</m:t>
                                    </m:r>
                                  </m:den>
                                </m:f>
                              </m:e>
                            </m:d>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𝜔</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FF3A89C7-2769-DCA7-468F-8AA671916E90}"/>
                    </a:ext>
                  </a:extLst>
                </p:cNvPr>
                <p:cNvSpPr txBox="1">
                  <a:spLocks noRot="1" noChangeAspect="1" noMove="1" noResize="1" noEditPoints="1" noAdjustHandles="1" noChangeArrowheads="1" noChangeShapeType="1" noTextEdit="1"/>
                </p:cNvSpPr>
                <p:nvPr/>
              </p:nvSpPr>
              <p:spPr>
                <a:xfrm>
                  <a:off x="9811657" y="4197802"/>
                  <a:ext cx="2075543" cy="63684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8C06202-C31B-17C1-6606-45E5C9FD3FBA}"/>
                    </a:ext>
                  </a:extLst>
                </p:cNvPr>
                <p:cNvSpPr txBox="1"/>
                <p:nvPr/>
              </p:nvSpPr>
              <p:spPr>
                <a:xfrm>
                  <a:off x="7358743" y="4235956"/>
                  <a:ext cx="2503714" cy="6368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𝑎</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𝑐</m:t>
                                </m:r>
                              </m:den>
                            </m:f>
                          </m:e>
                        </m:d>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𝜔</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𝑐</m:t>
                                    </m:r>
                                  </m:den>
                                </m:f>
                              </m:e>
                            </m:d>
                          </m:e>
                          <m:sup>
                            <m:r>
                              <a:rPr lang="en-US" altLang="zh-CN" b="0" i="1" smtClean="0">
                                <a:latin typeface="Cambria Math" panose="02040503050406030204" pitchFamily="18" charset="0"/>
                              </a:rPr>
                              <m:t>3</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𝜔</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88C06202-C31B-17C1-6606-45E5C9FD3FBA}"/>
                    </a:ext>
                  </a:extLst>
                </p:cNvPr>
                <p:cNvSpPr txBox="1">
                  <a:spLocks noRot="1" noChangeAspect="1" noMove="1" noResize="1" noEditPoints="1" noAdjustHandles="1" noChangeArrowheads="1" noChangeShapeType="1" noTextEdit="1"/>
                </p:cNvSpPr>
                <p:nvPr/>
              </p:nvSpPr>
              <p:spPr>
                <a:xfrm>
                  <a:off x="7358743" y="4235956"/>
                  <a:ext cx="2503714" cy="63684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791740A-F963-3BB4-7C32-DC3FAFD7FCA8}"/>
                    </a:ext>
                  </a:extLst>
                </p:cNvPr>
                <p:cNvSpPr txBox="1"/>
                <p:nvPr/>
              </p:nvSpPr>
              <p:spPr>
                <a:xfrm>
                  <a:off x="9528627" y="3499802"/>
                  <a:ext cx="1952172" cy="618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𝑎</m:t>
                                </m:r>
                              </m:num>
                              <m:den>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𝑐</m:t>
                                </m:r>
                              </m:den>
                            </m:f>
                          </m:e>
                        </m:d>
                        <m:f>
                          <m:fPr>
                            <m:ctrlP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𝜔</m:t>
                            </m:r>
                          </m:den>
                        </m:f>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13" name="文本框 12">
                  <a:extLst>
                    <a:ext uri="{FF2B5EF4-FFF2-40B4-BE49-F238E27FC236}">
                      <a16:creationId xmlns:a16="http://schemas.microsoft.com/office/drawing/2014/main" id="{0791740A-F963-3BB4-7C32-DC3FAFD7FCA8}"/>
                    </a:ext>
                  </a:extLst>
                </p:cNvPr>
                <p:cNvSpPr txBox="1">
                  <a:spLocks noRot="1" noChangeAspect="1" noMove="1" noResize="1" noEditPoints="1" noAdjustHandles="1" noChangeArrowheads="1" noChangeShapeType="1" noTextEdit="1"/>
                </p:cNvSpPr>
                <p:nvPr/>
              </p:nvSpPr>
              <p:spPr>
                <a:xfrm>
                  <a:off x="9528627" y="3499802"/>
                  <a:ext cx="1952172" cy="618631"/>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011333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C7F246-225D-9E2D-EBD5-0EE65983D7B7}"/>
                  </a:ext>
                </a:extLst>
              </p:cNvPr>
              <p:cNvSpPr>
                <a:spLocks noGrp="1"/>
              </p:cNvSpPr>
              <p:nvPr>
                <p:ph idx="1"/>
              </p:nvPr>
            </p:nvSpPr>
            <p:spPr>
              <a:xfrm>
                <a:off x="838200" y="311889"/>
                <a:ext cx="10515600" cy="3650512"/>
              </a:xfrm>
            </p:spPr>
            <p:txBody>
              <a:bodyPr>
                <a:normAutofit/>
              </a:bodyPr>
              <a:lstStyle/>
              <a:p>
                <a:pPr marL="0" indent="0">
                  <a:buNone/>
                </a:pPr>
                <a:r>
                  <a:rPr lang="en-US" altLang="zh-CN" sz="2000" dirty="0"/>
                  <a:t>Jackson 5.3: A right-circular solenoid of finite length L and radius a has N turns per unit length and carries a current I. Show that the magnetic induction on the cylinder axis in the limit </a:t>
                </a:r>
                <a14:m>
                  <m:oMath xmlns:m="http://schemas.openxmlformats.org/officeDocument/2006/math">
                    <m:r>
                      <a:rPr lang="en-US" altLang="zh-CN" sz="2000" b="0" i="1" smtClean="0">
                        <a:latin typeface="Cambria Math" panose="02040503050406030204" pitchFamily="18" charset="0"/>
                      </a:rPr>
                      <m:t>𝑁𝐿</m:t>
                    </m:r>
                    <m:r>
                      <a:rPr lang="en-US" altLang="zh-CN" sz="2000" b="0" i="1" smtClean="0">
                        <a:latin typeface="Cambria Math" panose="02040503050406030204" pitchFamily="18" charset="0"/>
                      </a:rPr>
                      <m:t>→∞</m:t>
                    </m:r>
                  </m:oMath>
                </a14:m>
                <a:r>
                  <a:rPr lang="zh-CN" altLang="en-US" sz="2000" dirty="0"/>
                  <a:t> </a:t>
                </a:r>
                <a:r>
                  <a:rPr lang="en-US" altLang="zh-CN" sz="2000" dirty="0"/>
                  <a:t>is</a:t>
                </a:r>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𝑧</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𝑁𝐼</m:t>
                          </m:r>
                        </m:num>
                        <m:den>
                          <m:r>
                            <a:rPr lang="en-US" altLang="zh-CN" sz="2000" b="0" i="1" smtClean="0">
                              <a:latin typeface="Cambria Math" panose="02040503050406030204" pitchFamily="18" charset="0"/>
                            </a:rPr>
                            <m:t>2</m:t>
                          </m:r>
                        </m:den>
                      </m:f>
                      <m:d>
                        <m:dPr>
                          <m:ctrlPr>
                            <a:rPr lang="en-US" altLang="zh-CN" sz="2000" b="0" i="1" smtClean="0">
                              <a:latin typeface="Cambria Math" panose="02040503050406030204" pitchFamily="18" charset="0"/>
                            </a:rPr>
                          </m:ctrlPr>
                        </m:d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1</m:t>
                                  </m:r>
                                </m:sub>
                              </m:sSub>
                            </m:e>
                          </m:func>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2</m:t>
                                  </m:r>
                                </m:sub>
                              </m:sSub>
                            </m:e>
                          </m:func>
                        </m:e>
                      </m:d>
                    </m:oMath>
                  </m:oMathPara>
                </a14:m>
                <a:endParaRPr lang="en-US" altLang="zh-CN" sz="2000" dirty="0"/>
              </a:p>
              <a:p>
                <a:pPr marL="0" indent="0">
                  <a:buNone/>
                </a:pPr>
                <a:r>
                  <a:rPr lang="en-US" altLang="zh-CN" sz="2000" dirty="0"/>
                  <a:t>Where the angles are defined in the figure.</a:t>
                </a:r>
              </a:p>
              <a:p>
                <a:pPr marL="0" indent="0">
                  <a:buNone/>
                </a:pPr>
                <a:endParaRPr lang="zh-CN" altLang="en-US" sz="2000" dirty="0"/>
              </a:p>
            </p:txBody>
          </p:sp>
        </mc:Choice>
        <mc:Fallback xmlns="">
          <p:sp>
            <p:nvSpPr>
              <p:cNvPr id="3" name="内容占位符 2">
                <a:extLst>
                  <a:ext uri="{FF2B5EF4-FFF2-40B4-BE49-F238E27FC236}">
                    <a16:creationId xmlns:a16="http://schemas.microsoft.com/office/drawing/2014/main" id="{1FC7F246-225D-9E2D-EBD5-0EE65983D7B7}"/>
                  </a:ext>
                </a:extLst>
              </p:cNvPr>
              <p:cNvSpPr>
                <a:spLocks noGrp="1" noRot="1" noChangeAspect="1" noMove="1" noResize="1" noEditPoints="1" noAdjustHandles="1" noChangeArrowheads="1" noChangeShapeType="1" noTextEdit="1"/>
              </p:cNvSpPr>
              <p:nvPr>
                <p:ph idx="1"/>
              </p:nvPr>
            </p:nvSpPr>
            <p:spPr>
              <a:xfrm>
                <a:off x="838200" y="311889"/>
                <a:ext cx="10515600" cy="3650512"/>
              </a:xfrm>
              <a:blipFill>
                <a:blip r:embed="rId2"/>
                <a:stretch>
                  <a:fillRect l="-638" t="-83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3EDEB64-2C90-CEFA-2B70-C016B7AA5035}"/>
              </a:ext>
            </a:extLst>
          </p:cNvPr>
          <p:cNvSpPr>
            <a:spLocks noGrp="1"/>
          </p:cNvSpPr>
          <p:nvPr>
            <p:ph type="sldNum" sz="quarter" idx="12"/>
          </p:nvPr>
        </p:nvSpPr>
        <p:spPr/>
        <p:txBody>
          <a:bodyPr/>
          <a:lstStyle/>
          <a:p>
            <a:fld id="{60619CE2-D869-49DC-942B-2DB2F3BD9A7A}" type="slidenum">
              <a:rPr lang="zh-CN" altLang="en-US" smtClean="0"/>
              <a:t>2</a:t>
            </a:fld>
            <a:endParaRPr lang="zh-CN" altLang="en-US"/>
          </a:p>
        </p:txBody>
      </p:sp>
      <p:pic>
        <p:nvPicPr>
          <p:cNvPr id="6" name="图片 5">
            <a:extLst>
              <a:ext uri="{FF2B5EF4-FFF2-40B4-BE49-F238E27FC236}">
                <a16:creationId xmlns:a16="http://schemas.microsoft.com/office/drawing/2014/main" id="{13243EE3-AF2B-F300-ACDF-2A3B4D48B882}"/>
              </a:ext>
            </a:extLst>
          </p:cNvPr>
          <p:cNvPicPr>
            <a:picLocks noChangeAspect="1"/>
          </p:cNvPicPr>
          <p:nvPr/>
        </p:nvPicPr>
        <p:blipFill>
          <a:blip r:embed="rId3"/>
          <a:stretch>
            <a:fillRect/>
          </a:stretch>
        </p:blipFill>
        <p:spPr>
          <a:xfrm>
            <a:off x="337252" y="2087377"/>
            <a:ext cx="6870885" cy="1715533"/>
          </a:xfrm>
          <a:prstGeom prst="rect">
            <a:avLst/>
          </a:prstGeom>
        </p:spPr>
      </p:pic>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13CDEFB4-20A6-81EA-9511-E02CCD78BDE9}"/>
                  </a:ext>
                </a:extLst>
              </p:cNvPr>
              <p:cNvSpPr txBox="1">
                <a:spLocks/>
              </p:cNvSpPr>
              <p:nvPr/>
            </p:nvSpPr>
            <p:spPr>
              <a:xfrm>
                <a:off x="838200" y="3908794"/>
                <a:ext cx="10515600" cy="24475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000" dirty="0"/>
                  <a:t>Biot and Savart Law</a:t>
                </a:r>
              </a:p>
              <a:p>
                <a:pPr marL="0" indent="0">
                  <a:buFont typeface="Arial" panose="020B0604020202020204" pitchFamily="34" charset="0"/>
                  <a:buNone/>
                </a:pPr>
                <a:r>
                  <a:rPr lang="zh-CN" altLang="en-US" sz="2000" dirty="0"/>
                  <a:t>根据对称性，磁感应强度只有 </a:t>
                </a:r>
                <a14:m>
                  <m:oMath xmlns:m="http://schemas.openxmlformats.org/officeDocument/2006/math">
                    <m:r>
                      <a:rPr lang="en-US" altLang="zh-CN" sz="2000" b="0" i="1" smtClean="0">
                        <a:latin typeface="Cambria Math" panose="02040503050406030204" pitchFamily="18" charset="0"/>
                      </a:rPr>
                      <m:t>𝑧</m:t>
                    </m:r>
                  </m:oMath>
                </a14:m>
                <a:r>
                  <a:rPr lang="zh-CN" altLang="en-US" sz="2000" dirty="0"/>
                  <a:t>方向的分量，一圈线圈产生的磁场为</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,0</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nary>
                        <m:naryPr>
                          <m:ctrlPr>
                            <a:rPr lang="en-US" altLang="zh-CN" sz="2000" i="1" smtClean="0">
                              <a:latin typeface="Cambria Math" panose="02040503050406030204" pitchFamily="18" charset="0"/>
                            </a:rPr>
                          </m:ctrlPr>
                        </m:naryPr>
                        <m:sub>
                          <m:r>
                            <a:rPr lang="en-US" altLang="zh-CN" sz="2000" i="1">
                              <a:latin typeface="Cambria Math" panose="02040503050406030204" pitchFamily="18" charset="0"/>
                            </a:rPr>
                            <m:t>0</m:t>
                          </m:r>
                        </m:sub>
                        <m:sup>
                          <m:r>
                            <a:rPr lang="en-US" altLang="zh-CN" sz="2000" i="1">
                              <a:latin typeface="Cambria Math" panose="02040503050406030204" pitchFamily="18" charset="0"/>
                            </a:rPr>
                            <m:t>2</m:t>
                          </m:r>
                          <m:r>
                            <a:rPr lang="en-US" altLang="zh-CN" sz="2000" i="1">
                              <a:latin typeface="Cambria Math" panose="02040503050406030204" pitchFamily="18" charset="0"/>
                            </a:rPr>
                            <m:t>𝜋</m:t>
                          </m:r>
                        </m:sup>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0</m:t>
                                  </m:r>
                                </m:sub>
                              </m:sSub>
                            </m:num>
                            <m:den>
                              <m:r>
                                <a:rPr lang="en-US" altLang="zh-CN" sz="2000" i="1">
                                  <a:latin typeface="Cambria Math" panose="02040503050406030204" pitchFamily="18" charset="0"/>
                                </a:rPr>
                                <m:t>4</m:t>
                              </m:r>
                              <m:r>
                                <a:rPr lang="en-US" altLang="zh-CN" sz="2000" i="1">
                                  <a:latin typeface="Cambria Math" panose="02040503050406030204" pitchFamily="18" charset="0"/>
                                </a:rPr>
                                <m:t>𝜋</m:t>
                              </m:r>
                            </m:den>
                          </m:f>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𝐼𝑎𝑑</m:t>
                              </m:r>
                              <m:r>
                                <a:rPr lang="en-US" altLang="zh-CN" sz="2000" i="1">
                                  <a:latin typeface="Cambria Math" panose="02040503050406030204" pitchFamily="18" charset="0"/>
                                </a:rPr>
                                <m:t>𝜃</m:t>
                              </m:r>
                            </m:num>
                            <m:den>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den>
                          </m:f>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𝜃</m:t>
                              </m:r>
                            </m:e>
                          </m:func>
                        </m:e>
                      </m:nary>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sup>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den>
                          </m:f>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𝐼𝑎𝑑</m:t>
                              </m:r>
                              <m:r>
                                <a:rPr lang="en-US" altLang="zh-CN" sz="2000" b="0" i="1" smtClean="0">
                                  <a:latin typeface="Cambria Math" panose="02040503050406030204" pitchFamily="18" charset="0"/>
                                </a:rPr>
                                <m:t>𝜃</m:t>
                              </m:r>
                            </m:num>
                            <m:den>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den>
                          </m:f>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𝑎</m:t>
                              </m:r>
                            </m:num>
                            <m:den>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2</m:t>
                                      </m:r>
                                    </m:sup>
                                  </m:sSup>
                                </m:e>
                              </m:rad>
                            </m:den>
                          </m:f>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𝐼</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num>
                        <m:den>
                          <m:r>
                            <a:rPr lang="en-US" altLang="zh-CN" sz="2000" b="0" i="1" smtClean="0">
                              <a:latin typeface="Cambria Math" panose="02040503050406030204" pitchFamily="18" charset="0"/>
                            </a:rPr>
                            <m:t>2</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2</m:t>
                                      </m:r>
                                    </m:sup>
                                  </m:sSup>
                                </m:e>
                              </m:d>
                            </m:e>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3</m:t>
                                  </m:r>
                                </m:num>
                                <m:den>
                                  <m:r>
                                    <a:rPr lang="en-US" altLang="zh-CN" sz="2000" b="0" i="1" smtClean="0">
                                      <a:latin typeface="Cambria Math" panose="02040503050406030204" pitchFamily="18" charset="0"/>
                                    </a:rPr>
                                    <m:t>2</m:t>
                                  </m:r>
                                </m:den>
                              </m:f>
                            </m:sup>
                          </m:sSup>
                        </m:den>
                      </m:f>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𝑧</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1</m:t>
                              </m:r>
                            </m:sub>
                          </m:sSub>
                        </m:sub>
                        <m: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2</m:t>
                              </m:r>
                            </m:sub>
                          </m:sSub>
                        </m:sup>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𝐼</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num>
                            <m:den>
                              <m:r>
                                <a:rPr lang="en-US" altLang="zh-CN" sz="2000" b="0" i="1" smtClean="0">
                                  <a:latin typeface="Cambria Math" panose="02040503050406030204" pitchFamily="18" charset="0"/>
                                </a:rPr>
                                <m:t>2</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e>
                                          </m:d>
                                        </m:e>
                                        <m:sup>
                                          <m:r>
                                            <a:rPr lang="en-US" altLang="zh-CN" sz="2000" b="0" i="1" smtClean="0">
                                              <a:latin typeface="Cambria Math" panose="02040503050406030204" pitchFamily="18" charset="0"/>
                                            </a:rPr>
                                            <m:t>2</m:t>
                                          </m:r>
                                        </m:sup>
                                      </m:sSup>
                                    </m:e>
                                  </m:d>
                                </m:e>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3</m:t>
                                      </m:r>
                                    </m:num>
                                    <m:den>
                                      <m:r>
                                        <a:rPr lang="en-US" altLang="zh-CN" sz="2000" b="0" i="1" smtClean="0">
                                          <a:latin typeface="Cambria Math" panose="02040503050406030204" pitchFamily="18" charset="0"/>
                                        </a:rPr>
                                        <m:t>2</m:t>
                                      </m:r>
                                    </m:den>
                                  </m:f>
                                </m:sup>
                              </m:sSup>
                            </m:den>
                          </m:f>
                        </m:e>
                      </m:nary>
                      <m:r>
                        <a:rPr lang="en-US" altLang="zh-CN" sz="2000" b="0" i="1" smtClean="0">
                          <a:latin typeface="Cambria Math" panose="02040503050406030204" pitchFamily="18" charset="0"/>
                        </a:rPr>
                        <m:t>𝑁𝑑</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1</m:t>
                              </m:r>
                            </m:sub>
                          </m:sSub>
                        </m:sub>
                        <m:sup>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2</m:t>
                              </m:r>
                            </m:sub>
                          </m:sSub>
                        </m:sup>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𝑁𝐼</m:t>
                              </m:r>
                            </m:num>
                            <m:den>
                              <m:r>
                                <a:rPr lang="en-US" altLang="zh-CN" sz="2000" b="0" i="1" smtClean="0">
                                  <a:latin typeface="Cambria Math" panose="02040503050406030204" pitchFamily="18" charset="0"/>
                                </a:rPr>
                                <m:t>2</m:t>
                              </m:r>
                            </m:den>
                          </m:f>
                          <m:f>
                            <m:fPr>
                              <m:ctrlPr>
                                <a:rPr lang="en-US" altLang="zh-CN" sz="2000" b="0" i="1" smtClean="0">
                                  <a:latin typeface="Cambria Math" panose="02040503050406030204" pitchFamily="18" charset="0"/>
                                </a:rPr>
                              </m:ctrlPr>
                            </m:fPr>
                            <m:num>
                              <m:func>
                                <m:funcPr>
                                  <m:ctrlPr>
                                    <a:rPr lang="en-US" altLang="zh-CN" sz="2000" b="0" i="1" smtClean="0">
                                      <a:latin typeface="Cambria Math" panose="02040503050406030204" pitchFamily="18" charset="0"/>
                                    </a:rPr>
                                  </m:ctrlPr>
                                </m:funcPr>
                                <m:fName>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sin</m:t>
                                      </m:r>
                                    </m:e>
                                    <m:sup>
                                      <m:r>
                                        <a:rPr lang="en-US" altLang="zh-CN" sz="2000" b="0" i="1" smtClean="0">
                                          <a:latin typeface="Cambria Math" panose="02040503050406030204" pitchFamily="18" charset="0"/>
                                        </a:rPr>
                                        <m:t>3</m:t>
                                      </m:r>
                                    </m:sup>
                                  </m:sSup>
                                </m:fName>
                                <m:e>
                                  <m:r>
                                    <a:rPr lang="en-US" altLang="zh-CN" sz="2000" b="0" i="1" smtClean="0">
                                      <a:latin typeface="Cambria Math" panose="02040503050406030204" pitchFamily="18" charset="0"/>
                                    </a:rPr>
                                    <m:t>𝜃</m:t>
                                  </m:r>
                                </m:e>
                              </m:func>
                            </m:num>
                            <m:den>
                              <m:r>
                                <a:rPr lang="en-US" altLang="zh-CN" sz="2000" b="0" i="1" smtClean="0">
                                  <a:latin typeface="Cambria Math" panose="02040503050406030204" pitchFamily="18" charset="0"/>
                                </a:rPr>
                                <m:t>𝑎</m:t>
                              </m:r>
                            </m:den>
                          </m:f>
                          <m:r>
                            <a:rPr lang="en-US" altLang="zh-CN" sz="2000" b="0" i="1" smtClean="0">
                              <a:latin typeface="Cambria Math" panose="02040503050406030204" pitchFamily="18" charset="0"/>
                            </a:rPr>
                            <m:t>𝑑</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𝑎</m:t>
                                  </m:r>
                                </m:num>
                                <m:den>
                                  <m:r>
                                    <a:rPr lang="en-US" altLang="zh-CN" sz="2000" b="0" i="1" smtClean="0">
                                      <a:latin typeface="Cambria Math" panose="02040503050406030204" pitchFamily="18" charset="0"/>
                                    </a:rPr>
                                    <m:t>𝑡𝑎𝑛</m:t>
                                  </m:r>
                                  <m:r>
                                    <a:rPr lang="en-US" altLang="zh-CN" sz="2000" b="0" i="1" smtClean="0">
                                      <a:latin typeface="Cambria Math" panose="02040503050406030204" pitchFamily="18" charset="0"/>
                                    </a:rPr>
                                    <m:t>𝜃</m:t>
                                  </m:r>
                                </m:den>
                              </m:f>
                            </m:e>
                          </m:d>
                        </m:e>
                      </m:nary>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𝑁𝐼</m:t>
                          </m:r>
                        </m:num>
                        <m:den>
                          <m:r>
                            <a:rPr lang="en-US" altLang="zh-CN" sz="2000" i="1">
                              <a:latin typeface="Cambria Math" panose="02040503050406030204" pitchFamily="18" charset="0"/>
                            </a:rPr>
                            <m:t>2</m:t>
                          </m:r>
                        </m:den>
                      </m:f>
                      <m:d>
                        <m:dPr>
                          <m:ctrlPr>
                            <a:rPr lang="en-US" altLang="zh-CN" sz="2000" i="1">
                              <a:latin typeface="Cambria Math" panose="02040503050406030204" pitchFamily="18" charset="0"/>
                            </a:rPr>
                          </m:ctrlPr>
                        </m:dPr>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1</m:t>
                                  </m:r>
                                </m:sub>
                              </m:sSub>
                            </m:e>
                          </m:func>
                          <m:r>
                            <a:rPr lang="en-US" altLang="zh-CN" sz="2000" i="1">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2</m:t>
                                  </m:r>
                                </m:sub>
                              </m:sSub>
                            </m:e>
                          </m:func>
                        </m:e>
                      </m:d>
                    </m:oMath>
                  </m:oMathPara>
                </a14:m>
                <a:endParaRPr lang="en-US" altLang="zh-CN" sz="2000" dirty="0"/>
              </a:p>
            </p:txBody>
          </p:sp>
        </mc:Choice>
        <mc:Fallback xmlns="">
          <p:sp>
            <p:nvSpPr>
              <p:cNvPr id="7" name="内容占位符 2">
                <a:extLst>
                  <a:ext uri="{FF2B5EF4-FFF2-40B4-BE49-F238E27FC236}">
                    <a16:creationId xmlns:a16="http://schemas.microsoft.com/office/drawing/2014/main" id="{13CDEFB4-20A6-81EA-9511-E02CCD78BDE9}"/>
                  </a:ext>
                </a:extLst>
              </p:cNvPr>
              <p:cNvSpPr txBox="1">
                <a:spLocks noRot="1" noChangeAspect="1" noMove="1" noResize="1" noEditPoints="1" noAdjustHandles="1" noChangeArrowheads="1" noChangeShapeType="1" noTextEdit="1"/>
              </p:cNvSpPr>
              <p:nvPr/>
            </p:nvSpPr>
            <p:spPr>
              <a:xfrm>
                <a:off x="838200" y="3908794"/>
                <a:ext cx="10515600" cy="2447556"/>
              </a:xfrm>
              <a:prstGeom prst="rect">
                <a:avLst/>
              </a:prstGeom>
              <a:blipFill>
                <a:blip r:embed="rId4"/>
                <a:stretch>
                  <a:fillRect l="-638" t="-2488"/>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9606030D-B034-A70D-91A8-E275CA4375FA}"/>
              </a:ext>
            </a:extLst>
          </p:cNvPr>
          <p:cNvGrpSpPr/>
          <p:nvPr/>
        </p:nvGrpSpPr>
        <p:grpSpPr>
          <a:xfrm>
            <a:off x="7709085" y="1181840"/>
            <a:ext cx="3953991" cy="2400815"/>
            <a:chOff x="7709085" y="1181840"/>
            <a:chExt cx="3953991" cy="2400815"/>
          </a:xfrm>
        </p:grpSpPr>
        <p:cxnSp>
          <p:nvCxnSpPr>
            <p:cNvPr id="8" name="直接连接符 7">
              <a:extLst>
                <a:ext uri="{FF2B5EF4-FFF2-40B4-BE49-F238E27FC236}">
                  <a16:creationId xmlns:a16="http://schemas.microsoft.com/office/drawing/2014/main" id="{A2265123-8732-C293-6B40-43AB0C3F73B8}"/>
                </a:ext>
              </a:extLst>
            </p:cNvPr>
            <p:cNvCxnSpPr/>
            <p:nvPr/>
          </p:nvCxnSpPr>
          <p:spPr>
            <a:xfrm>
              <a:off x="7709085" y="2578877"/>
              <a:ext cx="34338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2A407BC-7119-681B-903B-AB18E41DCF43}"/>
                </a:ext>
              </a:extLst>
            </p:cNvPr>
            <p:cNvCxnSpPr>
              <a:cxnSpLocks/>
            </p:cNvCxnSpPr>
            <p:nvPr/>
          </p:nvCxnSpPr>
          <p:spPr>
            <a:xfrm flipH="1">
              <a:off x="9224961" y="1593594"/>
              <a:ext cx="1" cy="9852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7F17D55-1165-034B-5180-A38EA7240297}"/>
                </a:ext>
              </a:extLst>
            </p:cNvPr>
            <p:cNvCxnSpPr>
              <a:cxnSpLocks/>
            </p:cNvCxnSpPr>
            <p:nvPr/>
          </p:nvCxnSpPr>
          <p:spPr>
            <a:xfrm>
              <a:off x="9224962" y="1593594"/>
              <a:ext cx="1818722" cy="985283"/>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F30E940-E73D-340B-BE8D-874657A4C569}"/>
                </a:ext>
              </a:extLst>
            </p:cNvPr>
            <p:cNvCxnSpPr>
              <a:cxnSpLocks/>
            </p:cNvCxnSpPr>
            <p:nvPr/>
          </p:nvCxnSpPr>
          <p:spPr>
            <a:xfrm flipV="1">
              <a:off x="11043684" y="2261191"/>
              <a:ext cx="198102" cy="317686"/>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弧形 16">
              <a:extLst>
                <a:ext uri="{FF2B5EF4-FFF2-40B4-BE49-F238E27FC236}">
                  <a16:creationId xmlns:a16="http://schemas.microsoft.com/office/drawing/2014/main" id="{76631B37-0DE7-58E1-CBBA-10DA71D6F544}"/>
                </a:ext>
              </a:extLst>
            </p:cNvPr>
            <p:cNvSpPr/>
            <p:nvPr/>
          </p:nvSpPr>
          <p:spPr>
            <a:xfrm>
              <a:off x="8843427" y="1612087"/>
              <a:ext cx="739129" cy="1970568"/>
            </a:xfrm>
            <a:prstGeom prst="arc">
              <a:avLst>
                <a:gd name="adj1" fmla="val 14271764"/>
                <a:gd name="adj2" fmla="val 14244010"/>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E6FA11B-C09B-5542-B464-5E92F1AC9DB2}"/>
                </a:ext>
              </a:extLst>
            </p:cNvPr>
            <p:cNvSpPr txBox="1"/>
            <p:nvPr/>
          </p:nvSpPr>
          <p:spPr>
            <a:xfrm>
              <a:off x="9212991" y="1982457"/>
              <a:ext cx="3048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78F2463B-6AB5-7F41-2963-C83ABDFC9E36}"/>
                </a:ext>
              </a:extLst>
            </p:cNvPr>
            <p:cNvSpPr txBox="1"/>
            <p:nvPr/>
          </p:nvSpPr>
          <p:spPr>
            <a:xfrm>
              <a:off x="10034717" y="2535684"/>
              <a:ext cx="3048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z</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533EF41-BE69-61E6-56B8-3DCE808ED97F}"/>
                    </a:ext>
                  </a:extLst>
                </p:cNvPr>
                <p:cNvSpPr txBox="1"/>
                <p:nvPr/>
              </p:nvSpPr>
              <p:spPr>
                <a:xfrm>
                  <a:off x="9072561" y="1181840"/>
                  <a:ext cx="4452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𝐼𝑑𝑙</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8533EF41-BE69-61E6-56B8-3DCE808ED97F}"/>
                    </a:ext>
                  </a:extLst>
                </p:cNvPr>
                <p:cNvSpPr txBox="1">
                  <a:spLocks noRot="1" noChangeAspect="1" noMove="1" noResize="1" noEditPoints="1" noAdjustHandles="1" noChangeArrowheads="1" noChangeShapeType="1" noTextEdit="1"/>
                </p:cNvSpPr>
                <p:nvPr/>
              </p:nvSpPr>
              <p:spPr>
                <a:xfrm>
                  <a:off x="9072561" y="1181840"/>
                  <a:ext cx="445230" cy="369332"/>
                </a:xfrm>
                <a:prstGeom prst="rect">
                  <a:avLst/>
                </a:prstGeom>
                <a:blipFill>
                  <a:blip r:embed="rId5"/>
                  <a:stretch>
                    <a:fillRect r="-54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BEEF50F-9481-C27E-C0D6-BFF42D05EE83}"/>
                    </a:ext>
                  </a:extLst>
                </p:cNvPr>
                <p:cNvSpPr txBox="1"/>
                <p:nvPr/>
              </p:nvSpPr>
              <p:spPr>
                <a:xfrm>
                  <a:off x="11217846" y="1891858"/>
                  <a:ext cx="4452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𝑑𝐵</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5BEEF50F-9481-C27E-C0D6-BFF42D05EE83}"/>
                    </a:ext>
                  </a:extLst>
                </p:cNvPr>
                <p:cNvSpPr txBox="1">
                  <a:spLocks noRot="1" noChangeAspect="1" noMove="1" noResize="1" noEditPoints="1" noAdjustHandles="1" noChangeArrowheads="1" noChangeShapeType="1" noTextEdit="1"/>
                </p:cNvSpPr>
                <p:nvPr/>
              </p:nvSpPr>
              <p:spPr>
                <a:xfrm>
                  <a:off x="11217846" y="1891858"/>
                  <a:ext cx="445230" cy="369332"/>
                </a:xfrm>
                <a:prstGeom prst="rect">
                  <a:avLst/>
                </a:prstGeom>
                <a:blipFill>
                  <a:blip r:embed="rId6"/>
                  <a:stretch>
                    <a:fillRect r="-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2744A54-0971-8FED-2B9D-A84041F5F2DE}"/>
                    </a:ext>
                  </a:extLst>
                </p:cNvPr>
                <p:cNvSpPr txBox="1"/>
                <p:nvPr/>
              </p:nvSpPr>
              <p:spPr>
                <a:xfrm>
                  <a:off x="10375802" y="2291806"/>
                  <a:ext cx="4452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𝜃</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02744A54-0971-8FED-2B9D-A84041F5F2DE}"/>
                    </a:ext>
                  </a:extLst>
                </p:cNvPr>
                <p:cNvSpPr txBox="1">
                  <a:spLocks noRot="1" noChangeAspect="1" noMove="1" noResize="1" noEditPoints="1" noAdjustHandles="1" noChangeArrowheads="1" noChangeShapeType="1" noTextEdit="1"/>
                </p:cNvSpPr>
                <p:nvPr/>
              </p:nvSpPr>
              <p:spPr>
                <a:xfrm>
                  <a:off x="10375802" y="2291806"/>
                  <a:ext cx="445230" cy="369332"/>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0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3E35D8-4AEE-F8EB-14CF-64E4A0A7AB26}"/>
                  </a:ext>
                </a:extLst>
              </p:cNvPr>
              <p:cNvSpPr>
                <a:spLocks noGrp="1"/>
              </p:cNvSpPr>
              <p:nvPr>
                <p:ph idx="1"/>
              </p:nvPr>
            </p:nvSpPr>
            <p:spPr>
              <a:xfrm>
                <a:off x="838200" y="136524"/>
                <a:ext cx="10515600" cy="6219825"/>
              </a:xfrm>
            </p:spPr>
            <p:txBody>
              <a:bodyPr>
                <a:normAutofit/>
              </a:bodyPr>
              <a:lstStyle/>
              <a:p>
                <a:pPr marL="0" indent="0">
                  <a:lnSpc>
                    <a:spcPct val="110000"/>
                  </a:lnSpc>
                  <a:buNone/>
                </a:pPr>
                <a:r>
                  <a:rPr lang="zh-CN" altLang="en-US" sz="1700" dirty="0"/>
                  <a:t>书中</a:t>
                </a:r>
                <a:r>
                  <a:rPr lang="en-US" altLang="zh-CN" sz="1700" dirty="0"/>
                  <a:t>(6.140)</a:t>
                </a:r>
                <a:r>
                  <a:rPr lang="zh-CN" altLang="en-US" sz="1700" dirty="0"/>
                  <a:t>给出电抗</a:t>
                </a:r>
                <a:endParaRPr lang="en-US" altLang="zh-CN" sz="170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1700" i="1" kern="100" smtClean="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700" i="1" kern="100" smtClean="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num>
                        <m:den>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nary>
                        <m:naryPr>
                          <m:supHide m:val="on"/>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𝑉</m:t>
                          </m:r>
                        </m:sub>
                        <m:sup/>
                        <m:e>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𝑚</m:t>
                                  </m:r>
                                </m:sub>
                              </m:s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𝑒</m:t>
                                  </m:r>
                                </m:sub>
                              </m:sSub>
                            </m:e>
                          </m:d>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𝑥</m:t>
                          </m:r>
                        </m:e>
                      </m:nary>
                    </m:oMath>
                  </m:oMathPara>
                </a14:m>
                <a:endParaRPr lang="zh-CN" altLang="zh-CN" sz="17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zh-CN" altLang="zh-CN" sz="17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𝑒</m:t>
                          </m:r>
                        </m:sub>
                      </m:s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den>
                      </m:f>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b="1" i="1" kern="100">
                                  <a:effectLst/>
                                  <a:latin typeface="Cambria Math" panose="02040503050406030204" pitchFamily="18" charset="0"/>
                                  <a:ea typeface="宋体" panose="02010600030101010101" pitchFamily="2" charset="-122"/>
                                  <a:cs typeface="Times New Roman" panose="02020603050405020304" pitchFamily="18" charset="0"/>
                                </a:rPr>
                                <m:t>𝑬</m:t>
                              </m:r>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den>
                      </m:f>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Sup>
                            <m:sSub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𝑎𝑐</m:t>
                                  </m:r>
                                </m:den>
                              </m:f>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6</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𝑐</m:t>
                                  </m:r>
                                </m:den>
                              </m:f>
                            </m:e>
                          </m:d>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𝑐</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den>
                              </m:f>
                            </m:e>
                          </m:d>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e>
                          </m:d>
                        </m:e>
                      </m:d>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den>
                      </m:f>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Sup>
                            <m:sSub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den>
                      </m:f>
                    </m:oMath>
                  </m:oMathPara>
                </a14:m>
                <a:endParaRPr lang="zh-CN" altLang="zh-CN" sz="17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zh-CN" altLang="zh-CN" sz="17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𝑚</m:t>
                          </m:r>
                        </m:sub>
                      </m:s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den>
                      </m:f>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b="1" i="1" kern="100">
                                  <a:effectLst/>
                                  <a:latin typeface="Cambria Math" panose="02040503050406030204" pitchFamily="18" charset="0"/>
                                  <a:ea typeface="宋体" panose="02010600030101010101" pitchFamily="2" charset="-122"/>
                                  <a:cs typeface="Times New Roman" panose="02020603050405020304" pitchFamily="18" charset="0"/>
                                </a:rPr>
                                <m:t>𝑩</m:t>
                              </m:r>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den>
                      </m:f>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Sup>
                            <m:sSub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num>
                        <m:den>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𝑥</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den>
                                  </m:f>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𝑥</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den>
                              </m:f>
                            </m:e>
                          </m:d>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𝑥𝑎</m:t>
                                  </m:r>
                                </m:num>
                                <m:den>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3</m:t>
                                      </m:r>
                                    </m:sup>
                                  </m:sSup>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e>
                          </m:d>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𝑂</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den>
                      </m:f>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Sup>
                            <m:sSub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num>
                        <m:den>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𝑥</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den>
                              </m:f>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𝑥</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den>
                              </m:f>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en-US" altLang="zh-CN" sz="17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10000"/>
                  </a:lnSpc>
                  <a:buNone/>
                </a:pPr>
                <a:r>
                  <a:rPr lang="zh-CN" altLang="en-US" sz="1700" kern="100" dirty="0">
                    <a:cs typeface="Times New Roman" panose="02020603050405020304" pitchFamily="18" charset="0"/>
                  </a:rPr>
                  <a:t>计算体积分</a:t>
                </a:r>
                <a:endParaRPr lang="zh-CN" altLang="zh-CN" sz="17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nary>
                        <m:naryPr>
                          <m:supHide m:val="on"/>
                          <m:ctrlPr>
                            <a:rPr lang="zh-CN" altLang="zh-CN" sz="17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𝑉</m:t>
                          </m:r>
                        </m:sub>
                        <m:sup/>
                        <m:e>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𝑒</m:t>
                              </m:r>
                            </m:sub>
                          </m:sSub>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𝑥</m:t>
                          </m:r>
                        </m:e>
                      </m:nary>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den>
                      </m:f>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𝑎𝑏𝑑</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𝑑</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𝑎𝑏</m:t>
                          </m:r>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den>
                      </m:f>
                    </m:oMath>
                  </m:oMathPara>
                </a14:m>
                <a:endParaRPr lang="en-US" altLang="zh-CN" sz="17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nary>
                        <m:naryPr>
                          <m:supHide m:val="on"/>
                          <m:ctrlPr>
                            <a:rPr lang="zh-CN" altLang="zh-CN" sz="17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𝑉</m:t>
                          </m:r>
                        </m:sub>
                        <m:sup/>
                        <m:e>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𝑚</m:t>
                              </m:r>
                            </m:sub>
                          </m:sSub>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𝑥</m:t>
                          </m:r>
                        </m:e>
                      </m:nary>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𝑑𝑏</m:t>
                      </m:r>
                      <m:nary>
                        <m:nary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sup>
                        <m:e>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4</m:t>
                              </m:r>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𝑥</m:t>
                                      </m:r>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m:t>
                                      </m:r>
                                    </m:den>
                                  </m:f>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𝑑𝑥</m:t>
                          </m:r>
                        </m:e>
                      </m:nary>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𝑎𝑑</m:t>
                          </m:r>
                          <m:sSub>
                            <m:sSubPr>
                              <m:ctrlPr>
                                <a:rPr lang="zh-CN" altLang="zh-CN" sz="17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0</m:t>
                              </m:r>
                            </m:sub>
                          </m:sSub>
                        </m:num>
                        <m:den>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700" i="1" kern="100">
                              <a:effectLst/>
                              <a:latin typeface="Cambria Math" panose="02040503050406030204" pitchFamily="18" charset="0"/>
                              <a:ea typeface="宋体" panose="02010600030101010101" pitchFamily="2" charset="-122"/>
                              <a:cs typeface="Times New Roman" panose="02020603050405020304" pitchFamily="18" charset="0"/>
                            </a:rPr>
                            <m:t>𝑏</m:t>
                          </m:r>
                        </m:den>
                      </m:f>
                    </m:oMath>
                  </m:oMathPara>
                </a14:m>
                <a:endParaRPr lang="en-US" altLang="zh-CN" sz="17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10000"/>
                  </a:lnSpc>
                  <a:buNone/>
                </a:pPr>
                <a:r>
                  <a:rPr lang="zh-CN" altLang="en-US" sz="1700" kern="100" dirty="0">
                    <a:effectLst/>
                    <a:latin typeface="Times New Roman" panose="02020603050405020304" pitchFamily="18" charset="0"/>
                    <a:ea typeface="宋体" panose="02010600030101010101" pitchFamily="2" charset="-122"/>
                    <a:cs typeface="Times New Roman" panose="02020603050405020304" pitchFamily="18" charset="0"/>
                  </a:rPr>
                  <a:t>根据</a:t>
                </a:r>
                <a:r>
                  <a:rPr lang="en-US" altLang="zh-CN" sz="1700" kern="100" dirty="0">
                    <a:effectLst/>
                    <a:latin typeface="Times New Roman" panose="02020603050405020304" pitchFamily="18" charset="0"/>
                    <a:ea typeface="宋体" panose="02010600030101010101" pitchFamily="2" charset="-122"/>
                    <a:cs typeface="Times New Roman" panose="02020603050405020304" pitchFamily="18" charset="0"/>
                  </a:rPr>
                  <a:t>(6.140)</a:t>
                </a:r>
                <a:r>
                  <a:rPr lang="zh-CN" altLang="en-US" sz="1700" kern="100" dirty="0">
                    <a:effectLst/>
                    <a:latin typeface="Times New Roman" panose="02020603050405020304" pitchFamily="18" charset="0"/>
                    <a:ea typeface="宋体" panose="02010600030101010101" pitchFamily="2" charset="-122"/>
                    <a:cs typeface="Times New Roman" panose="02020603050405020304" pitchFamily="18" charset="0"/>
                  </a:rPr>
                  <a:t>下面的阐述，电感和电容就有了对应</a:t>
                </a:r>
                <a:endParaRPr lang="zh-CN" altLang="zh-CN" sz="17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1700" i="1" smtClean="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700" i="1" smtClean="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a:effectLst/>
                              <a:latin typeface="Cambria Math" panose="02040503050406030204" pitchFamily="18" charset="0"/>
                              <a:ea typeface="Cambria Math" panose="02040503050406030204" pitchFamily="18" charset="0"/>
                            </a:rPr>
                          </m:ctrlPr>
                        </m:fPr>
                        <m:num>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𝜔</m:t>
                          </m:r>
                        </m:num>
                        <m:den>
                          <m:sSup>
                            <m:sSupPr>
                              <m:ctrlPr>
                                <a:rPr lang="zh-CN" altLang="zh-CN" sz="1700" i="1">
                                  <a:effectLst/>
                                  <a:latin typeface="Cambria Math" panose="02040503050406030204" pitchFamily="18" charset="0"/>
                                  <a:ea typeface="Cambria Math" panose="02040503050406030204" pitchFamily="18" charset="0"/>
                                </a:rPr>
                              </m:ctrlPr>
                            </m:sSupPr>
                            <m:e>
                              <m:d>
                                <m:dPr>
                                  <m:begChr m:val="|"/>
                                  <m:endChr m:val="|"/>
                                  <m:ctrlPr>
                                    <a:rPr lang="zh-CN" altLang="zh-CN" sz="1700" i="1">
                                      <a:effectLst/>
                                      <a:latin typeface="Cambria Math" panose="02040503050406030204" pitchFamily="18" charset="0"/>
                                      <a:ea typeface="Cambria Math" panose="02040503050406030204" pitchFamily="18" charset="0"/>
                                    </a:rPr>
                                  </m:ctrlPr>
                                </m:dPr>
                                <m:e>
                                  <m:acc>
                                    <m:accPr>
                                      <m:chr m:val="̃"/>
                                      <m:ctrlPr>
                                        <a:rPr lang="zh-CN" altLang="zh-CN" sz="1700" i="1">
                                          <a:effectLst/>
                                          <a:latin typeface="Cambria Math" panose="02040503050406030204" pitchFamily="18" charset="0"/>
                                          <a:ea typeface="Cambria Math" panose="02040503050406030204" pitchFamily="18" charset="0"/>
                                        </a:rPr>
                                      </m:ctrlPr>
                                    </m:accPr>
                                    <m:e>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a:effectLst/>
                                          <a:latin typeface="Cambria Math" panose="02040503050406030204" pitchFamily="18" charset="0"/>
                                          <a:ea typeface="Cambria Math" panose="02040503050406030204" pitchFamily="18" charset="0"/>
                                        </a:rPr>
                                      </m:ctrlPr>
                                    </m:dPr>
                                    <m:e>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2</m:t>
                              </m:r>
                            </m:sup>
                          </m:sSup>
                        </m:den>
                      </m:f>
                      <m:d>
                        <m:dPr>
                          <m:ctrlPr>
                            <a:rPr lang="zh-CN" altLang="zh-CN" sz="1700" i="1">
                              <a:effectLst/>
                              <a:latin typeface="Cambria Math" panose="02040503050406030204" pitchFamily="18" charset="0"/>
                              <a:ea typeface="Cambria Math" panose="02040503050406030204" pitchFamily="18" charset="0"/>
                            </a:rPr>
                          </m:ctrlPr>
                        </m:dPr>
                        <m:e>
                          <m:f>
                            <m:fPr>
                              <m:ctrlPr>
                                <a:rPr lang="zh-CN" altLang="zh-CN" sz="1700" i="1">
                                  <a:effectLst/>
                                  <a:latin typeface="Cambria Math" panose="02040503050406030204" pitchFamily="18" charset="0"/>
                                  <a:ea typeface="Cambria Math" panose="02040503050406030204" pitchFamily="18" charset="0"/>
                                </a:rPr>
                              </m:ctrlPr>
                            </m:fPr>
                            <m:num>
                              <m:sSup>
                                <m:sSupPr>
                                  <m:ctrlPr>
                                    <a:rPr lang="zh-CN" altLang="zh-CN" sz="1700" i="1">
                                      <a:effectLst/>
                                      <a:latin typeface="Cambria Math" panose="02040503050406030204" pitchFamily="18" charset="0"/>
                                      <a:ea typeface="Cambria Math" panose="02040503050406030204" pitchFamily="18" charset="0"/>
                                    </a:rPr>
                                  </m:ctrlPr>
                                </m:sSupPr>
                                <m:e>
                                  <m:d>
                                    <m:dPr>
                                      <m:begChr m:val="|"/>
                                      <m:endChr m:val="|"/>
                                      <m:ctrlPr>
                                        <a:rPr lang="zh-CN" altLang="zh-CN" sz="1700" i="1">
                                          <a:effectLst/>
                                          <a:latin typeface="Cambria Math" panose="02040503050406030204" pitchFamily="18" charset="0"/>
                                          <a:ea typeface="Cambria Math" panose="02040503050406030204" pitchFamily="18" charset="0"/>
                                        </a:rPr>
                                      </m:ctrlPr>
                                    </m:dPr>
                                    <m:e>
                                      <m:acc>
                                        <m:accPr>
                                          <m:chr m:val="̃"/>
                                          <m:ctrlPr>
                                            <a:rPr lang="zh-CN" altLang="zh-CN" sz="1700" i="1">
                                              <a:effectLst/>
                                              <a:latin typeface="Cambria Math" panose="02040503050406030204" pitchFamily="18" charset="0"/>
                                              <a:ea typeface="Cambria Math" panose="02040503050406030204" pitchFamily="18" charset="0"/>
                                            </a:rPr>
                                          </m:ctrlPr>
                                        </m:accPr>
                                        <m:e>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a:effectLst/>
                                              <a:latin typeface="Cambria Math" panose="02040503050406030204" pitchFamily="18" charset="0"/>
                                              <a:ea typeface="Cambria Math" panose="02040503050406030204" pitchFamily="18" charset="0"/>
                                            </a:rPr>
                                          </m:ctrlPr>
                                        </m:dPr>
                                        <m:e>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𝑎𝑑</m:t>
                              </m:r>
                              <m:sSub>
                                <m:sSubPr>
                                  <m:ctrlPr>
                                    <a:rPr lang="zh-CN" altLang="zh-CN" sz="1700" i="1">
                                      <a:effectLst/>
                                      <a:latin typeface="Cambria Math" panose="02040503050406030204" pitchFamily="18" charset="0"/>
                                      <a:ea typeface="Cambria Math" panose="02040503050406030204" pitchFamily="18" charset="0"/>
                                    </a:rPr>
                                  </m:ctrlPr>
                                </m:sSubPr>
                                <m:e>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0</m:t>
                                  </m:r>
                                </m:sub>
                              </m:sSub>
                            </m:num>
                            <m:den>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𝑏</m:t>
                              </m:r>
                            </m:den>
                          </m:f>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a:effectLst/>
                                  <a:latin typeface="Cambria Math" panose="02040503050406030204" pitchFamily="18" charset="0"/>
                                  <a:ea typeface="Cambria Math" panose="02040503050406030204" pitchFamily="18" charset="0"/>
                                </a:rPr>
                              </m:ctrlPr>
                            </m:fPr>
                            <m:num>
                              <m:sSup>
                                <m:sSupPr>
                                  <m:ctrlPr>
                                    <a:rPr lang="zh-CN" altLang="zh-CN" sz="1700" i="1">
                                      <a:effectLst/>
                                      <a:latin typeface="Cambria Math" panose="02040503050406030204" pitchFamily="18" charset="0"/>
                                      <a:ea typeface="Cambria Math" panose="02040503050406030204" pitchFamily="18" charset="0"/>
                                    </a:rPr>
                                  </m:ctrlPr>
                                </m:sSupPr>
                                <m:e>
                                  <m:d>
                                    <m:dPr>
                                      <m:begChr m:val="|"/>
                                      <m:endChr m:val="|"/>
                                      <m:ctrlPr>
                                        <a:rPr lang="zh-CN" altLang="zh-CN" sz="1700" i="1">
                                          <a:effectLst/>
                                          <a:latin typeface="Cambria Math" panose="02040503050406030204" pitchFamily="18" charset="0"/>
                                          <a:ea typeface="Cambria Math" panose="02040503050406030204" pitchFamily="18" charset="0"/>
                                        </a:rPr>
                                      </m:ctrlPr>
                                    </m:dPr>
                                    <m:e>
                                      <m:acc>
                                        <m:accPr>
                                          <m:chr m:val="̃"/>
                                          <m:ctrlPr>
                                            <a:rPr lang="zh-CN" altLang="zh-CN" sz="1700" i="1">
                                              <a:effectLst/>
                                              <a:latin typeface="Cambria Math" panose="02040503050406030204" pitchFamily="18" charset="0"/>
                                              <a:ea typeface="Cambria Math" panose="02040503050406030204" pitchFamily="18" charset="0"/>
                                            </a:rPr>
                                          </m:ctrlPr>
                                        </m:accPr>
                                        <m:e>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𝐼</m:t>
                                          </m:r>
                                        </m:e>
                                      </m:acc>
                                      <m:d>
                                        <m:dPr>
                                          <m:ctrlPr>
                                            <a:rPr lang="zh-CN" altLang="zh-CN" sz="1700" i="1">
                                              <a:effectLst/>
                                              <a:latin typeface="Cambria Math" panose="02040503050406030204" pitchFamily="18" charset="0"/>
                                              <a:ea typeface="Cambria Math" panose="02040503050406030204" pitchFamily="18" charset="0"/>
                                            </a:rPr>
                                          </m:ctrlPr>
                                        </m:dPr>
                                        <m:e>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𝜔</m:t>
                                          </m:r>
                                        </m:e>
                                      </m:d>
                                    </m:e>
                                  </m:d>
                                </m:e>
                                <m:sup>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𝑑</m:t>
                              </m:r>
                            </m:num>
                            <m:den>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𝑎𝑏</m:t>
                              </m:r>
                              <m:sSup>
                                <m:sSupPr>
                                  <m:ctrlPr>
                                    <a:rPr lang="zh-CN" altLang="zh-CN" sz="1700" i="1">
                                      <a:effectLst/>
                                      <a:latin typeface="Cambria Math" panose="02040503050406030204" pitchFamily="18" charset="0"/>
                                      <a:ea typeface="Cambria Math" panose="02040503050406030204" pitchFamily="18" charset="0"/>
                                    </a:rPr>
                                  </m:ctrlPr>
                                </m:sSupPr>
                                <m:e>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sz="1700" i="1">
                                      <a:effectLst/>
                                      <a:latin typeface="Cambria Math" panose="02040503050406030204" pitchFamily="18" charset="0"/>
                                      <a:ea typeface="Cambria Math" panose="02040503050406030204" pitchFamily="18" charset="0"/>
                                    </a:rPr>
                                  </m:ctrlPr>
                                </m:sSubPr>
                                <m:e>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0</m:t>
                                  </m:r>
                                </m:sub>
                              </m:sSub>
                            </m:den>
                          </m:f>
                        </m:e>
                      </m:d>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a:effectLst/>
                              <a:latin typeface="Cambria Math" panose="02040503050406030204" pitchFamily="18" charset="0"/>
                              <a:ea typeface="Cambria Math" panose="02040503050406030204" pitchFamily="18" charset="0"/>
                            </a:rPr>
                          </m:ctrlPr>
                        </m:fPr>
                        <m:num>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𝑎𝑑</m:t>
                          </m:r>
                          <m:sSub>
                            <m:sSubPr>
                              <m:ctrlPr>
                                <a:rPr lang="zh-CN" altLang="zh-CN" sz="1700" i="1">
                                  <a:effectLst/>
                                  <a:latin typeface="Cambria Math" panose="02040503050406030204" pitchFamily="18" charset="0"/>
                                  <a:ea typeface="Cambria Math" panose="02040503050406030204" pitchFamily="18" charset="0"/>
                                </a:rPr>
                              </m:ctrlPr>
                            </m:sSubPr>
                            <m:e>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0</m:t>
                              </m:r>
                            </m:sub>
                          </m:sSub>
                        </m:num>
                        <m:den>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𝑏</m:t>
                          </m:r>
                        </m:den>
                      </m:f>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700" i="1">
                              <a:effectLst/>
                              <a:latin typeface="Cambria Math" panose="02040503050406030204" pitchFamily="18" charset="0"/>
                              <a:ea typeface="Cambria Math" panose="02040503050406030204" pitchFamily="18" charset="0"/>
                            </a:rPr>
                          </m:ctrlPr>
                        </m:fPr>
                        <m:num>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𝑑</m:t>
                          </m:r>
                        </m:num>
                        <m:den>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𝑎𝑏</m:t>
                          </m:r>
                          <m:sSub>
                            <m:sSubPr>
                              <m:ctrlPr>
                                <a:rPr lang="zh-CN" altLang="zh-CN" sz="1700" i="1">
                                  <a:effectLst/>
                                  <a:latin typeface="Cambria Math" panose="02040503050406030204" pitchFamily="18" charset="0"/>
                                  <a:ea typeface="Cambria Math" panose="02040503050406030204" pitchFamily="18" charset="0"/>
                                </a:rPr>
                              </m:ctrlPr>
                            </m:sSubPr>
                            <m:e>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0</m:t>
                              </m:r>
                            </m:sub>
                          </m:sSub>
                        </m:den>
                      </m:f>
                      <m:f>
                        <m:fPr>
                          <m:ctrlPr>
                            <a:rPr lang="zh-CN" altLang="zh-CN" sz="1700" i="1">
                              <a:effectLst/>
                              <a:latin typeface="Cambria Math" panose="02040503050406030204" pitchFamily="18" charset="0"/>
                              <a:ea typeface="Cambria Math" panose="02040503050406030204" pitchFamily="18" charset="0"/>
                            </a:rPr>
                          </m:ctrlPr>
                        </m:fPr>
                        <m:num>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700" i="1">
                              <a:effectLst/>
                              <a:latin typeface="Cambria Math" panose="02040503050406030204" pitchFamily="18" charset="0"/>
                              <a:ea typeface="宋体" panose="02010600030101010101" pitchFamily="2" charset="-122"/>
                              <a:cs typeface="Times New Roman" panose="02020603050405020304" pitchFamily="18" charset="0"/>
                            </a:rPr>
                            <m:t>𝜔</m:t>
                          </m:r>
                        </m:den>
                      </m:f>
                      <m:r>
                        <a:rPr lang="en-US" altLang="zh-CN" sz="1700" b="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700" i="1">
                          <a:latin typeface="Cambria Math" panose="02040503050406030204" pitchFamily="18" charset="0"/>
                        </a:rPr>
                        <m:t>𝜔</m:t>
                      </m:r>
                      <m:r>
                        <a:rPr lang="en-US" altLang="zh-CN" sz="1700" i="1">
                          <a:latin typeface="Cambria Math" panose="02040503050406030204" pitchFamily="18" charset="0"/>
                        </a:rPr>
                        <m:t>𝐿</m:t>
                      </m:r>
                      <m:r>
                        <a:rPr lang="en-US" altLang="zh-CN" sz="1700" i="1">
                          <a:latin typeface="Cambria Math" panose="02040503050406030204" pitchFamily="18" charset="0"/>
                        </a:rPr>
                        <m:t>−</m:t>
                      </m:r>
                      <m:f>
                        <m:fPr>
                          <m:ctrlPr>
                            <a:rPr lang="zh-CN" altLang="zh-CN" sz="1700" i="1">
                              <a:latin typeface="Cambria Math" panose="02040503050406030204" pitchFamily="18" charset="0"/>
                            </a:rPr>
                          </m:ctrlPr>
                        </m:fPr>
                        <m:num>
                          <m:r>
                            <a:rPr lang="en-US" altLang="zh-CN" sz="1700" i="1">
                              <a:latin typeface="Cambria Math" panose="02040503050406030204" pitchFamily="18" charset="0"/>
                            </a:rPr>
                            <m:t>1</m:t>
                          </m:r>
                        </m:num>
                        <m:den>
                          <m:r>
                            <a:rPr lang="en-US" altLang="zh-CN" sz="1700" i="1">
                              <a:latin typeface="Cambria Math" panose="02040503050406030204" pitchFamily="18" charset="0"/>
                            </a:rPr>
                            <m:t>𝜔</m:t>
                          </m:r>
                          <m:r>
                            <a:rPr lang="en-US" altLang="zh-CN" sz="1700" i="1">
                              <a:latin typeface="Cambria Math" panose="02040503050406030204" pitchFamily="18" charset="0"/>
                            </a:rPr>
                            <m:t>𝐶</m:t>
                          </m:r>
                        </m:den>
                      </m:f>
                    </m:oMath>
                  </m:oMathPara>
                </a14:m>
                <a:endParaRPr lang="zh-CN" altLang="zh-CN" sz="17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913E35D8-4AEE-F8EB-14CF-64E4A0A7AB26}"/>
                  </a:ext>
                </a:extLst>
              </p:cNvPr>
              <p:cNvSpPr>
                <a:spLocks noGrp="1" noRot="1" noChangeAspect="1" noMove="1" noResize="1" noEditPoints="1" noAdjustHandles="1" noChangeArrowheads="1" noChangeShapeType="1" noTextEdit="1"/>
              </p:cNvSpPr>
              <p:nvPr>
                <p:ph idx="1"/>
              </p:nvPr>
            </p:nvSpPr>
            <p:spPr>
              <a:xfrm>
                <a:off x="838200" y="136524"/>
                <a:ext cx="10515600" cy="6219825"/>
              </a:xfrm>
              <a:blipFill>
                <a:blip r:embed="rId2"/>
                <a:stretch>
                  <a:fillRect l="-406" t="-39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43BCF61-62C5-0A04-4015-BDBC91223DB3}"/>
              </a:ext>
            </a:extLst>
          </p:cNvPr>
          <p:cNvSpPr>
            <a:spLocks noGrp="1"/>
          </p:cNvSpPr>
          <p:nvPr>
            <p:ph type="sldNum" sz="quarter" idx="12"/>
          </p:nvPr>
        </p:nvSpPr>
        <p:spPr/>
        <p:txBody>
          <a:bodyPr/>
          <a:lstStyle/>
          <a:p>
            <a:fld id="{60619CE2-D869-49DC-942B-2DB2F3BD9A7A}" type="slidenum">
              <a:rPr lang="zh-CN" altLang="en-US" smtClean="0"/>
              <a:t>20</a:t>
            </a:fld>
            <a:endParaRPr lang="zh-CN" altLang="en-US"/>
          </a:p>
        </p:txBody>
      </p:sp>
    </p:spTree>
    <p:extLst>
      <p:ext uri="{BB962C8B-B14F-4D97-AF65-F5344CB8AC3E}">
        <p14:creationId xmlns:p14="http://schemas.microsoft.com/office/powerpoint/2010/main" val="4004025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2529C4-3247-1E1B-84DA-9968EBEC250C}"/>
                  </a:ext>
                </a:extLst>
              </p:cNvPr>
              <p:cNvSpPr>
                <a:spLocks noGrp="1"/>
              </p:cNvSpPr>
              <p:nvPr>
                <p:ph idx="1"/>
              </p:nvPr>
            </p:nvSpPr>
            <p:spPr>
              <a:xfrm>
                <a:off x="395514" y="360816"/>
                <a:ext cx="11400971" cy="6431870"/>
              </a:xfrm>
            </p:spPr>
            <p:txBody>
              <a:bodyPr>
                <a:normAutofit fontScale="85000" lnSpcReduction="10000"/>
              </a:bodyPr>
              <a:lstStyle/>
              <a:p>
                <a:pPr marL="0" indent="0">
                  <a:lnSpc>
                    <a:spcPct val="120000"/>
                  </a:lnSpc>
                  <a:buNone/>
                </a:pPr>
                <a:r>
                  <a:rPr lang="zh-CN" altLang="en-US" sz="1600" dirty="0"/>
                  <a:t>另一种方法，以外加电压作为初始条件，由电生磁磁生电的循环计算电磁场，将傅里叶变换后的电磁场按频率展开</a:t>
                </a:r>
                <a:endParaRPr lang="en-US" altLang="zh-CN" sz="1600" dirty="0"/>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zh-CN" altLang="zh-CN"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just">
                  <a:lnSpc>
                    <a:spcPct val="120000"/>
                  </a:lnSpc>
                  <a:buNone/>
                </a:pPr>
                <a14:m>
                  <m:oMathPara xmlns:m="http://schemas.openxmlformats.org/officeDocument/2006/math">
                    <m:oMathParaPr>
                      <m:jc m:val="centerGroup"/>
                    </m:oMathParaPr>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𝑦</m:t>
                          </m:r>
                        </m:sub>
                      </m:sSub>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20000"/>
                  </a:lnSpc>
                  <a:buNone/>
                </a:pPr>
                <a:r>
                  <a:rPr lang="zh-CN" altLang="en-US" sz="1600" dirty="0"/>
                  <a:t>带入</a:t>
                </a:r>
                <a:r>
                  <a:rPr lang="en-US" altLang="zh-CN" sz="1600" dirty="0"/>
                  <a:t>Maxwell</a:t>
                </a:r>
                <a:r>
                  <a:rPr lang="zh-CN" altLang="en-US" sz="1600" dirty="0"/>
                  <a:t>方程得到</a:t>
                </a:r>
                <a:endParaRPr lang="en-US" altLang="zh-CN" sz="1600" dirty="0"/>
              </a:p>
              <a:p>
                <a:pPr marL="0" indent="0" algn="l">
                  <a:lnSpc>
                    <a:spcPct val="120000"/>
                  </a:lnSpc>
                  <a:buNone/>
                </a:pPr>
                <a14:m>
                  <m:oMathPara xmlns:m="http://schemas.openxmlformats.org/officeDocument/2006/math">
                    <m:oMathParaPr>
                      <m:jc m:val="centerGroup"/>
                    </m:oMathParaPr>
                    <m:oMath xmlns:m="http://schemas.openxmlformats.org/officeDocument/2006/math">
                      <m:f>
                        <m:fPr>
                          <m:ctrlPr>
                            <a:rPr lang="zh-CN" altLang="zh-CN"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den>
                      </m:f>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gn="l">
                  <a:lnSpc>
                    <a:spcPct val="120000"/>
                  </a:lnSpc>
                  <a:buNone/>
                </a:pPr>
                <a14:m>
                  <m:oMathPara xmlns:m="http://schemas.openxmlformats.org/officeDocument/2006/math">
                    <m:oMathParaPr>
                      <m:jc m:val="centerGroup"/>
                    </m:oMathParaPr>
                    <m:oMath xmlns:m="http://schemas.openxmlformats.org/officeDocument/2006/math">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num>
                        <m:den>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b>
                          </m:s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e>
                      </m:d>
                    </m:oMath>
                  </m:oMathPara>
                </a14:m>
                <a:endParaRPr lang="en-US" altLang="zh-CN" sz="1600" dirty="0"/>
              </a:p>
              <a:p>
                <a:pPr marL="0" indent="0" algn="l">
                  <a:lnSpc>
                    <a:spcPct val="120000"/>
                  </a:lnSpc>
                  <a:buNone/>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因为频率等于零时，问题为静电磁问题，所以零阶项满足</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0</m:t>
                              </m:r>
                            </m:e>
                          </m:d>
                        </m:num>
                        <m:den>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𝑑</m:t>
                          </m:r>
                        </m:den>
                      </m:f>
                      <m:r>
                        <a:rPr lang="en-US" altLang="zh-CN" sz="1600" b="0" i="1" kern="10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𝐵</m:t>
                          </m:r>
                        </m:e>
                        <m:sub>
                          <m:r>
                            <a:rPr lang="en-US" altLang="zh-CN" sz="1600" i="1" kern="100">
                              <a:latin typeface="Cambria Math" panose="02040503050406030204" pitchFamily="18" charset="0"/>
                              <a:cs typeface="Times New Roman" panose="02020603050405020304" pitchFamily="18" charset="0"/>
                            </a:rPr>
                            <m:t>0</m:t>
                          </m:r>
                        </m:sub>
                      </m:sSub>
                      <m:r>
                        <a:rPr lang="en-US" altLang="zh-CN" sz="1600" i="1" kern="100">
                          <a:latin typeface="Cambria Math" panose="02040503050406030204" pitchFamily="18" charset="0"/>
                          <a:cs typeface="Times New Roman" panose="02020603050405020304" pitchFamily="18" charset="0"/>
                        </a:rPr>
                        <m:t>=0</m:t>
                      </m:r>
                    </m:oMath>
                  </m:oMathPara>
                </a14:m>
                <a:endParaRPr lang="zh-CN" altLang="zh-CN" sz="1600" kern="100" dirty="0">
                  <a:cs typeface="Times New Roman" panose="02020603050405020304" pitchFamily="18" charset="0"/>
                </a:endParaRPr>
              </a:p>
              <a:p>
                <a:pPr marL="0" indent="0" algn="l">
                  <a:lnSpc>
                    <a:spcPct val="120000"/>
                  </a:lnSpc>
                  <a:buNone/>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得到各阶的递推关系，递推关系是微分方程，求解得到</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l">
                  <a:lnSpc>
                    <a:spcPct val="120000"/>
                  </a:lnSpc>
                  <a:buNone/>
                </a:pPr>
                <a14:m>
                  <m:oMathPara xmlns:m="http://schemas.openxmlformats.org/officeDocument/2006/math">
                    <m:oMathParaPr>
                      <m:jc m:val="centerGroup"/>
                    </m:oMathParaPr>
                    <m:oMath xmlns:m="http://schemas.openxmlformats.org/officeDocument/2006/math">
                      <m:f>
                        <m:f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l">
                  <a:lnSpc>
                    <a:spcPct val="120000"/>
                  </a:lnSpc>
                  <a:buNone/>
                </a:pPr>
                <a14:m>
                  <m:oMathPara xmlns:m="http://schemas.openxmlformats.org/officeDocument/2006/math">
                    <m:oMathParaPr>
                      <m:jc m:val="centerGroup"/>
                    </m:oMathParaPr>
                    <m:oMath xmlns:m="http://schemas.openxmlformats.org/officeDocument/2006/math">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e>
                          </m:d>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l">
                  <a:lnSpc>
                    <a:spcPct val="120000"/>
                  </a:lnSpc>
                  <a:buNone/>
                </a:pPr>
                <a14:m>
                  <m:oMathPara xmlns:m="http://schemas.openxmlformats.org/officeDocument/2006/math">
                    <m:oMathParaPr>
                      <m:jc m:val="centerGroup"/>
                    </m:oMathParaPr>
                    <m:oMath xmlns:m="http://schemas.openxmlformats.org/officeDocument/2006/math">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=−9</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e>
                          </m:d>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l">
                  <a:lnSpc>
                    <a:spcPct val="120000"/>
                  </a:lnSpc>
                  <a:buNone/>
                </a:pPr>
                <a14:m>
                  <m:oMathPara xmlns:m="http://schemas.openxmlformats.org/officeDocument/2006/math">
                    <m:oMathParaPr>
                      <m:jc m:val="centerGroup"/>
                    </m:oMathParaPr>
                    <m:oMath xmlns:m="http://schemas.openxmlformats.org/officeDocument/2006/math">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l">
                  <a:lnSpc>
                    <a:spcPct val="120000"/>
                  </a:lnSpc>
                  <a:buNone/>
                </a:pPr>
                <a14:m>
                  <m:oMathPara xmlns:m="http://schemas.openxmlformats.org/officeDocument/2006/math">
                    <m:oMathParaPr>
                      <m:jc m:val="centerGroup"/>
                    </m:oMathParaPr>
                    <m:oMath xmlns:m="http://schemas.openxmlformats.org/officeDocument/2006/math">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6</m:t>
                          </m:r>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4</m:t>
                              </m:r>
                            </m:sup>
                          </m:sSup>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e>
                          </m:d>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C2529C4-3247-1E1B-84DA-9968EBEC250C}"/>
                  </a:ext>
                </a:extLst>
              </p:cNvPr>
              <p:cNvSpPr>
                <a:spLocks noGrp="1" noRot="1" noChangeAspect="1" noMove="1" noResize="1" noEditPoints="1" noAdjustHandles="1" noChangeArrowheads="1" noChangeShapeType="1" noTextEdit="1"/>
              </p:cNvSpPr>
              <p:nvPr>
                <p:ph idx="1"/>
              </p:nvPr>
            </p:nvSpPr>
            <p:spPr>
              <a:xfrm>
                <a:off x="395514" y="360816"/>
                <a:ext cx="11400971" cy="6431870"/>
              </a:xfrm>
              <a:blipFill>
                <a:blip r:embed="rId2"/>
                <a:stretch>
                  <a:fillRect l="-214" t="-28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3939DF5-58E9-B061-8EBB-318BF30E6B55}"/>
              </a:ext>
            </a:extLst>
          </p:cNvPr>
          <p:cNvSpPr>
            <a:spLocks noGrp="1"/>
          </p:cNvSpPr>
          <p:nvPr>
            <p:ph type="sldNum" sz="quarter" idx="12"/>
          </p:nvPr>
        </p:nvSpPr>
        <p:spPr/>
        <p:txBody>
          <a:bodyPr/>
          <a:lstStyle/>
          <a:p>
            <a:fld id="{60619CE2-D869-49DC-942B-2DB2F3BD9A7A}" type="slidenum">
              <a:rPr lang="zh-CN" altLang="en-US" smtClean="0"/>
              <a:t>21</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3F5E377-F48E-9EF7-917C-7510BB9BB6F6}"/>
                  </a:ext>
                </a:extLst>
              </p:cNvPr>
              <p:cNvSpPr txBox="1"/>
              <p:nvPr/>
            </p:nvSpPr>
            <p:spPr>
              <a:xfrm>
                <a:off x="8897258" y="696686"/>
                <a:ext cx="3106057" cy="741485"/>
              </a:xfrm>
              <a:prstGeom prst="rect">
                <a:avLst/>
              </a:prstGeom>
              <a:noFill/>
            </p:spPr>
            <p:txBody>
              <a:bodyPr wrap="square" rtlCol="0">
                <a:spAutoFit/>
              </a:bodyPr>
              <a:lstStyle/>
              <a:p>
                <a:pPr marL="0" indent="0">
                  <a:lnSpc>
                    <a:spcPct val="120000"/>
                  </a:lnSpc>
                  <a:buNone/>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Maxwell</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方程</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1200" b="1" i="1">
                          <a:latin typeface="Cambria Math" panose="02040503050406030204" pitchFamily="18" charset="0"/>
                        </a:rPr>
                        <m:t>−</m:t>
                      </m:r>
                      <m:f>
                        <m:fPr>
                          <m:ctrlPr>
                            <a:rPr lang="zh-CN" altLang="zh-CN" sz="1200" i="1">
                              <a:latin typeface="Cambria Math" panose="02040503050406030204" pitchFamily="18" charset="0"/>
                            </a:rPr>
                          </m:ctrlPr>
                        </m:fPr>
                        <m:num>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𝐸</m:t>
                              </m:r>
                            </m:e>
                            <m:sub>
                              <m:r>
                                <a:rPr lang="en-US" altLang="zh-CN" sz="1200" i="1">
                                  <a:latin typeface="Cambria Math" panose="02040503050406030204" pitchFamily="18" charset="0"/>
                                </a:rPr>
                                <m:t>𝑧</m:t>
                              </m:r>
                            </m:sub>
                          </m:sSub>
                        </m:num>
                        <m:den>
                          <m:r>
                            <a:rPr lang="en-US" altLang="zh-CN" sz="1200" i="1">
                              <a:latin typeface="Cambria Math" panose="02040503050406030204" pitchFamily="18" charset="0"/>
                            </a:rPr>
                            <m:t>𝜕</m:t>
                          </m:r>
                          <m:r>
                            <a:rPr lang="en-US" altLang="zh-CN" sz="1200" i="1">
                              <a:latin typeface="Cambria Math" panose="02040503050406030204" pitchFamily="18" charset="0"/>
                            </a:rPr>
                            <m:t>𝑥</m:t>
                          </m:r>
                        </m:den>
                      </m:f>
                      <m:r>
                        <a:rPr lang="en-US" altLang="zh-CN" sz="1200" i="1">
                          <a:latin typeface="Cambria Math" panose="02040503050406030204" pitchFamily="18" charset="0"/>
                        </a:rPr>
                        <m:t>=</m:t>
                      </m:r>
                      <m:r>
                        <a:rPr lang="en-US" altLang="zh-CN" sz="1200" i="1">
                          <a:latin typeface="Cambria Math" panose="02040503050406030204" pitchFamily="18" charset="0"/>
                        </a:rPr>
                        <m:t>𝑖</m:t>
                      </m:r>
                      <m:r>
                        <a:rPr lang="en-US" altLang="zh-CN" sz="1200" i="1">
                          <a:latin typeface="Cambria Math" panose="02040503050406030204" pitchFamily="18" charset="0"/>
                        </a:rPr>
                        <m:t>𝜔</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𝐵</m:t>
                          </m:r>
                        </m:e>
                        <m:sub>
                          <m:r>
                            <a:rPr lang="en-US" altLang="zh-CN" sz="1200" i="1">
                              <a:latin typeface="Cambria Math" panose="02040503050406030204" pitchFamily="18" charset="0"/>
                            </a:rPr>
                            <m:t>𝑦</m:t>
                          </m:r>
                        </m:sub>
                      </m:sSub>
                      <m:r>
                        <a:rPr lang="en-US" altLang="zh-CN" sz="1200" b="0" i="1" smtClean="0">
                          <a:latin typeface="Cambria Math" panose="02040503050406030204" pitchFamily="18" charset="0"/>
                        </a:rPr>
                        <m:t>,</m:t>
                      </m:r>
                      <m:f>
                        <m:fPr>
                          <m:ctrlPr>
                            <a:rPr lang="zh-CN" altLang="zh-CN" sz="1200" i="1">
                              <a:latin typeface="Cambria Math" panose="02040503050406030204" pitchFamily="18" charset="0"/>
                            </a:rPr>
                          </m:ctrlPr>
                        </m:fPr>
                        <m:num>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𝐵</m:t>
                              </m:r>
                            </m:e>
                            <m:sub>
                              <m:r>
                                <a:rPr lang="en-US" altLang="zh-CN" sz="1200" i="1">
                                  <a:latin typeface="Cambria Math" panose="02040503050406030204" pitchFamily="18" charset="0"/>
                                </a:rPr>
                                <m:t>𝑦</m:t>
                              </m:r>
                            </m:sub>
                          </m:sSub>
                        </m:num>
                        <m:den>
                          <m:r>
                            <a:rPr lang="en-US" altLang="zh-CN" sz="1200" i="1">
                              <a:latin typeface="Cambria Math" panose="02040503050406030204" pitchFamily="18" charset="0"/>
                            </a:rPr>
                            <m:t>𝜕</m:t>
                          </m:r>
                          <m:r>
                            <a:rPr lang="en-US" altLang="zh-CN" sz="1200" i="1">
                              <a:latin typeface="Cambria Math" panose="02040503050406030204" pitchFamily="18" charset="0"/>
                            </a:rPr>
                            <m:t>𝑥</m:t>
                          </m:r>
                        </m:den>
                      </m:f>
                      <m:r>
                        <a:rPr lang="en-US" altLang="zh-CN" sz="1200" i="1">
                          <a:latin typeface="Cambria Math" panose="02040503050406030204" pitchFamily="18" charset="0"/>
                        </a:rPr>
                        <m:t>=−</m:t>
                      </m:r>
                      <m:f>
                        <m:fPr>
                          <m:ctrlPr>
                            <a:rPr lang="zh-CN" altLang="zh-CN" sz="1200" i="1">
                              <a:latin typeface="Cambria Math" panose="02040503050406030204" pitchFamily="18" charset="0"/>
                            </a:rPr>
                          </m:ctrlPr>
                        </m:fPr>
                        <m:num>
                          <m:r>
                            <a:rPr lang="en-US" altLang="zh-CN" sz="1200" i="1">
                              <a:latin typeface="Cambria Math" panose="02040503050406030204" pitchFamily="18" charset="0"/>
                            </a:rPr>
                            <m:t>𝑖</m:t>
                          </m:r>
                          <m:r>
                            <a:rPr lang="en-US" altLang="zh-CN" sz="1200" i="1">
                              <a:latin typeface="Cambria Math" panose="02040503050406030204" pitchFamily="18" charset="0"/>
                            </a:rPr>
                            <m:t>𝜔</m:t>
                          </m:r>
                        </m:num>
                        <m:den>
                          <m:sSup>
                            <m:sSupPr>
                              <m:ctrlPr>
                                <a:rPr lang="zh-CN" altLang="zh-CN" sz="1200" i="1">
                                  <a:latin typeface="Cambria Math" panose="02040503050406030204" pitchFamily="18" charset="0"/>
                                </a:rPr>
                              </m:ctrlPr>
                            </m:sSupPr>
                            <m:e>
                              <m:r>
                                <a:rPr lang="en-US" altLang="zh-CN" sz="1200" i="1">
                                  <a:latin typeface="Cambria Math" panose="02040503050406030204" pitchFamily="18" charset="0"/>
                                </a:rPr>
                                <m:t>𝑐</m:t>
                              </m:r>
                            </m:e>
                            <m:sup>
                              <m:r>
                                <a:rPr lang="en-US" altLang="zh-CN" sz="1200" i="1">
                                  <a:latin typeface="Cambria Math" panose="02040503050406030204" pitchFamily="18" charset="0"/>
                                </a:rPr>
                                <m:t>2</m:t>
                              </m:r>
                            </m:sup>
                          </m:sSup>
                        </m:den>
                      </m:f>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𝐸</m:t>
                          </m:r>
                        </m:e>
                        <m:sub>
                          <m:r>
                            <a:rPr lang="en-US" altLang="zh-CN" sz="1200" i="1">
                              <a:latin typeface="Cambria Math" panose="02040503050406030204" pitchFamily="18" charset="0"/>
                            </a:rPr>
                            <m:t>𝑧</m:t>
                          </m:r>
                        </m:sub>
                      </m:sSub>
                    </m:oMath>
                  </m:oMathPara>
                </a14:m>
                <a:endParaRPr lang="zh-CN" altLang="en-US" sz="1200" dirty="0"/>
              </a:p>
            </p:txBody>
          </p:sp>
        </mc:Choice>
        <mc:Fallback xmlns="">
          <p:sp>
            <p:nvSpPr>
              <p:cNvPr id="5" name="文本框 4">
                <a:extLst>
                  <a:ext uri="{FF2B5EF4-FFF2-40B4-BE49-F238E27FC236}">
                    <a16:creationId xmlns:a16="http://schemas.microsoft.com/office/drawing/2014/main" id="{93F5E377-F48E-9EF7-917C-7510BB9BB6F6}"/>
                  </a:ext>
                </a:extLst>
              </p:cNvPr>
              <p:cNvSpPr txBox="1">
                <a:spLocks noRot="1" noChangeAspect="1" noMove="1" noResize="1" noEditPoints="1" noAdjustHandles="1" noChangeArrowheads="1" noChangeShapeType="1" noTextEdit="1"/>
              </p:cNvSpPr>
              <p:nvPr/>
            </p:nvSpPr>
            <p:spPr>
              <a:xfrm>
                <a:off x="8897258" y="696686"/>
                <a:ext cx="3106057" cy="741485"/>
              </a:xfrm>
              <a:prstGeom prst="rect">
                <a:avLst/>
              </a:prstGeom>
              <a:blipFill>
                <a:blip r:embed="rId3"/>
                <a:stretch>
                  <a:fillRect l="-1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1194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7F6572-EF01-7CD2-2BEA-C7E55D52EA4C}"/>
                  </a:ext>
                </a:extLst>
              </p:cNvPr>
              <p:cNvSpPr>
                <a:spLocks noGrp="1"/>
              </p:cNvSpPr>
              <p:nvPr>
                <p:ph idx="1"/>
              </p:nvPr>
            </p:nvSpPr>
            <p:spPr>
              <a:xfrm>
                <a:off x="838200" y="536461"/>
                <a:ext cx="10515600" cy="6002225"/>
              </a:xfrm>
            </p:spPr>
            <p:txBody>
              <a:bodyPr>
                <a:normAutofit fontScale="92500"/>
              </a:bodyPr>
              <a:lstStyle/>
              <a:p>
                <a:pPr marL="0" indent="0">
                  <a:buNone/>
                </a:pPr>
                <a:r>
                  <a:rPr lang="zh-CN" altLang="en-US" sz="2000" dirty="0"/>
                  <a:t>根据边界条件确定积分常数，最终整理得到</a:t>
                </a:r>
                <a:endParaRPr lang="en-US" altLang="zh-CN" sz="2000" dirty="0"/>
              </a:p>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e>
                          </m:d>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e>
                              </m:d>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d>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just">
                  <a:lnSpc>
                    <a:spcPct val="150000"/>
                  </a:lnSpc>
                  <a:buNone/>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e>
                              </m:d>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d>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6</m:t>
                              </m:r>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4</m:t>
                                  </m:r>
                                </m:sup>
                              </m:sSup>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e>
                              </m:d>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d>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使用理想导体的条件，平板上面等势，两个板之间的电压差是</a:t>
                </a:r>
                <a14:m>
                  <m:oMath xmlns:m="http://schemas.openxmlformats.org/officeDocument/2006/math">
                    <m:acc>
                      <m:accPr>
                        <m:chr m:val="̃"/>
                        <m:ctrlPr>
                          <a:rPr lang="zh-CN" altLang="zh-CN" sz="1400"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4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sub>
                    </m:sSub>
                    <m:d>
                      <m:dPr>
                        <m:ctrlPr>
                          <a:rPr lang="zh-CN" altLang="zh-CN" sz="14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不与</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相关，因此</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gn="l">
                  <a:lnSpc>
                    <a:spcPct val="150000"/>
                  </a:lnSpc>
                  <a:buNone/>
                </a:pPr>
                <a14:m>
                  <m:oMathPara xmlns:m="http://schemas.openxmlformats.org/officeDocument/2006/math">
                    <m:oMathParaPr>
                      <m:jc m:val="centerGroup"/>
                    </m:oMathParaPr>
                    <m:oMath xmlns:m="http://schemas.openxmlformats.org/officeDocument/2006/math">
                      <m:acc>
                        <m:accPr>
                          <m:chr m:val="̃"/>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p>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𝑑𝑧</m:t>
                          </m:r>
                        </m:e>
                      </m:nary>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e>
                              </m:d>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d>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gn="l">
                  <a:lnSpc>
                    <a:spcPct val="150000"/>
                  </a:lnSpc>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根据电压关于</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的展开式，可以确定</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gn="l">
                  <a:lnSpc>
                    <a:spcPct val="150000"/>
                  </a:lnSpc>
                  <a:buNone/>
                </a:pPr>
                <a:r>
                  <a:rPr lang="zh-CN" altLang="en-US" sz="1800" kern="100" dirty="0">
                    <a:cs typeface="Times New Roman" panose="02020603050405020304" pitchFamily="18" charset="0"/>
                  </a:rPr>
                  <a:t>大家的问题</a:t>
                </a:r>
                <a:endParaRPr lang="en-US" altLang="zh-CN" sz="1800" kern="100" dirty="0">
                  <a:cs typeface="Times New Roman" panose="02020603050405020304" pitchFamily="18" charset="0"/>
                </a:endParaRPr>
              </a:p>
              <a:p>
                <a:pPr marL="342900" indent="-342900" algn="l">
                  <a:lnSpc>
                    <a:spcPct val="150000"/>
                  </a:lnSpc>
                  <a:buAutoNum type="arabicParenBoth"/>
                </a:pPr>
                <a:r>
                  <a:rPr lang="zh-CN" altLang="en-US" sz="1800" kern="100" dirty="0">
                    <a:cs typeface="Times New Roman" panose="02020603050405020304" pitchFamily="18" charset="0"/>
                  </a:rPr>
                  <a:t>积分常数直接去掉，并没有合适的理由</a:t>
                </a:r>
                <a:endParaRPr lang="en-US" altLang="zh-CN" sz="1800" kern="100" dirty="0">
                  <a:cs typeface="Times New Roman" panose="02020603050405020304" pitchFamily="18" charset="0"/>
                </a:endParaRPr>
              </a:p>
              <a:p>
                <a:pPr marL="342900" indent="-342900" algn="l">
                  <a:lnSpc>
                    <a:spcPct val="150000"/>
                  </a:lnSpc>
                  <a:buAutoNum type="arabicParenBoth"/>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认为初始的静电状态的电压是</a:t>
                </a:r>
                <a14:m>
                  <m:oMath xmlns:m="http://schemas.openxmlformats.org/officeDocument/2006/math">
                    <m:acc>
                      <m:accPr>
                        <m:chr m:val="̃"/>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𝜔</m:t>
                        </m:r>
                      </m:e>
                    </m:d>
                  </m:oMath>
                </a14:m>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，而不是直流分量。</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gn="l">
                  <a:lnSpc>
                    <a:spcPct val="150000"/>
                  </a:lnSpc>
                  <a:buNone/>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最终求出的结果导致理想导体表面不等势。</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A37F6572-EF01-7CD2-2BEA-C7E55D52EA4C}"/>
                  </a:ext>
                </a:extLst>
              </p:cNvPr>
              <p:cNvSpPr>
                <a:spLocks noGrp="1" noRot="1" noChangeAspect="1" noMove="1" noResize="1" noEditPoints="1" noAdjustHandles="1" noChangeArrowheads="1" noChangeShapeType="1" noTextEdit="1"/>
              </p:cNvSpPr>
              <p:nvPr>
                <p:ph idx="1"/>
              </p:nvPr>
            </p:nvSpPr>
            <p:spPr>
              <a:xfrm>
                <a:off x="838200" y="536461"/>
                <a:ext cx="10515600" cy="6002225"/>
              </a:xfrm>
              <a:blipFill>
                <a:blip r:embed="rId2"/>
                <a:stretch>
                  <a:fillRect l="-580" t="-711" b="-71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FC4D162-D5A1-3A1A-2E70-C24A8E0AAF3E}"/>
              </a:ext>
            </a:extLst>
          </p:cNvPr>
          <p:cNvSpPr>
            <a:spLocks noGrp="1"/>
          </p:cNvSpPr>
          <p:nvPr>
            <p:ph type="sldNum" sz="quarter" idx="12"/>
          </p:nvPr>
        </p:nvSpPr>
        <p:spPr/>
        <p:txBody>
          <a:bodyPr/>
          <a:lstStyle/>
          <a:p>
            <a:fld id="{60619CE2-D869-49DC-942B-2DB2F3BD9A7A}" type="slidenum">
              <a:rPr lang="zh-CN" altLang="en-US" smtClean="0"/>
              <a:t>22</a:t>
            </a:fld>
            <a:endParaRPr lang="zh-CN" altLang="en-US"/>
          </a:p>
        </p:txBody>
      </p:sp>
    </p:spTree>
    <p:extLst>
      <p:ext uri="{BB962C8B-B14F-4D97-AF65-F5344CB8AC3E}">
        <p14:creationId xmlns:p14="http://schemas.microsoft.com/office/powerpoint/2010/main" val="2213073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E569838-822E-C3C5-FF93-92464FD3896F}"/>
              </a:ext>
            </a:extLst>
          </p:cNvPr>
          <p:cNvPicPr>
            <a:picLocks noChangeAspect="1"/>
          </p:cNvPicPr>
          <p:nvPr/>
        </p:nvPicPr>
        <p:blipFill>
          <a:blip r:embed="rId2"/>
          <a:stretch>
            <a:fillRect/>
          </a:stretch>
        </p:blipFill>
        <p:spPr>
          <a:xfrm>
            <a:off x="0" y="4845639"/>
            <a:ext cx="4365173" cy="2012361"/>
          </a:xfrm>
          <a:prstGeom prst="rect">
            <a:avLst/>
          </a:prstGeom>
        </p:spPr>
      </p:pic>
      <p:sp>
        <p:nvSpPr>
          <p:cNvPr id="3" name="内容占位符 2">
            <a:extLst>
              <a:ext uri="{FF2B5EF4-FFF2-40B4-BE49-F238E27FC236}">
                <a16:creationId xmlns:a16="http://schemas.microsoft.com/office/drawing/2014/main" id="{F4448CE7-4CF7-5DAC-6F81-789DEC752780}"/>
              </a:ext>
            </a:extLst>
          </p:cNvPr>
          <p:cNvSpPr>
            <a:spLocks noGrp="1"/>
          </p:cNvSpPr>
          <p:nvPr>
            <p:ph idx="1"/>
          </p:nvPr>
        </p:nvSpPr>
        <p:spPr>
          <a:xfrm>
            <a:off x="752928" y="357856"/>
            <a:ext cx="10686143" cy="1393370"/>
          </a:xfrm>
        </p:spPr>
        <p:txBody>
          <a:bodyPr>
            <a:normAutofit/>
          </a:bodyPr>
          <a:lstStyle/>
          <a:p>
            <a:pPr marL="0" indent="0">
              <a:buNone/>
            </a:pPr>
            <a:r>
              <a:rPr lang="en-US" altLang="zh-CN" sz="2000" dirty="0"/>
              <a:t>Jackson 7.1 For each set of Stokes parameters given below deduce the amplitude of the electric field, up to an overall phase, in both linear polarization and circular polarization bases and make an accurate drawing similar to Fig7.4 showing the lengths of the axes of one of the ellipses and its orientation.</a:t>
            </a:r>
          </a:p>
          <a:p>
            <a:pPr marL="0" indent="0">
              <a:buNone/>
            </a:pPr>
            <a:endParaRPr lang="zh-CN" altLang="en-US" sz="2000" dirty="0"/>
          </a:p>
        </p:txBody>
      </p:sp>
      <p:sp>
        <p:nvSpPr>
          <p:cNvPr id="4" name="灯片编号占位符 3">
            <a:extLst>
              <a:ext uri="{FF2B5EF4-FFF2-40B4-BE49-F238E27FC236}">
                <a16:creationId xmlns:a16="http://schemas.microsoft.com/office/drawing/2014/main" id="{05FB0F2D-C8F3-9C64-3815-8EC096A2ABC7}"/>
              </a:ext>
            </a:extLst>
          </p:cNvPr>
          <p:cNvSpPr>
            <a:spLocks noGrp="1"/>
          </p:cNvSpPr>
          <p:nvPr>
            <p:ph type="sldNum" sz="quarter" idx="12"/>
          </p:nvPr>
        </p:nvSpPr>
        <p:spPr/>
        <p:txBody>
          <a:bodyPr/>
          <a:lstStyle/>
          <a:p>
            <a:fld id="{60619CE2-D869-49DC-942B-2DB2F3BD9A7A}" type="slidenum">
              <a:rPr lang="zh-CN" altLang="en-US" smtClean="0"/>
              <a:t>23</a:t>
            </a:fld>
            <a:endParaRPr lang="zh-CN" altLang="en-US"/>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E6D67E5C-9E35-D68B-9746-16CAF9F4B32C}"/>
                  </a:ext>
                </a:extLst>
              </p:cNvPr>
              <p:cNvSpPr txBox="1">
                <a:spLocks/>
              </p:cNvSpPr>
              <p:nvPr/>
            </p:nvSpPr>
            <p:spPr>
              <a:xfrm>
                <a:off x="438729" y="1529944"/>
                <a:ext cx="7572829" cy="353697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t>对圆偏振基，</a:t>
                </a:r>
                <a:r>
                  <a:rPr lang="en-US" altLang="zh-CN" sz="2000" dirty="0"/>
                  <a:t>(7.26)(7.28)</a:t>
                </a:r>
                <a:r>
                  <a:rPr lang="zh-CN" altLang="en-US" sz="2000" dirty="0"/>
                  <a:t>得到的</a:t>
                </a:r>
                <a:r>
                  <a:rPr lang="en-US" altLang="zh-CN" sz="2000" dirty="0"/>
                  <a:t>Stokes</a:t>
                </a:r>
                <a:r>
                  <a:rPr lang="zh-CN" altLang="en-US" sz="2000" dirty="0"/>
                  <a:t>参数为</a:t>
                </a:r>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m:t>
                              </m:r>
                            </m:sub>
                          </m:sSub>
                        </m:sup>
                      </m:sSup>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m:t>
                              </m:r>
                            </m:sub>
                          </m:sSub>
                        </m:sup>
                      </m:sSup>
                    </m:oMath>
                  </m:oMathPara>
                </a14:m>
                <a:endParaRPr lang="en-US" altLang="zh-CN" sz="2000"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2</m:t>
                          </m:r>
                        </m:sup>
                      </m:sSubSup>
                    </m:oMath>
                  </m:oMathPara>
                </a14:m>
                <a:endParaRPr lang="en-US" altLang="zh-CN" sz="2000"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m:t>
                                  </m:r>
                                </m:sub>
                              </m:sSub>
                            </m:e>
                          </m:d>
                        </m:e>
                      </m:func>
                    </m:oMath>
                  </m:oMathPara>
                </a14:m>
                <a:endParaRPr lang="en-US" altLang="zh-CN" sz="2000"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m:t>
                                  </m:r>
                                </m:sub>
                              </m:sSub>
                            </m:e>
                          </m:d>
                        </m:e>
                      </m:func>
                    </m:oMath>
                  </m:oMathPara>
                </a14:m>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2</m:t>
                          </m:r>
                        </m:sup>
                      </m:sSubSup>
                    </m:oMath>
                  </m:oMathPara>
                </a14:m>
                <a:endParaRPr lang="en-US" altLang="zh-CN" sz="2000" dirty="0"/>
              </a:p>
              <a:p>
                <a:pPr marL="0" indent="0">
                  <a:buFont typeface="Arial" panose="020B0604020202020204" pitchFamily="34" charset="0"/>
                  <a:buNone/>
                </a:pPr>
                <a:r>
                  <a:rPr lang="zh-CN" altLang="en-US" sz="2000" dirty="0"/>
                  <a:t>其中记</a:t>
                </a:r>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m:t>
                              </m:r>
                            </m:sub>
                          </m:sSub>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m:t>
                              </m:r>
                            </m:sub>
                          </m:sSub>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𝛼</m:t>
                          </m:r>
                        </m:sup>
                      </m:sSup>
                    </m:oMath>
                  </m:oMathPara>
                </a14:m>
                <a:endParaRPr lang="en-US" altLang="zh-CN" sz="2000" b="0" dirty="0"/>
              </a:p>
              <a:p>
                <a:pPr marL="0" indent="0">
                  <a:buFont typeface="Arial" panose="020B0604020202020204" pitchFamily="34" charset="0"/>
                  <a:buNone/>
                </a:pPr>
                <a:r>
                  <a:rPr lang="zh-CN" altLang="en-US" sz="2000" dirty="0"/>
                  <a:t>则形成椭圆偏振，长轴倾斜角度</a:t>
                </a:r>
                <a14:m>
                  <m:oMath xmlns:m="http://schemas.openxmlformats.org/officeDocument/2006/math">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/2</m:t>
                    </m:r>
                  </m:oMath>
                </a14:m>
                <a:r>
                  <a:rPr lang="en-US" altLang="zh-CN" sz="2000" dirty="0"/>
                  <a:t>, </a:t>
                </a:r>
                <a:r>
                  <a:rPr lang="zh-CN" altLang="en-US" sz="2000" dirty="0"/>
                  <a:t>长轴与短轴之比</a:t>
                </a:r>
                <a14:m>
                  <m:oMath xmlns:m="http://schemas.openxmlformats.org/officeDocument/2006/math">
                    <m:r>
                      <a:rPr lang="en-US" altLang="zh-CN" sz="2000" b="0" i="0"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𝑟</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𝑟</m:t>
                    </m:r>
                    <m:r>
                      <a:rPr lang="en-US" altLang="zh-CN" sz="2000" b="0" i="1" dirty="0" smtClean="0">
                        <a:latin typeface="Cambria Math" panose="02040503050406030204" pitchFamily="18" charset="0"/>
                      </a:rPr>
                      <m:t>)|</m:t>
                    </m:r>
                  </m:oMath>
                </a14:m>
                <a:endParaRPr lang="en-US" altLang="zh-CN" sz="2000" dirty="0"/>
              </a:p>
              <a:p>
                <a:pPr marL="0" indent="0">
                  <a:buFont typeface="Arial" panose="020B0604020202020204" pitchFamily="34" charset="0"/>
                  <a:buNone/>
                </a:pPr>
                <a:endParaRPr lang="en-US" altLang="zh-CN" sz="2000" dirty="0"/>
              </a:p>
              <a:p>
                <a:pPr marL="0" indent="0">
                  <a:buFont typeface="Arial" panose="020B0604020202020204" pitchFamily="34" charset="0"/>
                  <a:buNone/>
                </a:pPr>
                <a:endParaRPr lang="zh-CN" altLang="en-US" sz="2000" dirty="0"/>
              </a:p>
            </p:txBody>
          </p:sp>
        </mc:Choice>
        <mc:Fallback>
          <p:sp>
            <p:nvSpPr>
              <p:cNvPr id="5" name="内容占位符 2">
                <a:extLst>
                  <a:ext uri="{FF2B5EF4-FFF2-40B4-BE49-F238E27FC236}">
                    <a16:creationId xmlns:a16="http://schemas.microsoft.com/office/drawing/2014/main" id="{E6D67E5C-9E35-D68B-9746-16CAF9F4B32C}"/>
                  </a:ext>
                </a:extLst>
              </p:cNvPr>
              <p:cNvSpPr txBox="1">
                <a:spLocks noRot="1" noChangeAspect="1" noMove="1" noResize="1" noEditPoints="1" noAdjustHandles="1" noChangeArrowheads="1" noChangeShapeType="1" noTextEdit="1"/>
              </p:cNvSpPr>
              <p:nvPr/>
            </p:nvSpPr>
            <p:spPr>
              <a:xfrm>
                <a:off x="438729" y="1529944"/>
                <a:ext cx="7572829" cy="3536977"/>
              </a:xfrm>
              <a:prstGeom prst="rect">
                <a:avLst/>
              </a:prstGeom>
              <a:blipFill>
                <a:blip r:embed="rId3"/>
                <a:stretch>
                  <a:fillRect l="-805" t="-1207"/>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803CFDDF-BFD7-CCC5-5CDE-7AD6D9D7B190}"/>
              </a:ext>
            </a:extLst>
          </p:cNvPr>
          <p:cNvGrpSpPr/>
          <p:nvPr/>
        </p:nvGrpSpPr>
        <p:grpSpPr>
          <a:xfrm>
            <a:off x="7852543" y="1157717"/>
            <a:ext cx="4272827" cy="3796971"/>
            <a:chOff x="7480443" y="1269950"/>
            <a:chExt cx="4272827" cy="3796971"/>
          </a:xfrm>
        </p:grpSpPr>
        <p:grpSp>
          <p:nvGrpSpPr>
            <p:cNvPr id="28" name="组合 27">
              <a:extLst>
                <a:ext uri="{FF2B5EF4-FFF2-40B4-BE49-F238E27FC236}">
                  <a16:creationId xmlns:a16="http://schemas.microsoft.com/office/drawing/2014/main" id="{4F249557-B7A8-F272-4C52-864B856DCB7D}"/>
                </a:ext>
              </a:extLst>
            </p:cNvPr>
            <p:cNvGrpSpPr/>
            <p:nvPr/>
          </p:nvGrpSpPr>
          <p:grpSpPr>
            <a:xfrm>
              <a:off x="7480443" y="1269950"/>
              <a:ext cx="4272827" cy="3796971"/>
              <a:chOff x="7479208" y="1478971"/>
              <a:chExt cx="4272827" cy="3796971"/>
            </a:xfrm>
          </p:grpSpPr>
          <p:cxnSp>
            <p:nvCxnSpPr>
              <p:cNvPr id="7" name="直接箭头连接符 6">
                <a:extLst>
                  <a:ext uri="{FF2B5EF4-FFF2-40B4-BE49-F238E27FC236}">
                    <a16:creationId xmlns:a16="http://schemas.microsoft.com/office/drawing/2014/main" id="{004B4CF2-6F89-E809-977A-694809117528}"/>
                  </a:ext>
                </a:extLst>
              </p:cNvPr>
              <p:cNvCxnSpPr>
                <a:cxnSpLocks/>
              </p:cNvCxnSpPr>
              <p:nvPr/>
            </p:nvCxnSpPr>
            <p:spPr>
              <a:xfrm>
                <a:off x="7479208" y="3557126"/>
                <a:ext cx="39598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7B16B83E-207B-050C-7EB4-02F2A02114B8}"/>
                  </a:ext>
                </a:extLst>
              </p:cNvPr>
              <p:cNvCxnSpPr>
                <a:cxnSpLocks/>
              </p:cNvCxnSpPr>
              <p:nvPr/>
            </p:nvCxnSpPr>
            <p:spPr>
              <a:xfrm flipV="1">
                <a:off x="9316355" y="1751226"/>
                <a:ext cx="0" cy="3524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F7027A62-4FF2-C046-93F5-662FBB885EA2}"/>
                      </a:ext>
                    </a:extLst>
                  </p:cNvPr>
                  <p:cNvSpPr txBox="1"/>
                  <p:nvPr/>
                </p:nvSpPr>
                <p:spPr>
                  <a:xfrm>
                    <a:off x="11291206" y="3654204"/>
                    <a:ext cx="4608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17" name="文本框 16">
                    <a:extLst>
                      <a:ext uri="{FF2B5EF4-FFF2-40B4-BE49-F238E27FC236}">
                        <a16:creationId xmlns:a16="http://schemas.microsoft.com/office/drawing/2014/main" id="{F7027A62-4FF2-C046-93F5-662FBB885EA2}"/>
                      </a:ext>
                    </a:extLst>
                  </p:cNvPr>
                  <p:cNvSpPr txBox="1">
                    <a:spLocks noRot="1" noChangeAspect="1" noMove="1" noResize="1" noEditPoints="1" noAdjustHandles="1" noChangeArrowheads="1" noChangeShapeType="1" noTextEdit="1"/>
                  </p:cNvSpPr>
                  <p:nvPr/>
                </p:nvSpPr>
                <p:spPr>
                  <a:xfrm>
                    <a:off x="11291206" y="3654204"/>
                    <a:ext cx="46082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74F5878B-8E59-AA26-DFB3-87C0852226B1}"/>
                      </a:ext>
                    </a:extLst>
                  </p:cNvPr>
                  <p:cNvSpPr txBox="1"/>
                  <p:nvPr/>
                </p:nvSpPr>
                <p:spPr>
                  <a:xfrm>
                    <a:off x="9400140" y="1478971"/>
                    <a:ext cx="4608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18" name="文本框 17">
                    <a:extLst>
                      <a:ext uri="{FF2B5EF4-FFF2-40B4-BE49-F238E27FC236}">
                        <a16:creationId xmlns:a16="http://schemas.microsoft.com/office/drawing/2014/main" id="{74F5878B-8E59-AA26-DFB3-87C0852226B1}"/>
                      </a:ext>
                    </a:extLst>
                  </p:cNvPr>
                  <p:cNvSpPr txBox="1">
                    <a:spLocks noRot="1" noChangeAspect="1" noMove="1" noResize="1" noEditPoints="1" noAdjustHandles="1" noChangeArrowheads="1" noChangeShapeType="1" noTextEdit="1"/>
                  </p:cNvSpPr>
                  <p:nvPr/>
                </p:nvSpPr>
                <p:spPr>
                  <a:xfrm>
                    <a:off x="9400140" y="1478971"/>
                    <a:ext cx="460829" cy="369332"/>
                  </a:xfrm>
                  <a:prstGeom prst="rect">
                    <a:avLst/>
                  </a:prstGeom>
                  <a:blipFill>
                    <a:blip r:embed="rId5"/>
                    <a:stretch>
                      <a:fillRect b="-491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7A5FA0DC-7A06-267D-8F61-A17E67F1885E}"/>
                  </a:ext>
                </a:extLst>
              </p:cNvPr>
              <p:cNvCxnSpPr/>
              <p:nvPr/>
            </p:nvCxnSpPr>
            <p:spPr>
              <a:xfrm flipV="1">
                <a:off x="9316353" y="3090717"/>
                <a:ext cx="178547" cy="46640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1" name="直接箭头连接符 20">
                <a:extLst>
                  <a:ext uri="{FF2B5EF4-FFF2-40B4-BE49-F238E27FC236}">
                    <a16:creationId xmlns:a16="http://schemas.microsoft.com/office/drawing/2014/main" id="{33F7425D-EC8B-3B0A-949E-943656CCCE27}"/>
                  </a:ext>
                </a:extLst>
              </p:cNvPr>
              <p:cNvCxnSpPr>
                <a:cxnSpLocks/>
              </p:cNvCxnSpPr>
              <p:nvPr/>
            </p:nvCxnSpPr>
            <p:spPr>
              <a:xfrm>
                <a:off x="9316353" y="3557126"/>
                <a:ext cx="1424218" cy="613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6" name="弧形 25">
                <a:extLst>
                  <a:ext uri="{FF2B5EF4-FFF2-40B4-BE49-F238E27FC236}">
                    <a16:creationId xmlns:a16="http://schemas.microsoft.com/office/drawing/2014/main" id="{30A3CF27-2FE1-D945-7F43-918421C0E03F}"/>
                  </a:ext>
                </a:extLst>
              </p:cNvPr>
              <p:cNvSpPr/>
              <p:nvPr/>
            </p:nvSpPr>
            <p:spPr>
              <a:xfrm>
                <a:off x="8756191" y="3032213"/>
                <a:ext cx="1120323" cy="1126974"/>
              </a:xfrm>
              <a:prstGeom prst="arc">
                <a:avLst>
                  <a:gd name="adj1" fmla="val 18373648"/>
                  <a:gd name="adj2" fmla="val 1830684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FF82790F-B57B-09CF-DAC2-6767FFBC8BEA}"/>
                  </a:ext>
                </a:extLst>
              </p:cNvPr>
              <p:cNvSpPr/>
              <p:nvPr/>
            </p:nvSpPr>
            <p:spPr>
              <a:xfrm>
                <a:off x="7901663" y="2146085"/>
                <a:ext cx="2838908" cy="2863613"/>
              </a:xfrm>
              <a:prstGeom prst="arc">
                <a:avLst>
                  <a:gd name="adj1" fmla="val 20768454"/>
                  <a:gd name="adj2" fmla="val 2069925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9" name="弧形 28">
              <a:extLst>
                <a:ext uri="{FF2B5EF4-FFF2-40B4-BE49-F238E27FC236}">
                  <a16:creationId xmlns:a16="http://schemas.microsoft.com/office/drawing/2014/main" id="{C886C45F-83A1-4946-B9F5-B3180A080DB4}"/>
                </a:ext>
              </a:extLst>
            </p:cNvPr>
            <p:cNvSpPr/>
            <p:nvPr/>
          </p:nvSpPr>
          <p:spPr>
            <a:xfrm>
              <a:off x="9261539" y="3167127"/>
              <a:ext cx="279672" cy="3141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B672F92B-D568-1917-B37C-421CF434F7DB}"/>
                    </a:ext>
                  </a:extLst>
                </p:cNvPr>
                <p:cNvSpPr txBox="1"/>
                <p:nvPr/>
              </p:nvSpPr>
              <p:spPr>
                <a:xfrm>
                  <a:off x="9426125" y="2923932"/>
                  <a:ext cx="4608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𝛼</m:t>
                        </m:r>
                      </m:oMath>
                    </m:oMathPara>
                  </a14:m>
                  <a:endParaRPr lang="zh-CN" altLang="en-US" dirty="0"/>
                </a:p>
              </p:txBody>
            </p:sp>
          </mc:Choice>
          <mc:Fallback>
            <p:sp>
              <p:nvSpPr>
                <p:cNvPr id="30" name="文本框 29">
                  <a:extLst>
                    <a:ext uri="{FF2B5EF4-FFF2-40B4-BE49-F238E27FC236}">
                      <a16:creationId xmlns:a16="http://schemas.microsoft.com/office/drawing/2014/main" id="{B672F92B-D568-1917-B37C-421CF434F7DB}"/>
                    </a:ext>
                  </a:extLst>
                </p:cNvPr>
                <p:cNvSpPr txBox="1">
                  <a:spLocks noRot="1" noChangeAspect="1" noMove="1" noResize="1" noEditPoints="1" noAdjustHandles="1" noChangeArrowheads="1" noChangeShapeType="1" noTextEdit="1"/>
                </p:cNvSpPr>
                <p:nvPr/>
              </p:nvSpPr>
              <p:spPr>
                <a:xfrm>
                  <a:off x="9426125" y="2923932"/>
                  <a:ext cx="460829"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47" name="组合 46">
            <a:extLst>
              <a:ext uri="{FF2B5EF4-FFF2-40B4-BE49-F238E27FC236}">
                <a16:creationId xmlns:a16="http://schemas.microsoft.com/office/drawing/2014/main" id="{7004C599-EF7E-5AC9-ADB8-9DD0185678B0}"/>
              </a:ext>
            </a:extLst>
          </p:cNvPr>
          <p:cNvGrpSpPr/>
          <p:nvPr/>
        </p:nvGrpSpPr>
        <p:grpSpPr>
          <a:xfrm>
            <a:off x="5361840" y="4771624"/>
            <a:ext cx="2250203" cy="1949598"/>
            <a:chOff x="5361840" y="4771624"/>
            <a:chExt cx="2250203" cy="1949598"/>
          </a:xfrm>
        </p:grpSpPr>
        <p:grpSp>
          <p:nvGrpSpPr>
            <p:cNvPr id="33" name="组合 32">
              <a:extLst>
                <a:ext uri="{FF2B5EF4-FFF2-40B4-BE49-F238E27FC236}">
                  <a16:creationId xmlns:a16="http://schemas.microsoft.com/office/drawing/2014/main" id="{CAFA6E21-737B-29AE-952A-CCB59C79CAFF}"/>
                </a:ext>
              </a:extLst>
            </p:cNvPr>
            <p:cNvGrpSpPr/>
            <p:nvPr/>
          </p:nvGrpSpPr>
          <p:grpSpPr>
            <a:xfrm>
              <a:off x="5361840" y="4771624"/>
              <a:ext cx="2250203" cy="1949598"/>
              <a:chOff x="7479208" y="1478971"/>
              <a:chExt cx="4272827" cy="3796971"/>
            </a:xfrm>
          </p:grpSpPr>
          <p:cxnSp>
            <p:nvCxnSpPr>
              <p:cNvPr id="36" name="直接箭头连接符 35">
                <a:extLst>
                  <a:ext uri="{FF2B5EF4-FFF2-40B4-BE49-F238E27FC236}">
                    <a16:creationId xmlns:a16="http://schemas.microsoft.com/office/drawing/2014/main" id="{D6345D24-A2AD-2394-F281-05CFCB2EFE30}"/>
                  </a:ext>
                </a:extLst>
              </p:cNvPr>
              <p:cNvCxnSpPr>
                <a:cxnSpLocks/>
              </p:cNvCxnSpPr>
              <p:nvPr/>
            </p:nvCxnSpPr>
            <p:spPr>
              <a:xfrm>
                <a:off x="7479208" y="3557126"/>
                <a:ext cx="39598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D9AED33-EDF2-0786-F77E-39E7D4FAB08F}"/>
                  </a:ext>
                </a:extLst>
              </p:cNvPr>
              <p:cNvCxnSpPr>
                <a:cxnSpLocks/>
              </p:cNvCxnSpPr>
              <p:nvPr/>
            </p:nvCxnSpPr>
            <p:spPr>
              <a:xfrm flipV="1">
                <a:off x="9316355" y="1751226"/>
                <a:ext cx="0" cy="3524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F98B2822-EDEA-57B1-CC90-4B2C7302B0F0}"/>
                      </a:ext>
                    </a:extLst>
                  </p:cNvPr>
                  <p:cNvSpPr txBox="1"/>
                  <p:nvPr/>
                </p:nvSpPr>
                <p:spPr>
                  <a:xfrm>
                    <a:off x="11291206" y="3654204"/>
                    <a:ext cx="4608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38" name="文本框 37">
                    <a:extLst>
                      <a:ext uri="{FF2B5EF4-FFF2-40B4-BE49-F238E27FC236}">
                        <a16:creationId xmlns:a16="http://schemas.microsoft.com/office/drawing/2014/main" id="{F98B2822-EDEA-57B1-CC90-4B2C7302B0F0}"/>
                      </a:ext>
                    </a:extLst>
                  </p:cNvPr>
                  <p:cNvSpPr txBox="1">
                    <a:spLocks noRot="1" noChangeAspect="1" noMove="1" noResize="1" noEditPoints="1" noAdjustHandles="1" noChangeArrowheads="1" noChangeShapeType="1" noTextEdit="1"/>
                  </p:cNvSpPr>
                  <p:nvPr/>
                </p:nvSpPr>
                <p:spPr>
                  <a:xfrm>
                    <a:off x="11291206" y="3654204"/>
                    <a:ext cx="460829" cy="369332"/>
                  </a:xfrm>
                  <a:prstGeom prst="rect">
                    <a:avLst/>
                  </a:prstGeom>
                  <a:blipFill>
                    <a:blip r:embed="rId7"/>
                    <a:stretch>
                      <a:fillRect r="-12500" b="-677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578A802E-2130-744B-103A-602ED26FFDCC}"/>
                      </a:ext>
                    </a:extLst>
                  </p:cNvPr>
                  <p:cNvSpPr txBox="1"/>
                  <p:nvPr/>
                </p:nvSpPr>
                <p:spPr>
                  <a:xfrm>
                    <a:off x="9400140" y="1478971"/>
                    <a:ext cx="4608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39" name="文本框 38">
                    <a:extLst>
                      <a:ext uri="{FF2B5EF4-FFF2-40B4-BE49-F238E27FC236}">
                        <a16:creationId xmlns:a16="http://schemas.microsoft.com/office/drawing/2014/main" id="{578A802E-2130-744B-103A-602ED26FFDCC}"/>
                      </a:ext>
                    </a:extLst>
                  </p:cNvPr>
                  <p:cNvSpPr txBox="1">
                    <a:spLocks noRot="1" noChangeAspect="1" noMove="1" noResize="1" noEditPoints="1" noAdjustHandles="1" noChangeArrowheads="1" noChangeShapeType="1" noTextEdit="1"/>
                  </p:cNvSpPr>
                  <p:nvPr/>
                </p:nvSpPr>
                <p:spPr>
                  <a:xfrm>
                    <a:off x="9400140" y="1478971"/>
                    <a:ext cx="460829" cy="369332"/>
                  </a:xfrm>
                  <a:prstGeom prst="rect">
                    <a:avLst/>
                  </a:prstGeom>
                  <a:blipFill>
                    <a:blip r:embed="rId8"/>
                    <a:stretch>
                      <a:fillRect r="-28205" b="-106452"/>
                    </a:stretch>
                  </a:blipFill>
                </p:spPr>
                <p:txBody>
                  <a:bodyPr/>
                  <a:lstStyle/>
                  <a:p>
                    <a:r>
                      <a:rPr lang="zh-CN" altLang="en-US">
                        <a:noFill/>
                      </a:rPr>
                      <a:t> </a:t>
                    </a:r>
                  </a:p>
                </p:txBody>
              </p:sp>
            </mc:Fallback>
          </mc:AlternateContent>
          <p:cxnSp>
            <p:nvCxnSpPr>
              <p:cNvPr id="40" name="直接箭头连接符 39">
                <a:extLst>
                  <a:ext uri="{FF2B5EF4-FFF2-40B4-BE49-F238E27FC236}">
                    <a16:creationId xmlns:a16="http://schemas.microsoft.com/office/drawing/2014/main" id="{A8343553-C7E6-8706-4C45-BFF253E384DF}"/>
                  </a:ext>
                </a:extLst>
              </p:cNvPr>
              <p:cNvCxnSpPr>
                <a:cxnSpLocks/>
              </p:cNvCxnSpPr>
              <p:nvPr/>
            </p:nvCxnSpPr>
            <p:spPr>
              <a:xfrm flipV="1">
                <a:off x="9316352" y="3323922"/>
                <a:ext cx="504116" cy="23320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1" name="直接箭头连接符 40">
                <a:extLst>
                  <a:ext uri="{FF2B5EF4-FFF2-40B4-BE49-F238E27FC236}">
                    <a16:creationId xmlns:a16="http://schemas.microsoft.com/office/drawing/2014/main" id="{69051D7F-F08E-E6E7-1DAC-F6066A1E8641}"/>
                  </a:ext>
                </a:extLst>
              </p:cNvPr>
              <p:cNvCxnSpPr>
                <a:cxnSpLocks/>
              </p:cNvCxnSpPr>
              <p:nvPr/>
            </p:nvCxnSpPr>
            <p:spPr>
              <a:xfrm flipV="1">
                <a:off x="9316352" y="2824472"/>
                <a:ext cx="1194106" cy="73265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2" name="弧形 41">
                <a:extLst>
                  <a:ext uri="{FF2B5EF4-FFF2-40B4-BE49-F238E27FC236}">
                    <a16:creationId xmlns:a16="http://schemas.microsoft.com/office/drawing/2014/main" id="{43A3A26C-C4DE-7551-77D0-DB787DCFA94B}"/>
                  </a:ext>
                </a:extLst>
              </p:cNvPr>
              <p:cNvSpPr/>
              <p:nvPr/>
            </p:nvSpPr>
            <p:spPr>
              <a:xfrm>
                <a:off x="8756191" y="3032213"/>
                <a:ext cx="1120323" cy="1126974"/>
              </a:xfrm>
              <a:prstGeom prst="arc">
                <a:avLst>
                  <a:gd name="adj1" fmla="val 18373648"/>
                  <a:gd name="adj2" fmla="val 1830684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弧形 42">
                <a:extLst>
                  <a:ext uri="{FF2B5EF4-FFF2-40B4-BE49-F238E27FC236}">
                    <a16:creationId xmlns:a16="http://schemas.microsoft.com/office/drawing/2014/main" id="{AAB42AC7-2E56-886F-D42A-6EE8BF1B0C49}"/>
                  </a:ext>
                </a:extLst>
              </p:cNvPr>
              <p:cNvSpPr/>
              <p:nvPr/>
            </p:nvSpPr>
            <p:spPr>
              <a:xfrm>
                <a:off x="7901663" y="2146085"/>
                <a:ext cx="2838908" cy="2863613"/>
              </a:xfrm>
              <a:prstGeom prst="arc">
                <a:avLst>
                  <a:gd name="adj1" fmla="val 20768454"/>
                  <a:gd name="adj2" fmla="val 2069925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4" name="弧形 33">
              <a:extLst>
                <a:ext uri="{FF2B5EF4-FFF2-40B4-BE49-F238E27FC236}">
                  <a16:creationId xmlns:a16="http://schemas.microsoft.com/office/drawing/2014/main" id="{63CA9200-7587-9AB4-6836-2D432CFA9EBA}"/>
                </a:ext>
              </a:extLst>
            </p:cNvPr>
            <p:cNvSpPr/>
            <p:nvPr/>
          </p:nvSpPr>
          <p:spPr>
            <a:xfrm>
              <a:off x="6551817" y="5665992"/>
              <a:ext cx="176119" cy="37618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7FAA3123-731C-804F-B23B-DC3FCEE7F3F1}"/>
                    </a:ext>
                  </a:extLst>
                </p:cNvPr>
                <p:cNvSpPr txBox="1"/>
                <p:nvPr/>
              </p:nvSpPr>
              <p:spPr>
                <a:xfrm>
                  <a:off x="6652456" y="5509965"/>
                  <a:ext cx="460829" cy="38106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altLang="zh-CN" sz="1050" b="0" i="1" smtClean="0">
                                <a:latin typeface="Cambria Math" panose="02040503050406030204" pitchFamily="18" charset="0"/>
                              </a:rPr>
                            </m:ctrlPr>
                          </m:fPr>
                          <m:num>
                            <m:r>
                              <a:rPr lang="en-US" altLang="zh-CN" sz="1050" b="0" i="1" smtClean="0">
                                <a:latin typeface="Cambria Math" panose="02040503050406030204" pitchFamily="18" charset="0"/>
                              </a:rPr>
                              <m:t>𝛼</m:t>
                            </m:r>
                          </m:num>
                          <m:den>
                            <m:r>
                              <a:rPr lang="en-US" altLang="zh-CN" sz="1050" b="0" i="1" smtClean="0">
                                <a:latin typeface="Cambria Math" panose="02040503050406030204" pitchFamily="18" charset="0"/>
                              </a:rPr>
                              <m:t>2</m:t>
                            </m:r>
                          </m:den>
                        </m:f>
                      </m:oMath>
                    </m:oMathPara>
                  </a14:m>
                  <a:endParaRPr lang="zh-CN" altLang="en-US" dirty="0"/>
                </a:p>
              </p:txBody>
            </p:sp>
          </mc:Choice>
          <mc:Fallback>
            <p:sp>
              <p:nvSpPr>
                <p:cNvPr id="46" name="文本框 45">
                  <a:extLst>
                    <a:ext uri="{FF2B5EF4-FFF2-40B4-BE49-F238E27FC236}">
                      <a16:creationId xmlns:a16="http://schemas.microsoft.com/office/drawing/2014/main" id="{7FAA3123-731C-804F-B23B-DC3FCEE7F3F1}"/>
                    </a:ext>
                  </a:extLst>
                </p:cNvPr>
                <p:cNvSpPr txBox="1">
                  <a:spLocks noRot="1" noChangeAspect="1" noMove="1" noResize="1" noEditPoints="1" noAdjustHandles="1" noChangeArrowheads="1" noChangeShapeType="1" noTextEdit="1"/>
                </p:cNvSpPr>
                <p:nvPr/>
              </p:nvSpPr>
              <p:spPr>
                <a:xfrm>
                  <a:off x="6652456" y="5509965"/>
                  <a:ext cx="460829" cy="381066"/>
                </a:xfrm>
                <a:prstGeom prst="rect">
                  <a:avLst/>
                </a:prstGeom>
                <a:blipFill>
                  <a:blip r:embed="rId9"/>
                  <a:stretch>
                    <a:fillRect/>
                  </a:stretch>
                </a:blipFill>
              </p:spPr>
              <p:txBody>
                <a:bodyPr/>
                <a:lstStyle/>
                <a:p>
                  <a:r>
                    <a:rPr lang="zh-CN" altLang="en-US">
                      <a:noFill/>
                    </a:rPr>
                    <a:t> </a:t>
                  </a:r>
                </a:p>
              </p:txBody>
            </p:sp>
          </mc:Fallback>
        </mc:AlternateContent>
      </p:grpSp>
      <p:grpSp>
        <p:nvGrpSpPr>
          <p:cNvPr id="49" name="组合 48">
            <a:extLst>
              <a:ext uri="{FF2B5EF4-FFF2-40B4-BE49-F238E27FC236}">
                <a16:creationId xmlns:a16="http://schemas.microsoft.com/office/drawing/2014/main" id="{630DF1BF-6C0A-6DCB-FB4F-2E956B20A236}"/>
              </a:ext>
            </a:extLst>
          </p:cNvPr>
          <p:cNvGrpSpPr/>
          <p:nvPr/>
        </p:nvGrpSpPr>
        <p:grpSpPr>
          <a:xfrm>
            <a:off x="8234036" y="4730680"/>
            <a:ext cx="2250203" cy="1949598"/>
            <a:chOff x="7479208" y="1478971"/>
            <a:chExt cx="4272827" cy="3796971"/>
          </a:xfrm>
        </p:grpSpPr>
        <p:cxnSp>
          <p:nvCxnSpPr>
            <p:cNvPr id="52" name="直接箭头连接符 51">
              <a:extLst>
                <a:ext uri="{FF2B5EF4-FFF2-40B4-BE49-F238E27FC236}">
                  <a16:creationId xmlns:a16="http://schemas.microsoft.com/office/drawing/2014/main" id="{0F48E526-298A-1564-AAD9-3ED00A240923}"/>
                </a:ext>
              </a:extLst>
            </p:cNvPr>
            <p:cNvCxnSpPr>
              <a:cxnSpLocks/>
            </p:cNvCxnSpPr>
            <p:nvPr/>
          </p:nvCxnSpPr>
          <p:spPr>
            <a:xfrm>
              <a:off x="7479208" y="3557126"/>
              <a:ext cx="39598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11915FE-F755-4FF9-8841-A8DCF1DA8019}"/>
                </a:ext>
              </a:extLst>
            </p:cNvPr>
            <p:cNvCxnSpPr>
              <a:cxnSpLocks/>
            </p:cNvCxnSpPr>
            <p:nvPr/>
          </p:nvCxnSpPr>
          <p:spPr>
            <a:xfrm flipV="1">
              <a:off x="9316355" y="1751226"/>
              <a:ext cx="0" cy="3524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FD3837F2-4D9F-FC5F-D0F6-9A9348B37478}"/>
                    </a:ext>
                  </a:extLst>
                </p:cNvPr>
                <p:cNvSpPr txBox="1"/>
                <p:nvPr/>
              </p:nvSpPr>
              <p:spPr>
                <a:xfrm>
                  <a:off x="11291206" y="3654204"/>
                  <a:ext cx="4608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54" name="文本框 53">
                  <a:extLst>
                    <a:ext uri="{FF2B5EF4-FFF2-40B4-BE49-F238E27FC236}">
                      <a16:creationId xmlns:a16="http://schemas.microsoft.com/office/drawing/2014/main" id="{FD3837F2-4D9F-FC5F-D0F6-9A9348B37478}"/>
                    </a:ext>
                  </a:extLst>
                </p:cNvPr>
                <p:cNvSpPr txBox="1">
                  <a:spLocks noRot="1" noChangeAspect="1" noMove="1" noResize="1" noEditPoints="1" noAdjustHandles="1" noChangeArrowheads="1" noChangeShapeType="1" noTextEdit="1"/>
                </p:cNvSpPr>
                <p:nvPr/>
              </p:nvSpPr>
              <p:spPr>
                <a:xfrm>
                  <a:off x="11291206" y="3654204"/>
                  <a:ext cx="460829" cy="369332"/>
                </a:xfrm>
                <a:prstGeom prst="rect">
                  <a:avLst/>
                </a:prstGeom>
                <a:blipFill>
                  <a:blip r:embed="rId10"/>
                  <a:stretch>
                    <a:fillRect r="-12500" b="-709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文本框 54">
                  <a:extLst>
                    <a:ext uri="{FF2B5EF4-FFF2-40B4-BE49-F238E27FC236}">
                      <a16:creationId xmlns:a16="http://schemas.microsoft.com/office/drawing/2014/main" id="{DA110881-B504-575F-E041-7F1E3808A144}"/>
                    </a:ext>
                  </a:extLst>
                </p:cNvPr>
                <p:cNvSpPr txBox="1"/>
                <p:nvPr/>
              </p:nvSpPr>
              <p:spPr>
                <a:xfrm>
                  <a:off x="9400140" y="1478971"/>
                  <a:ext cx="4608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55" name="文本框 54">
                  <a:extLst>
                    <a:ext uri="{FF2B5EF4-FFF2-40B4-BE49-F238E27FC236}">
                      <a16:creationId xmlns:a16="http://schemas.microsoft.com/office/drawing/2014/main" id="{DA110881-B504-575F-E041-7F1E3808A144}"/>
                    </a:ext>
                  </a:extLst>
                </p:cNvPr>
                <p:cNvSpPr txBox="1">
                  <a:spLocks noRot="1" noChangeAspect="1" noMove="1" noResize="1" noEditPoints="1" noAdjustHandles="1" noChangeArrowheads="1" noChangeShapeType="1" noTextEdit="1"/>
                </p:cNvSpPr>
                <p:nvPr/>
              </p:nvSpPr>
              <p:spPr>
                <a:xfrm>
                  <a:off x="9400140" y="1478971"/>
                  <a:ext cx="460829" cy="369332"/>
                </a:xfrm>
                <a:prstGeom prst="rect">
                  <a:avLst/>
                </a:prstGeom>
                <a:blipFill>
                  <a:blip r:embed="rId11"/>
                  <a:stretch>
                    <a:fillRect r="-28205" b="-109677"/>
                  </a:stretch>
                </a:blipFill>
              </p:spPr>
              <p:txBody>
                <a:bodyPr/>
                <a:lstStyle/>
                <a:p>
                  <a:r>
                    <a:rPr lang="zh-CN" altLang="en-US">
                      <a:noFill/>
                    </a:rPr>
                    <a:t> </a:t>
                  </a:r>
                </a:p>
              </p:txBody>
            </p:sp>
          </mc:Fallback>
        </mc:AlternateContent>
        <p:cxnSp>
          <p:nvCxnSpPr>
            <p:cNvPr id="56" name="直接箭头连接符 55">
              <a:extLst>
                <a:ext uri="{FF2B5EF4-FFF2-40B4-BE49-F238E27FC236}">
                  <a16:creationId xmlns:a16="http://schemas.microsoft.com/office/drawing/2014/main" id="{C461F0FF-F02D-D06F-E844-5BE16338A46F}"/>
                </a:ext>
              </a:extLst>
            </p:cNvPr>
            <p:cNvCxnSpPr>
              <a:cxnSpLocks/>
            </p:cNvCxnSpPr>
            <p:nvPr/>
          </p:nvCxnSpPr>
          <p:spPr>
            <a:xfrm>
              <a:off x="9316352" y="3557125"/>
              <a:ext cx="314201" cy="61858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57" name="直接箭头连接符 56">
              <a:extLst>
                <a:ext uri="{FF2B5EF4-FFF2-40B4-BE49-F238E27FC236}">
                  <a16:creationId xmlns:a16="http://schemas.microsoft.com/office/drawing/2014/main" id="{C70C6055-4986-29FB-4D2F-40BE1AD2AAF5}"/>
                </a:ext>
              </a:extLst>
            </p:cNvPr>
            <p:cNvCxnSpPr>
              <a:cxnSpLocks/>
            </p:cNvCxnSpPr>
            <p:nvPr/>
          </p:nvCxnSpPr>
          <p:spPr>
            <a:xfrm flipH="1" flipV="1">
              <a:off x="8719300" y="2258293"/>
              <a:ext cx="597052" cy="129883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58" name="弧形 57">
              <a:extLst>
                <a:ext uri="{FF2B5EF4-FFF2-40B4-BE49-F238E27FC236}">
                  <a16:creationId xmlns:a16="http://schemas.microsoft.com/office/drawing/2014/main" id="{341068CD-0C84-80CE-F550-100EF39B20D8}"/>
                </a:ext>
              </a:extLst>
            </p:cNvPr>
            <p:cNvSpPr/>
            <p:nvPr/>
          </p:nvSpPr>
          <p:spPr>
            <a:xfrm>
              <a:off x="8756191" y="3032213"/>
              <a:ext cx="1120323" cy="1126974"/>
            </a:xfrm>
            <a:prstGeom prst="arc">
              <a:avLst>
                <a:gd name="adj1" fmla="val 18373648"/>
                <a:gd name="adj2" fmla="val 1830684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弧形 58">
              <a:extLst>
                <a:ext uri="{FF2B5EF4-FFF2-40B4-BE49-F238E27FC236}">
                  <a16:creationId xmlns:a16="http://schemas.microsoft.com/office/drawing/2014/main" id="{2F7F2584-B955-93FE-C8ED-8339F3E6805A}"/>
                </a:ext>
              </a:extLst>
            </p:cNvPr>
            <p:cNvSpPr/>
            <p:nvPr/>
          </p:nvSpPr>
          <p:spPr>
            <a:xfrm>
              <a:off x="7901663" y="2146085"/>
              <a:ext cx="2838908" cy="2863613"/>
            </a:xfrm>
            <a:prstGeom prst="arc">
              <a:avLst>
                <a:gd name="adj1" fmla="val 20768454"/>
                <a:gd name="adj2" fmla="val 2069925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1732211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9A31616-941D-24DC-56BE-080874501E06}"/>
                  </a:ext>
                </a:extLst>
              </p:cNvPr>
              <p:cNvSpPr>
                <a:spLocks noGrp="1"/>
              </p:cNvSpPr>
              <p:nvPr>
                <p:ph idx="1"/>
              </p:nvPr>
            </p:nvSpPr>
            <p:spPr>
              <a:xfrm>
                <a:off x="838200" y="420914"/>
                <a:ext cx="10515600" cy="6037943"/>
              </a:xfrm>
            </p:spPr>
            <p:txBody>
              <a:bodyPr>
                <a:normAutofit fontScale="92500"/>
              </a:bodyPr>
              <a:lstStyle/>
              <a:p>
                <a:pPr marL="0" indent="0">
                  <a:buNone/>
                </a:pPr>
                <a:r>
                  <a:rPr lang="zh-CN" altLang="en-US" sz="2000" dirty="0"/>
                  <a:t>圆偏振基下的电场以及电场幅值</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𝑬</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𝑅𝑒</m:t>
                      </m:r>
                      <m:d>
                        <m:dPr>
                          <m:begChr m:val="{"/>
                          <m:endChr m:val="}"/>
                          <m:ctrlPr>
                            <a:rPr lang="en-US" altLang="zh-CN" sz="2000" b="0" i="1" smtClean="0">
                              <a:latin typeface="Cambria Math" panose="02040503050406030204" pitchFamily="18" charset="0"/>
                            </a:rPr>
                          </m:ctrlPr>
                        </m:dPr>
                        <m:e>
                          <m:d>
                            <m:dPr>
                              <m:ctrlPr>
                                <a:rPr lang="en-US" altLang="zh-CN" sz="2000" b="0"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𝝐</m:t>
                                  </m:r>
                                </m:e>
                                <m:sub>
                                  <m:r>
                                    <a:rPr lang="en-US" altLang="zh-CN" sz="2000" b="1" i="1" smtClean="0">
                                      <a:latin typeface="Cambria Math" panose="02040503050406030204" pitchFamily="18" charset="0"/>
                                    </a:rPr>
                                    <m:t>+</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𝝐</m:t>
                                  </m:r>
                                </m:e>
                                <m:sub>
                                  <m:r>
                                    <a:rPr lang="en-US" altLang="zh-CN" sz="2000" b="1" i="1" smtClean="0">
                                      <a:latin typeface="Cambria Math" panose="02040503050406030204" pitchFamily="18" charset="0"/>
                                    </a:rPr>
                                    <m:t>−</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m:t>
                                  </m:r>
                                </m:sub>
                              </m:sSub>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sup>
                          </m:sSup>
                        </m:e>
                      </m:d>
                      <m:r>
                        <a:rPr lang="en-US" altLang="zh-CN" sz="2000" b="0" i="1" smtClean="0">
                          <a:latin typeface="Cambria Math" panose="02040503050406030204" pitchFamily="18" charset="0"/>
                        </a:rPr>
                        <m:t>=</m:t>
                      </m:r>
                      <m:r>
                        <a:rPr lang="en-US" altLang="zh-CN" sz="2000" i="1">
                          <a:latin typeface="Cambria Math" panose="02040503050406030204" pitchFamily="18" charset="0"/>
                        </a:rPr>
                        <m:t>𝑅𝑒</m:t>
                      </m:r>
                      <m:d>
                        <m:dPr>
                          <m:begChr m:val="{"/>
                          <m:endChr m:val="}"/>
                          <m:ctrlPr>
                            <a:rPr lang="en-US" altLang="zh-CN" sz="2000" i="1">
                              <a:latin typeface="Cambria Math" panose="02040503050406030204" pitchFamily="18" charset="0"/>
                            </a:rPr>
                          </m:ctrlPr>
                        </m:dPr>
                        <m:e>
                          <m:d>
                            <m:dPr>
                              <m:ctrlPr>
                                <a:rPr lang="en-US" altLang="zh-CN" sz="2000" i="1">
                                  <a:latin typeface="Cambria Math" panose="02040503050406030204" pitchFamily="18" charset="0"/>
                                </a:rPr>
                              </m:ctrlPr>
                            </m:dPr>
                            <m:e>
                              <m:d>
                                <m:dPr>
                                  <m:ctrlPr>
                                    <a:rPr lang="en-US" altLang="zh-CN" sz="2000" b="1" i="1" smtClean="0">
                                      <a:latin typeface="Cambria Math" panose="02040503050406030204" pitchFamily="18" charset="0"/>
                                    </a:rPr>
                                  </m:ctrlPr>
                                </m:dPr>
                                <m:e>
                                  <m:f>
                                    <m:fPr>
                                      <m:ctrlPr>
                                        <a:rPr lang="en-US" altLang="zh-CN" sz="2000" b="1" i="1" smtClean="0">
                                          <a:latin typeface="Cambria Math" panose="02040503050406030204" pitchFamily="18" charset="0"/>
                                        </a:rPr>
                                      </m:ctrlPr>
                                    </m:fPr>
                                    <m:num>
                                      <m:d>
                                        <m:dPr>
                                          <m:ctrlPr>
                                            <a:rPr lang="en-US" altLang="zh-CN" sz="2000" b="1"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m:t>
                                              </m:r>
                                            </m:sub>
                                          </m:sSub>
                                        </m:e>
                                      </m:d>
                                    </m:num>
                                    <m:den>
                                      <m:rad>
                                        <m:radPr>
                                          <m:degHide m:val="on"/>
                                          <m:ctrlPr>
                                            <a:rPr lang="en-US" altLang="zh-CN" sz="2000" b="1" i="1" smtClean="0">
                                              <a:latin typeface="Cambria Math" panose="02040503050406030204" pitchFamily="18" charset="0"/>
                                            </a:rPr>
                                          </m:ctrlPr>
                                        </m:radPr>
                                        <m:deg/>
                                        <m:e>
                                          <m:r>
                                            <a:rPr lang="en-US" altLang="zh-CN" sz="2000" b="0" i="1" smtClean="0">
                                              <a:latin typeface="Cambria Math" panose="02040503050406030204" pitchFamily="18" charset="0"/>
                                            </a:rPr>
                                            <m:t>2</m:t>
                                          </m:r>
                                        </m:e>
                                      </m:rad>
                                    </m:den>
                                  </m:f>
                                </m:e>
                              </m:d>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𝝐</m:t>
                                  </m:r>
                                </m:e>
                                <m:sub>
                                  <m:r>
                                    <a:rPr lang="en-US" altLang="zh-CN" sz="2000" b="1" i="1" smtClean="0">
                                      <a:latin typeface="Cambria Math" panose="02040503050406030204" pitchFamily="18" charset="0"/>
                                    </a:rPr>
                                    <m:t>𝟏</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𝑖</m:t>
                              </m:r>
                              <m:d>
                                <m:dPr>
                                  <m:ctrlPr>
                                    <a:rPr lang="en-US" altLang="zh-CN" sz="2000" b="1" i="1">
                                      <a:latin typeface="Cambria Math" panose="02040503050406030204" pitchFamily="18" charset="0"/>
                                    </a:rPr>
                                  </m:ctrlPr>
                                </m:dPr>
                                <m:e>
                                  <m:f>
                                    <m:fPr>
                                      <m:ctrlPr>
                                        <a:rPr lang="en-US" altLang="zh-CN" sz="2000" b="1" i="1">
                                          <a:latin typeface="Cambria Math" panose="02040503050406030204" pitchFamily="18" charset="0"/>
                                        </a:rPr>
                                      </m:ctrlPr>
                                    </m:fPr>
                                    <m:num>
                                      <m:d>
                                        <m:dPr>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m:t>
                                              </m:r>
                                            </m:sub>
                                          </m:sSub>
                                        </m:e>
                                      </m:d>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den>
                                  </m:f>
                                </m:e>
                              </m:d>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𝝐</m:t>
                                  </m:r>
                                </m:e>
                                <m:sub>
                                  <m:r>
                                    <a:rPr lang="en-US" altLang="zh-CN" sz="2000" b="1" i="1" smtClean="0">
                                      <a:latin typeface="Cambria Math" panose="02040503050406030204" pitchFamily="18" charset="0"/>
                                    </a:rPr>
                                    <m:t>𝟐</m:t>
                                  </m:r>
                                </m:sub>
                              </m:sSub>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𝑖</m:t>
                              </m:r>
                              <m:r>
                                <a:rPr lang="en-US" altLang="zh-CN" sz="2000" b="1" i="1">
                                  <a:latin typeface="Cambria Math" panose="02040503050406030204" pitchFamily="18" charset="0"/>
                                </a:rPr>
                                <m:t>𝒌</m:t>
                              </m:r>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𝜔</m:t>
                              </m:r>
                              <m:r>
                                <a:rPr lang="en-US" altLang="zh-CN" sz="2000" i="1">
                                  <a:latin typeface="Cambria Math" panose="02040503050406030204" pitchFamily="18" charset="0"/>
                                </a:rPr>
                                <m:t>𝑡</m:t>
                              </m:r>
                            </m:sup>
                          </m:sSup>
                        </m:e>
                      </m:d>
                    </m:oMath>
                  </m:oMathPara>
                </a14:m>
                <a:endParaRPr lang="en-US" altLang="zh-CN" sz="2000" b="1"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den>
                      </m:f>
                      <m:d>
                        <m:dPr>
                          <m:ctrlPr>
                            <a:rPr lang="en-US" altLang="zh-CN" sz="2000" i="1">
                              <a:latin typeface="Cambria Math" panose="02040503050406030204" pitchFamily="18" charset="0"/>
                            </a:rPr>
                          </m:ctrlPr>
                        </m:dPr>
                        <m:e>
                          <m:d>
                            <m:dPr>
                              <m:ctrlPr>
                                <a:rPr lang="en-US" altLang="zh-CN" sz="2000" b="1" i="1">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m:t>
                                      </m:r>
                                    </m:sub>
                                  </m:sSub>
                                </m:e>
                              </m:func>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𝛼</m:t>
                                      </m:r>
                                    </m:e>
                                  </m:d>
                                </m:e>
                              </m:func>
                            </m:e>
                          </m:d>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𝝐</m:t>
                              </m:r>
                            </m:e>
                            <m:sub>
                              <m:r>
                                <a:rPr lang="en-US" altLang="zh-CN" sz="2000" b="1" i="1">
                                  <a:latin typeface="Cambria Math" panose="02040503050406030204" pitchFamily="18" charset="0"/>
                                </a:rPr>
                                <m:t>𝟏</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m:t>
                                      </m:r>
                                    </m:sub>
                                  </m:sSub>
                                </m:e>
                              </m:func>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𝛼</m:t>
                                      </m:r>
                                    </m:e>
                                  </m:d>
                                </m:e>
                              </m:func>
                            </m:e>
                          </m:d>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𝝐</m:t>
                              </m:r>
                            </m:e>
                            <m:sub>
                              <m:r>
                                <a:rPr lang="en-US" altLang="zh-CN" sz="2000" b="1" i="1">
                                  <a:latin typeface="Cambria Math" panose="02040503050406030204" pitchFamily="18" charset="0"/>
                                </a:rPr>
                                <m:t>𝟐</m:t>
                              </m:r>
                            </m:sub>
                          </m:sSub>
                        </m:e>
                      </m:d>
                    </m:oMath>
                  </m:oMathPara>
                </a14:m>
                <a:endParaRPr lang="en-US" altLang="zh-CN" sz="2000"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𝐸</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den>
                      </m:f>
                      <m:rad>
                        <m:radPr>
                          <m:degHide m:val="on"/>
                          <m:ctrlPr>
                            <a:rPr lang="en-US" altLang="zh-CN" sz="2000" b="0" i="1" smtClean="0">
                              <a:latin typeface="Cambria Math" panose="02040503050406030204" pitchFamily="18" charset="0"/>
                            </a:rPr>
                          </m:ctrlPr>
                        </m:radPr>
                        <m:deg/>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𝛼</m:t>
                                  </m:r>
                                </m:e>
                              </m:d>
                            </m:e>
                          </m:func>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2</m:t>
                              </m:r>
                            </m:sup>
                          </m:sSubSup>
                        </m:e>
                      </m:rad>
                    </m:oMath>
                  </m:oMathPara>
                </a14:m>
                <a:endParaRPr lang="en-US" altLang="zh-CN" sz="2000" b="0" dirty="0"/>
              </a:p>
              <a:p>
                <a:pPr marL="0" indent="0">
                  <a:buNone/>
                </a:pPr>
                <a:r>
                  <a:rPr lang="zh-CN" altLang="en-US" sz="2000" dirty="0"/>
                  <a:t>可以看出这是个椭圆，长轴以及短轴模值</a:t>
                </a:r>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𝐸</m:t>
                              </m:r>
                            </m:e>
                          </m:d>
                        </m:e>
                        <m:sub>
                          <m:r>
                            <a:rPr lang="en-US" altLang="zh-CN" sz="2000" b="0" i="1" smtClean="0">
                              <a:latin typeface="Cambria Math" panose="02040503050406030204" pitchFamily="18" charset="0"/>
                            </a:rPr>
                            <m:t>𝑚𝑎𝑥</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den>
                      </m:f>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e>
                      </m:d>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𝐸</m:t>
                              </m:r>
                            </m:e>
                          </m:d>
                        </m:e>
                        <m:sub>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𝑖𝑛</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den>
                      </m:f>
                      <m:d>
                        <m:dPr>
                          <m:begChr m:val="|"/>
                          <m:endChr m:val="|"/>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m:t>
                              </m:r>
                            </m:sub>
                          </m:sSub>
                        </m:e>
                      </m:d>
                    </m:oMath>
                  </m:oMathPara>
                </a14:m>
                <a:endParaRPr lang="en-US" altLang="zh-CN" sz="2000" dirty="0"/>
              </a:p>
              <a:p>
                <a:pPr marL="0" indent="0">
                  <a:buFont typeface="Arial" panose="020B0604020202020204" pitchFamily="34" charset="0"/>
                  <a:buNone/>
                </a:pPr>
                <a:r>
                  <a:rPr lang="zh-CN" altLang="en-US" sz="2000" dirty="0"/>
                  <a:t>对线偏振基，</a:t>
                </a:r>
                <a:r>
                  <a:rPr lang="en-US" altLang="zh-CN" sz="2000" dirty="0"/>
                  <a:t>(7.26)(7.27)</a:t>
                </a:r>
                <a:r>
                  <a:rPr lang="zh-CN" altLang="en-US" sz="2000" dirty="0"/>
                  <a:t>得到的</a:t>
                </a:r>
                <a:r>
                  <a:rPr lang="en-US" altLang="zh-CN" sz="2000" dirty="0"/>
                  <a:t>Stokes</a:t>
                </a:r>
                <a:r>
                  <a:rPr lang="zh-CN" altLang="en-US" sz="2000" dirty="0"/>
                  <a:t>参数为</a:t>
                </a:r>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1</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1</m:t>
                              </m:r>
                            </m:sub>
                          </m:sSub>
                        </m:sup>
                      </m:sSup>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2</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2</m:t>
                              </m:r>
                            </m:sub>
                          </m:sSub>
                        </m:sup>
                      </m:sSup>
                    </m:oMath>
                  </m:oMathPara>
                </a14:m>
                <a:endParaRPr lang="en-US" altLang="zh-CN" sz="2000"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oMath>
                  </m:oMathPara>
                </a14:m>
                <a:endParaRPr lang="en-US" altLang="zh-CN" sz="2000"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oMath>
                  </m:oMathPara>
                </a14:m>
                <a:endParaRPr lang="en-US" altLang="zh-CN" sz="2000"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2</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1</m:t>
                                  </m:r>
                                </m:sub>
                              </m:sSub>
                            </m:e>
                          </m:d>
                        </m:e>
                      </m:func>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func>
                        <m:funcPr>
                          <m:ctrlPr>
                            <a:rPr lang="en-US" altLang="zh-CN" sz="2000" i="1">
                              <a:latin typeface="Cambria Math" panose="02040503050406030204" pitchFamily="18" charset="0"/>
                            </a:rPr>
                          </m:ctrlPr>
                        </m:funcPr>
                        <m:fName>
                          <m:r>
                            <a:rPr lang="en-US" altLang="zh-CN" sz="2000" b="0" i="1" smtClean="0">
                              <a:latin typeface="Cambria Math" panose="02040503050406030204" pitchFamily="18" charset="0"/>
                            </a:rPr>
                            <m:t>𝑠𝑖𝑛</m:t>
                          </m:r>
                        </m:fName>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𝛿</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𝛿</m:t>
                                  </m:r>
                                </m:e>
                                <m:sub>
                                  <m:r>
                                    <a:rPr lang="en-US" altLang="zh-CN" sz="2000" i="1">
                                      <a:latin typeface="Cambria Math" panose="02040503050406030204" pitchFamily="18" charset="0"/>
                                    </a:rPr>
                                    <m:t>1</m:t>
                                  </m:r>
                                </m:sub>
                              </m:sSub>
                            </m:e>
                          </m:d>
                        </m:e>
                      </m:func>
                    </m:oMath>
                  </m:oMathPara>
                </a14:m>
                <a:endParaRPr lang="en-US" altLang="zh-CN" sz="2000" dirty="0"/>
              </a:p>
              <a:p>
                <a:pPr marL="0" indent="0">
                  <a:buNone/>
                </a:pPr>
                <a:endParaRPr lang="zh-CN" altLang="en-US" sz="2000" dirty="0"/>
              </a:p>
            </p:txBody>
          </p:sp>
        </mc:Choice>
        <mc:Fallback>
          <p:sp>
            <p:nvSpPr>
              <p:cNvPr id="3" name="内容占位符 2">
                <a:extLst>
                  <a:ext uri="{FF2B5EF4-FFF2-40B4-BE49-F238E27FC236}">
                    <a16:creationId xmlns:a16="http://schemas.microsoft.com/office/drawing/2014/main" id="{39A31616-941D-24DC-56BE-080874501E06}"/>
                  </a:ext>
                </a:extLst>
              </p:cNvPr>
              <p:cNvSpPr>
                <a:spLocks noGrp="1" noRot="1" noChangeAspect="1" noMove="1" noResize="1" noEditPoints="1" noAdjustHandles="1" noChangeArrowheads="1" noChangeShapeType="1" noTextEdit="1"/>
              </p:cNvSpPr>
              <p:nvPr>
                <p:ph idx="1"/>
              </p:nvPr>
            </p:nvSpPr>
            <p:spPr>
              <a:xfrm>
                <a:off x="838200" y="420914"/>
                <a:ext cx="10515600" cy="6037943"/>
              </a:xfrm>
              <a:blipFill>
                <a:blip r:embed="rId2"/>
                <a:stretch>
                  <a:fillRect l="-580" t="-7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E3A7852-CD8C-B49F-9110-BAC010AB2673}"/>
              </a:ext>
            </a:extLst>
          </p:cNvPr>
          <p:cNvSpPr>
            <a:spLocks noGrp="1"/>
          </p:cNvSpPr>
          <p:nvPr>
            <p:ph type="sldNum" sz="quarter" idx="12"/>
          </p:nvPr>
        </p:nvSpPr>
        <p:spPr/>
        <p:txBody>
          <a:bodyPr/>
          <a:lstStyle/>
          <a:p>
            <a:fld id="{60619CE2-D869-49DC-942B-2DB2F3BD9A7A}" type="slidenum">
              <a:rPr lang="zh-CN" altLang="en-US" smtClean="0"/>
              <a:t>24</a:t>
            </a:fld>
            <a:endParaRPr lang="zh-CN" altLang="en-US"/>
          </a:p>
        </p:txBody>
      </p:sp>
    </p:spTree>
    <p:extLst>
      <p:ext uri="{BB962C8B-B14F-4D97-AF65-F5344CB8AC3E}">
        <p14:creationId xmlns:p14="http://schemas.microsoft.com/office/powerpoint/2010/main" val="3091086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2C81673-B121-0544-DD8B-16ACAA49D4CD}"/>
                  </a:ext>
                </a:extLst>
              </p:cNvPr>
              <p:cNvSpPr>
                <a:spLocks noGrp="1"/>
              </p:cNvSpPr>
              <p:nvPr>
                <p:ph idx="1"/>
              </p:nvPr>
            </p:nvSpPr>
            <p:spPr>
              <a:xfrm>
                <a:off x="838200" y="370114"/>
                <a:ext cx="10515600" cy="5806849"/>
              </a:xfrm>
            </p:spPr>
            <p:txBody>
              <a:bodyPr>
                <a:normAutofit/>
              </a:bodyPr>
              <a:lstStyle/>
              <a:p>
                <a:pPr marL="0" indent="0">
                  <a:buNone/>
                </a:pPr>
                <a:r>
                  <a:rPr lang="zh-CN" altLang="en-US" sz="2000" dirty="0"/>
                  <a:t>第一问</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10</m:t>
                              </m:r>
                            </m:e>
                          </m:rad>
                        </m:num>
                        <m:den>
                          <m:r>
                            <a:rPr lang="en-US" altLang="zh-CN" sz="2000" i="1">
                              <a:latin typeface="Cambria Math" panose="02040503050406030204" pitchFamily="18" charset="0"/>
                            </a:rPr>
                            <m:t>2</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arctan</m:t>
                          </m:r>
                        </m:fName>
                        <m:e>
                          <m:r>
                            <a:rPr lang="en-US" altLang="zh-CN" sz="2000" b="0" i="1" smtClean="0">
                              <a:latin typeface="Cambria Math" panose="02040503050406030204" pitchFamily="18" charset="0"/>
                            </a:rPr>
                            <m:t>2</m:t>
                          </m:r>
                        </m:e>
                      </m:func>
                    </m:oMath>
                  </m:oMathPara>
                </a14:m>
                <a:endParaRPr lang="zh-CN" alt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E</m:t>
                              </m:r>
                            </m:e>
                          </m:d>
                        </m:e>
                        <m:sub>
                          <m:r>
                            <a:rPr lang="en-US" altLang="zh-CN" sz="2000" b="0" i="1" smtClean="0">
                              <a:latin typeface="Cambria Math" panose="02040503050406030204" pitchFamily="18" charset="0"/>
                            </a:rPr>
                            <m:t>𝑚𝑎𝑥</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5</m:t>
                              </m:r>
                            </m:e>
                          </m:rad>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  </m:t>
                      </m:r>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r>
                                <m:rPr>
                                  <m:sty m:val="p"/>
                                </m:rPr>
                                <a:rPr lang="en-US" altLang="zh-CN" sz="2000" i="1">
                                  <a:latin typeface="Cambria Math" panose="02040503050406030204" pitchFamily="18" charset="0"/>
                                </a:rPr>
                                <m:t>E</m:t>
                              </m:r>
                            </m:e>
                          </m:d>
                        </m:e>
                        <m:sub>
                          <m:r>
                            <a:rPr lang="en-US" altLang="zh-CN" sz="2000" i="1">
                              <a:latin typeface="Cambria Math" panose="02040503050406030204" pitchFamily="18" charset="0"/>
                            </a:rPr>
                            <m:t>𝑚</m:t>
                          </m:r>
                          <m:r>
                            <a:rPr lang="en-US" altLang="zh-CN" sz="2000" b="0" i="1" smtClean="0">
                              <a:latin typeface="Cambria Math" panose="02040503050406030204" pitchFamily="18" charset="0"/>
                            </a:rPr>
                            <m:t>𝑖𝑛</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5</m:t>
                              </m:r>
                            </m:e>
                          </m:rad>
                          <m:r>
                            <a:rPr lang="en-US" altLang="zh-CN" sz="2000" b="0" i="1" smtClean="0">
                              <a:latin typeface="Cambria Math" panose="02040503050406030204" pitchFamily="18" charset="0"/>
                            </a:rPr>
                            <m:t>−</m:t>
                          </m:r>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=1,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7</m:t>
                          </m:r>
                        </m:num>
                        <m:den>
                          <m:r>
                            <a:rPr lang="en-US" altLang="zh-CN" sz="2000" b="0" i="1" smtClean="0">
                              <a:latin typeface="Cambria Math" panose="02040503050406030204" pitchFamily="18" charset="0"/>
                            </a:rPr>
                            <m:t>4</m:t>
                          </m:r>
                        </m:den>
                      </m:f>
                      <m:r>
                        <a:rPr lang="en-US" altLang="zh-CN" sz="2000" b="0" i="1" smtClean="0">
                          <a:latin typeface="Cambria Math" panose="02040503050406030204" pitchFamily="18" charset="0"/>
                        </a:rPr>
                        <m:t>𝜋</m:t>
                      </m:r>
                    </m:oMath>
                  </m:oMathPara>
                </a14:m>
                <a:endParaRPr lang="en-US" altLang="zh-CN" sz="2000" b="0" dirty="0"/>
              </a:p>
              <a:p>
                <a:pPr marL="0" indent="0">
                  <a:buNone/>
                </a:pPr>
                <a:endParaRPr lang="en-US" altLang="zh-CN" sz="2000" dirty="0"/>
              </a:p>
              <a:p>
                <a:pPr marL="0" indent="0">
                  <a:buNone/>
                </a:pPr>
                <a:r>
                  <a:rPr lang="zh-CN" altLang="en-US" sz="2000" dirty="0"/>
                  <a:t>第二问</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3</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𝜋</m:t>
                          </m:r>
                        </m:num>
                        <m:den>
                          <m:r>
                            <a:rPr lang="en-US" altLang="zh-CN" sz="2000" b="0" i="1" smtClean="0">
                              <a:latin typeface="Cambria Math" panose="02040503050406030204" pitchFamily="18" charset="0"/>
                            </a:rPr>
                            <m:t>2</m:t>
                          </m:r>
                        </m:den>
                      </m:f>
                    </m:oMath>
                  </m:oMathPara>
                </a14:m>
                <a:endParaRPr lang="zh-CN" alt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E</m:t>
                              </m:r>
                            </m:e>
                          </m:d>
                        </m:e>
                        <m:sub>
                          <m:r>
                            <a:rPr lang="en-US" altLang="zh-CN" sz="2000" b="0" i="1" smtClean="0">
                              <a:latin typeface="Cambria Math" panose="02040503050406030204" pitchFamily="18" charset="0"/>
                            </a:rPr>
                            <m:t>𝑚𝑎𝑥</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7</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  </m:t>
                      </m:r>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r>
                                <m:rPr>
                                  <m:sty m:val="p"/>
                                </m:rPr>
                                <a:rPr lang="en-US" altLang="zh-CN" sz="2000" i="1">
                                  <a:latin typeface="Cambria Math" panose="02040503050406030204" pitchFamily="18" charset="0"/>
                                </a:rPr>
                                <m:t>E</m:t>
                              </m:r>
                            </m:e>
                          </m:d>
                        </m:e>
                        <m:sub>
                          <m:r>
                            <a:rPr lang="en-US" altLang="zh-CN" sz="2000" i="1">
                              <a:latin typeface="Cambria Math" panose="02040503050406030204" pitchFamily="18" charset="0"/>
                            </a:rPr>
                            <m:t>𝑚</m:t>
                          </m:r>
                          <m:r>
                            <a:rPr lang="en-US" altLang="zh-CN" sz="2000" b="0" i="1" smtClean="0">
                              <a:latin typeface="Cambria Math" panose="02040503050406030204" pitchFamily="18" charset="0"/>
                            </a:rPr>
                            <m:t>𝑖𝑛</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ad>
                            <m:radPr>
                              <m:degHide m:val="on"/>
                              <m:ctrlPr>
                                <a:rPr lang="en-US" altLang="zh-CN" sz="2000" i="1">
                                  <a:latin typeface="Cambria Math" panose="02040503050406030204" pitchFamily="18" charset="0"/>
                                </a:rPr>
                              </m:ctrlPr>
                            </m:radPr>
                            <m:deg/>
                            <m:e>
                              <m:r>
                                <a:rPr lang="en-US" altLang="zh-CN" sz="2000" b="0" i="1" smtClean="0">
                                  <a:latin typeface="Cambria Math" panose="02040503050406030204" pitchFamily="18" charset="0"/>
                                </a:rPr>
                                <m:t>2</m:t>
                              </m:r>
                            </m:e>
                          </m:rad>
                        </m:num>
                        <m:den>
                          <m:r>
                            <a:rPr lang="en-US" altLang="zh-CN" sz="2000" i="1">
                              <a:latin typeface="Cambria Math" panose="02040503050406030204" pitchFamily="18" charset="0"/>
                            </a:rPr>
                            <m:t>2</m:t>
                          </m:r>
                        </m:den>
                      </m:f>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5</m:t>
                          </m:r>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2</m:t>
                              </m:r>
                            </m:e>
                          </m:rad>
                        </m:num>
                        <m:den>
                          <m:r>
                            <a:rPr lang="en-US" altLang="zh-CN" sz="2000" i="1">
                              <a:latin typeface="Cambria Math" panose="02040503050406030204" pitchFamily="18" charset="0"/>
                            </a:rPr>
                            <m:t>2</m:t>
                          </m:r>
                        </m:den>
                      </m:f>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5</m:t>
                          </m:r>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2</m:t>
                              </m:r>
                            </m:e>
                          </m:rad>
                        </m:num>
                        <m:den>
                          <m:r>
                            <a:rPr lang="en-US" altLang="zh-CN" sz="2000" i="1">
                              <a:latin typeface="Cambria Math" panose="02040503050406030204" pitchFamily="18" charset="0"/>
                            </a:rPr>
                            <m:t>2</m:t>
                          </m:r>
                        </m:den>
                      </m:f>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7</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4</m:t>
                          </m:r>
                        </m:den>
                      </m:f>
                    </m:oMath>
                  </m:oMathPara>
                </a14:m>
                <a:endParaRPr lang="en-US" altLang="zh-CN" sz="2000" b="0" dirty="0"/>
              </a:p>
            </p:txBody>
          </p:sp>
        </mc:Choice>
        <mc:Fallback>
          <p:sp>
            <p:nvSpPr>
              <p:cNvPr id="3" name="内容占位符 2">
                <a:extLst>
                  <a:ext uri="{FF2B5EF4-FFF2-40B4-BE49-F238E27FC236}">
                    <a16:creationId xmlns:a16="http://schemas.microsoft.com/office/drawing/2014/main" id="{22C81673-B121-0544-DD8B-16ACAA49D4CD}"/>
                  </a:ext>
                </a:extLst>
              </p:cNvPr>
              <p:cNvSpPr>
                <a:spLocks noGrp="1" noRot="1" noChangeAspect="1" noMove="1" noResize="1" noEditPoints="1" noAdjustHandles="1" noChangeArrowheads="1" noChangeShapeType="1" noTextEdit="1"/>
              </p:cNvSpPr>
              <p:nvPr>
                <p:ph idx="1"/>
              </p:nvPr>
            </p:nvSpPr>
            <p:spPr>
              <a:xfrm>
                <a:off x="838200" y="370114"/>
                <a:ext cx="10515600" cy="5806849"/>
              </a:xfrm>
              <a:blipFill>
                <a:blip r:embed="rId2"/>
                <a:stretch>
                  <a:fillRect l="-638" t="-84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4F1F51F-82AA-951D-646C-D8E170CF3C57}"/>
              </a:ext>
            </a:extLst>
          </p:cNvPr>
          <p:cNvSpPr>
            <a:spLocks noGrp="1"/>
          </p:cNvSpPr>
          <p:nvPr>
            <p:ph type="sldNum" sz="quarter" idx="12"/>
          </p:nvPr>
        </p:nvSpPr>
        <p:spPr/>
        <p:txBody>
          <a:bodyPr/>
          <a:lstStyle/>
          <a:p>
            <a:fld id="{60619CE2-D869-49DC-942B-2DB2F3BD9A7A}" type="slidenum">
              <a:rPr lang="zh-CN" altLang="en-US" smtClean="0"/>
              <a:t>25</a:t>
            </a:fld>
            <a:endParaRPr lang="zh-CN" altLang="en-US"/>
          </a:p>
        </p:txBody>
      </p:sp>
      <p:pic>
        <p:nvPicPr>
          <p:cNvPr id="6" name="图片 5">
            <a:extLst>
              <a:ext uri="{FF2B5EF4-FFF2-40B4-BE49-F238E27FC236}">
                <a16:creationId xmlns:a16="http://schemas.microsoft.com/office/drawing/2014/main" id="{12FF52DF-D65C-AF79-C437-750162A04FAD}"/>
              </a:ext>
            </a:extLst>
          </p:cNvPr>
          <p:cNvPicPr>
            <a:picLocks noChangeAspect="1"/>
          </p:cNvPicPr>
          <p:nvPr/>
        </p:nvPicPr>
        <p:blipFill>
          <a:blip r:embed="rId3"/>
          <a:stretch>
            <a:fillRect/>
          </a:stretch>
        </p:blipFill>
        <p:spPr>
          <a:xfrm>
            <a:off x="9314975" y="0"/>
            <a:ext cx="2877025" cy="2796949"/>
          </a:xfrm>
          <a:prstGeom prst="rect">
            <a:avLst/>
          </a:prstGeom>
        </p:spPr>
      </p:pic>
      <p:pic>
        <p:nvPicPr>
          <p:cNvPr id="8" name="图片 7">
            <a:extLst>
              <a:ext uri="{FF2B5EF4-FFF2-40B4-BE49-F238E27FC236}">
                <a16:creationId xmlns:a16="http://schemas.microsoft.com/office/drawing/2014/main" id="{73777A89-0056-43EB-8274-B7C979DBE356}"/>
              </a:ext>
            </a:extLst>
          </p:cNvPr>
          <p:cNvPicPr>
            <a:picLocks noChangeAspect="1"/>
          </p:cNvPicPr>
          <p:nvPr/>
        </p:nvPicPr>
        <p:blipFill>
          <a:blip r:embed="rId4"/>
          <a:stretch>
            <a:fillRect/>
          </a:stretch>
        </p:blipFill>
        <p:spPr>
          <a:xfrm>
            <a:off x="8975271" y="2976336"/>
            <a:ext cx="3216729" cy="3216729"/>
          </a:xfrm>
          <a:prstGeom prst="rect">
            <a:avLst/>
          </a:prstGeom>
        </p:spPr>
      </p:pic>
    </p:spTree>
    <p:extLst>
      <p:ext uri="{BB962C8B-B14F-4D97-AF65-F5344CB8AC3E}">
        <p14:creationId xmlns:p14="http://schemas.microsoft.com/office/powerpoint/2010/main" val="4158658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8FBA4DB-6E38-33D4-3D4B-307E9FD795AB}"/>
                  </a:ext>
                </a:extLst>
              </p:cNvPr>
              <p:cNvSpPr>
                <a:spLocks noGrp="1"/>
              </p:cNvSpPr>
              <p:nvPr>
                <p:ph idx="1"/>
              </p:nvPr>
            </p:nvSpPr>
            <p:spPr>
              <a:xfrm>
                <a:off x="838200" y="457201"/>
                <a:ext cx="10515600" cy="3135086"/>
              </a:xfrm>
            </p:spPr>
            <p:txBody>
              <a:bodyPr>
                <a:normAutofit/>
              </a:bodyPr>
              <a:lstStyle/>
              <a:p>
                <a:pPr marL="0" indent="0">
                  <a:buNone/>
                </a:pPr>
                <a:r>
                  <a:rPr lang="en-US" altLang="zh-CN" sz="2000" dirty="0"/>
                  <a:t>Jackson 7.2: A plane wave is incident upon a layered interface as shown in the figure. The indices of refraction of the three </a:t>
                </a:r>
                <a:r>
                  <a:rPr lang="en-US" altLang="zh-CN" sz="2000" dirty="0">
                    <a:solidFill>
                      <a:srgbClr val="7030A0"/>
                    </a:solidFill>
                  </a:rPr>
                  <a:t>nonpermeable</a:t>
                </a:r>
                <a:r>
                  <a:rPr lang="en-US" altLang="zh-CN" sz="2000" dirty="0"/>
                  <a:t> media are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oMath>
                </a14:m>
                <a:r>
                  <a:rPr lang="en-US" altLang="zh-CN" sz="2000" dirty="0"/>
                  <a:t>. The thickness of the intermediate layer is </a:t>
                </a:r>
                <a14:m>
                  <m:oMath xmlns:m="http://schemas.openxmlformats.org/officeDocument/2006/math">
                    <m:r>
                      <a:rPr lang="en-US" altLang="zh-CN" sz="2000" b="0" i="1" smtClean="0">
                        <a:latin typeface="Cambria Math" panose="02040503050406030204" pitchFamily="18" charset="0"/>
                      </a:rPr>
                      <m:t>𝑑</m:t>
                    </m:r>
                  </m:oMath>
                </a14:m>
                <a:r>
                  <a:rPr lang="en-US" altLang="zh-CN" sz="2000" dirty="0"/>
                  <a:t>. Each of the other media is semi-infinite.</a:t>
                </a:r>
              </a:p>
              <a:p>
                <a:pPr marL="457200" indent="-457200">
                  <a:buAutoNum type="alphaLcParenBoth"/>
                </a:pPr>
                <a:r>
                  <a:rPr lang="en-US" altLang="zh-CN" sz="2000" dirty="0"/>
                  <a:t>Calculate the transmission and reflection coefficients (ratios of transmitted and reflected Poynting’s flux to the incident flux), and sketch their behavior as a function of frequency for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=1,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=3;</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=3,</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=1;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=2,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=4,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=1</m:t>
                    </m:r>
                  </m:oMath>
                </a14:m>
                <a:endParaRPr lang="en-US" altLang="zh-CN" sz="2000" dirty="0"/>
              </a:p>
              <a:p>
                <a:pPr marL="457200" indent="-457200">
                  <a:buAutoNum type="alphaLcParenBoth"/>
                </a:pPr>
                <a:r>
                  <a:rPr lang="en-US" altLang="zh-CN" sz="2000" dirty="0"/>
                  <a:t>The medium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oMath>
                </a14:m>
                <a:r>
                  <a:rPr lang="zh-CN" altLang="en-US" sz="2000" dirty="0"/>
                  <a:t> </a:t>
                </a:r>
                <a:r>
                  <a:rPr lang="en-US" altLang="zh-CN" sz="2000" dirty="0"/>
                  <a:t>is part of an optical system (e.g., a lens); medium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oMath>
                </a14:m>
                <a:r>
                  <a:rPr lang="zh-CN" altLang="en-US" sz="2000" dirty="0"/>
                  <a:t> </a:t>
                </a:r>
                <a:r>
                  <a:rPr lang="en-US" altLang="zh-CN" sz="2000" dirty="0"/>
                  <a:t>is air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=1</m:t>
                    </m:r>
                  </m:oMath>
                </a14:m>
                <a:r>
                  <a:rPr lang="en-US" altLang="zh-CN" sz="2000" dirty="0"/>
                  <a:t>). It is desired to put an optical coating (medium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oMath>
                </a14:m>
                <a:r>
                  <a:rPr lang="en-US" altLang="zh-CN" sz="2000" dirty="0"/>
                  <a:t>) on the surface so that there is no reflected wave for a frequency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Sub>
                  </m:oMath>
                </a14:m>
                <a:r>
                  <a:rPr lang="en-US" altLang="zh-CN" sz="2000" dirty="0"/>
                  <a:t>. What thickness </a:t>
                </a:r>
                <a14:m>
                  <m:oMath xmlns:m="http://schemas.openxmlformats.org/officeDocument/2006/math">
                    <m:r>
                      <a:rPr lang="en-US" altLang="zh-CN" sz="2000" b="0" i="1" smtClean="0">
                        <a:latin typeface="Cambria Math" panose="02040503050406030204" pitchFamily="18" charset="0"/>
                      </a:rPr>
                      <m:t>𝑑</m:t>
                    </m:r>
                  </m:oMath>
                </a14:m>
                <a:r>
                  <a:rPr lang="zh-CN" altLang="en-US" sz="2000" dirty="0"/>
                  <a:t> </a:t>
                </a:r>
                <a:r>
                  <a:rPr lang="en-US" altLang="zh-CN" sz="2000" dirty="0"/>
                  <a:t>and index of refraction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oMath>
                </a14:m>
                <a:r>
                  <a:rPr lang="zh-CN" altLang="en-US" sz="2000" dirty="0"/>
                  <a:t> </a:t>
                </a:r>
                <a:r>
                  <a:rPr lang="en-US" altLang="zh-CN" sz="2000" dirty="0"/>
                  <a:t>are necessary?</a:t>
                </a:r>
                <a:endParaRPr lang="zh-CN" altLang="en-US" sz="2000" dirty="0"/>
              </a:p>
            </p:txBody>
          </p:sp>
        </mc:Choice>
        <mc:Fallback>
          <p:sp>
            <p:nvSpPr>
              <p:cNvPr id="3" name="内容占位符 2">
                <a:extLst>
                  <a:ext uri="{FF2B5EF4-FFF2-40B4-BE49-F238E27FC236}">
                    <a16:creationId xmlns:a16="http://schemas.microsoft.com/office/drawing/2014/main" id="{38FBA4DB-6E38-33D4-3D4B-307E9FD795AB}"/>
                  </a:ext>
                </a:extLst>
              </p:cNvPr>
              <p:cNvSpPr>
                <a:spLocks noGrp="1" noRot="1" noChangeAspect="1" noMove="1" noResize="1" noEditPoints="1" noAdjustHandles="1" noChangeArrowheads="1" noChangeShapeType="1" noTextEdit="1"/>
              </p:cNvSpPr>
              <p:nvPr>
                <p:ph idx="1"/>
              </p:nvPr>
            </p:nvSpPr>
            <p:spPr>
              <a:xfrm>
                <a:off x="838200" y="457201"/>
                <a:ext cx="10515600" cy="3135086"/>
              </a:xfrm>
              <a:blipFill>
                <a:blip r:embed="rId3"/>
                <a:stretch>
                  <a:fillRect l="-638" t="-973" r="-1797" b="-214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ABF828C-BC91-EFCA-2A30-D0C4CE1F7389}"/>
              </a:ext>
            </a:extLst>
          </p:cNvPr>
          <p:cNvSpPr>
            <a:spLocks noGrp="1"/>
          </p:cNvSpPr>
          <p:nvPr>
            <p:ph type="sldNum" sz="quarter" idx="12"/>
          </p:nvPr>
        </p:nvSpPr>
        <p:spPr/>
        <p:txBody>
          <a:bodyPr/>
          <a:lstStyle/>
          <a:p>
            <a:fld id="{60619CE2-D869-49DC-942B-2DB2F3BD9A7A}" type="slidenum">
              <a:rPr lang="zh-CN" altLang="en-US" smtClean="0"/>
              <a:t>26</a:t>
            </a:fld>
            <a:endParaRPr lang="zh-CN" altLang="en-US"/>
          </a:p>
        </p:txBody>
      </p:sp>
      <p:grpSp>
        <p:nvGrpSpPr>
          <p:cNvPr id="24" name="组合 23">
            <a:extLst>
              <a:ext uri="{FF2B5EF4-FFF2-40B4-BE49-F238E27FC236}">
                <a16:creationId xmlns:a16="http://schemas.microsoft.com/office/drawing/2014/main" id="{D662A94B-B6A4-3569-FFCD-C2F8B9DD3981}"/>
              </a:ext>
            </a:extLst>
          </p:cNvPr>
          <p:cNvGrpSpPr/>
          <p:nvPr/>
        </p:nvGrpSpPr>
        <p:grpSpPr>
          <a:xfrm>
            <a:off x="7549243" y="3459766"/>
            <a:ext cx="4553858" cy="2941033"/>
            <a:chOff x="7574643" y="3459767"/>
            <a:chExt cx="4553858" cy="2941033"/>
          </a:xfrm>
        </p:grpSpPr>
        <p:pic>
          <p:nvPicPr>
            <p:cNvPr id="6" name="图片 5">
              <a:extLst>
                <a:ext uri="{FF2B5EF4-FFF2-40B4-BE49-F238E27FC236}">
                  <a16:creationId xmlns:a16="http://schemas.microsoft.com/office/drawing/2014/main" id="{6EDAB803-5D22-672B-B980-547C71D787DC}"/>
                </a:ext>
              </a:extLst>
            </p:cNvPr>
            <p:cNvPicPr>
              <a:picLocks noChangeAspect="1"/>
            </p:cNvPicPr>
            <p:nvPr/>
          </p:nvPicPr>
          <p:blipFill>
            <a:blip r:embed="rId4"/>
            <a:stretch>
              <a:fillRect/>
            </a:stretch>
          </p:blipFill>
          <p:spPr>
            <a:xfrm>
              <a:off x="7574643" y="3459767"/>
              <a:ext cx="4553858" cy="2941033"/>
            </a:xfrm>
            <a:prstGeom prst="rect">
              <a:avLst/>
            </a:prstGeom>
          </p:spPr>
        </p:pic>
        <p:cxnSp>
          <p:nvCxnSpPr>
            <p:cNvPr id="8" name="直接箭头连接符 7">
              <a:extLst>
                <a:ext uri="{FF2B5EF4-FFF2-40B4-BE49-F238E27FC236}">
                  <a16:creationId xmlns:a16="http://schemas.microsoft.com/office/drawing/2014/main" id="{36FAE8DE-A438-CDAA-4AFA-CA3DAE3C3F36}"/>
                </a:ext>
              </a:extLst>
            </p:cNvPr>
            <p:cNvCxnSpPr/>
            <p:nvPr/>
          </p:nvCxnSpPr>
          <p:spPr>
            <a:xfrm>
              <a:off x="8723086" y="5435600"/>
              <a:ext cx="1400628" cy="0"/>
            </a:xfrm>
            <a:prstGeom prst="straightConnector1">
              <a:avLst/>
            </a:prstGeom>
            <a:ln w="28575">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6BD9F454-6B06-B18C-0513-E579D25767FD}"/>
                </a:ext>
              </a:extLst>
            </p:cNvPr>
            <p:cNvCxnSpPr>
              <a:cxnSpLocks/>
            </p:cNvCxnSpPr>
            <p:nvPr/>
          </p:nvCxnSpPr>
          <p:spPr>
            <a:xfrm flipH="1">
              <a:off x="8723086" y="5614988"/>
              <a:ext cx="1400628" cy="0"/>
            </a:xfrm>
            <a:prstGeom prst="straightConnector1">
              <a:avLst/>
            </a:prstGeom>
            <a:ln w="28575">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37AA1A8-6780-BECD-3240-5B363114CB02}"/>
                </a:ext>
              </a:extLst>
            </p:cNvPr>
            <p:cNvCxnSpPr>
              <a:cxnSpLocks/>
            </p:cNvCxnSpPr>
            <p:nvPr/>
          </p:nvCxnSpPr>
          <p:spPr>
            <a:xfrm>
              <a:off x="10123714" y="5435600"/>
              <a:ext cx="957943" cy="0"/>
            </a:xfrm>
            <a:prstGeom prst="straightConnector1">
              <a:avLst/>
            </a:prstGeom>
            <a:ln w="28575">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694110CD-D5A3-48DA-FCDD-81F411AAF662}"/>
                </a:ext>
              </a:extLst>
            </p:cNvPr>
            <p:cNvCxnSpPr>
              <a:cxnSpLocks/>
            </p:cNvCxnSpPr>
            <p:nvPr/>
          </p:nvCxnSpPr>
          <p:spPr>
            <a:xfrm flipH="1">
              <a:off x="10123714" y="5614988"/>
              <a:ext cx="943429" cy="0"/>
            </a:xfrm>
            <a:prstGeom prst="straightConnector1">
              <a:avLst/>
            </a:prstGeom>
            <a:ln w="28575">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A8CA4F26-AA36-2F0F-5814-B8E79078B458}"/>
                </a:ext>
              </a:extLst>
            </p:cNvPr>
            <p:cNvCxnSpPr>
              <a:cxnSpLocks/>
            </p:cNvCxnSpPr>
            <p:nvPr/>
          </p:nvCxnSpPr>
          <p:spPr>
            <a:xfrm>
              <a:off x="11170558" y="5450114"/>
              <a:ext cx="957943" cy="0"/>
            </a:xfrm>
            <a:prstGeom prst="straightConnector1">
              <a:avLst/>
            </a:prstGeom>
            <a:ln w="28575">
              <a:solidFill>
                <a:srgbClr val="7030A0"/>
              </a:solidFill>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22" name="内容占位符 2">
                <a:extLst>
                  <a:ext uri="{FF2B5EF4-FFF2-40B4-BE49-F238E27FC236}">
                    <a16:creationId xmlns:a16="http://schemas.microsoft.com/office/drawing/2014/main" id="{02110D9A-4DFD-36D9-80B9-AD66F36FDA65}"/>
                  </a:ext>
                </a:extLst>
              </p:cNvPr>
              <p:cNvSpPr txBox="1">
                <a:spLocks/>
              </p:cNvSpPr>
              <p:nvPr/>
            </p:nvSpPr>
            <p:spPr>
              <a:xfrm>
                <a:off x="508001" y="3599545"/>
                <a:ext cx="7041242" cy="3135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latin typeface="Cambria Math" panose="02040503050406030204" pitchFamily="18" charset="0"/>
                  </a:rPr>
                  <a:t>方法一：综合考虑整体的三个部分的场。 由于是半无穷大，电磁波全部为平面波，正入射问题中三个区域的电场为</a:t>
                </a:r>
                <a:endParaRPr lang="en-US" altLang="zh-CN" sz="20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0</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12</m:t>
                              </m:r>
                            </m:sub>
                          </m:sSub>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sup>
                      </m:sSup>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12</m:t>
                              </m:r>
                            </m:sub>
                          </m:sSub>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𝑖</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𝑧</m:t>
                          </m:r>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𝜔</m:t>
                          </m:r>
                          <m:r>
                            <a:rPr lang="en-US" altLang="zh-CN" sz="2000" i="1">
                              <a:latin typeface="Cambria Math" panose="02040503050406030204" pitchFamily="18" charset="0"/>
                            </a:rPr>
                            <m:t>𝑡</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23</m:t>
                              </m:r>
                            </m:sub>
                          </m:sSub>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𝑖</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𝑧</m:t>
                          </m:r>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𝜔</m:t>
                          </m:r>
                          <m:r>
                            <a:rPr lang="en-US" altLang="zh-CN" sz="2000" i="1">
                              <a:latin typeface="Cambria Math" panose="02040503050406030204" pitchFamily="18" charset="0"/>
                            </a:rPr>
                            <m:t>𝑡</m:t>
                          </m:r>
                        </m:sup>
                      </m:sSup>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23</m:t>
                              </m:r>
                            </m:sub>
                          </m:sSub>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sup>
                      </m:sSup>
                    </m:oMath>
                  </m:oMathPara>
                </a14:m>
                <a:endParaRPr lang="en-US" altLang="zh-CN" sz="2000" dirty="0"/>
              </a:p>
              <a:p>
                <a:pPr marL="0" indent="0">
                  <a:buNone/>
                </a:pPr>
                <a:r>
                  <a:rPr lang="zh-CN" altLang="en-US" sz="2000" dirty="0"/>
                  <a:t>其中</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𝜔</m:t>
                        </m:r>
                      </m:num>
                      <m:den>
                        <m:r>
                          <a:rPr lang="en-US" altLang="zh-CN" sz="2000" b="0" i="1" smtClean="0">
                            <a:latin typeface="Cambria Math" panose="02040503050406030204" pitchFamily="18" charset="0"/>
                          </a:rPr>
                          <m:t>𝑐</m:t>
                        </m:r>
                      </m:den>
                    </m:f>
                  </m:oMath>
                </a14:m>
                <a:r>
                  <a:rPr lang="en-US" altLang="zh-CN" sz="2000" b="0" dirty="0"/>
                  <a:t>, </a:t>
                </a:r>
                <a:r>
                  <a:rPr lang="en-US" altLang="zh-CN" sz="2000" dirty="0"/>
                  <a:t>nonpermeable</a:t>
                </a:r>
                <a:r>
                  <a:rPr lang="zh-CN" altLang="en-US" sz="2000" dirty="0"/>
                  <a:t>表示</a:t>
                </a:r>
                <a14:m>
                  <m:oMath xmlns:m="http://schemas.openxmlformats.org/officeDocument/2006/math">
                    <m:r>
                      <a:rPr lang="en-US" altLang="zh-CN" sz="2000" b="0" i="1" smtClean="0">
                        <a:latin typeface="Cambria Math" panose="02040503050406030204" pitchFamily="18" charset="0"/>
                      </a:rPr>
                      <m:t>𝜇</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oMath>
                </a14:m>
                <a:endParaRPr lang="en-US" altLang="zh-CN" sz="2000" b="0" dirty="0"/>
              </a:p>
              <a:p>
                <a:pPr marL="0" indent="0">
                  <a:buNone/>
                </a:pPr>
                <a:r>
                  <a:rPr lang="zh-CN" altLang="en-US" sz="2000" dirty="0"/>
                  <a:t>磁感应强度满足</a:t>
                </a:r>
                <a:r>
                  <a:rPr lang="en-US" altLang="zh-CN" sz="2000" dirty="0"/>
                  <a:t>(7.11)</a:t>
                </a:r>
                <a:r>
                  <a:rPr lang="zh-CN" altLang="en-US" sz="2000" dirty="0"/>
                  <a:t>式</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𝑩</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𝜇𝜖</m:t>
                          </m:r>
                        </m:e>
                      </m:rad>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𝒌</m:t>
                          </m:r>
                        </m:e>
                      </m:acc>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𝑬</m:t>
                      </m:r>
                    </m:oMath>
                  </m:oMathPara>
                </a14:m>
                <a:endParaRPr lang="zh-CN" altLang="en-US" sz="2000" b="1" dirty="0"/>
              </a:p>
            </p:txBody>
          </p:sp>
        </mc:Choice>
        <mc:Fallback>
          <p:sp>
            <p:nvSpPr>
              <p:cNvPr id="22" name="内容占位符 2">
                <a:extLst>
                  <a:ext uri="{FF2B5EF4-FFF2-40B4-BE49-F238E27FC236}">
                    <a16:creationId xmlns:a16="http://schemas.microsoft.com/office/drawing/2014/main" id="{02110D9A-4DFD-36D9-80B9-AD66F36FDA65}"/>
                  </a:ext>
                </a:extLst>
              </p:cNvPr>
              <p:cNvSpPr txBox="1">
                <a:spLocks noRot="1" noChangeAspect="1" noMove="1" noResize="1" noEditPoints="1" noAdjustHandles="1" noChangeArrowheads="1" noChangeShapeType="1" noTextEdit="1"/>
              </p:cNvSpPr>
              <p:nvPr/>
            </p:nvSpPr>
            <p:spPr>
              <a:xfrm>
                <a:off x="508001" y="3599545"/>
                <a:ext cx="7041242" cy="3135086"/>
              </a:xfrm>
              <a:prstGeom prst="rect">
                <a:avLst/>
              </a:prstGeom>
              <a:blipFill>
                <a:blip r:embed="rId5"/>
                <a:stretch>
                  <a:fillRect l="-866" t="-13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ECB62965-CA9F-0D1A-01BD-3324774A260C}"/>
                  </a:ext>
                </a:extLst>
              </p:cNvPr>
              <p:cNvSpPr txBox="1"/>
              <p:nvPr/>
            </p:nvSpPr>
            <p:spPr>
              <a:xfrm>
                <a:off x="5204731" y="5399658"/>
                <a:ext cx="3389995" cy="1458342"/>
              </a:xfrm>
              <a:prstGeom prst="rect">
                <a:avLst/>
              </a:prstGeom>
              <a:noFill/>
            </p:spPr>
            <p:txBody>
              <a:bodyPr wrap="square" rtlCol="0">
                <a:spAutoFit/>
              </a:bodyPr>
              <a:lstStyle/>
              <a:p>
                <a:pPr marL="0" indent="0">
                  <a:buNone/>
                </a:pPr>
                <a:r>
                  <a:rPr lang="zh-CN" altLang="en-US" sz="1400" dirty="0">
                    <a:latin typeface="宋体" panose="02010600030101010101" pitchFamily="2" charset="-122"/>
                    <a:ea typeface="宋体" panose="02010600030101010101" pitchFamily="2" charset="-122"/>
                  </a:rPr>
                  <a:t>磁感应强度为</a:t>
                </a:r>
                <a:endParaRPr lang="en-US" altLang="zh-CN" sz="1400" dirty="0">
                  <a:latin typeface="宋体" panose="02010600030101010101" pitchFamily="2" charset="-122"/>
                  <a:ea typeface="宋体" panose="02010600030101010101" pitchFamily="2"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𝐵</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𝑛</m:t>
                              </m:r>
                            </m:e>
                            <m:sub>
                              <m:r>
                                <a:rPr lang="en-US" altLang="zh-CN" sz="1400" b="0" i="1" smtClean="0">
                                  <a:latin typeface="Cambria Math" panose="02040503050406030204" pitchFamily="18" charset="0"/>
                                </a:rPr>
                                <m:t>1</m:t>
                              </m:r>
                            </m:sub>
                          </m:sSub>
                        </m:num>
                        <m:den>
                          <m:r>
                            <a:rPr lang="en-US" altLang="zh-CN" sz="1400" b="0" i="1" smtClean="0">
                              <a:latin typeface="Cambria Math" panose="02040503050406030204" pitchFamily="18" charset="0"/>
                            </a:rPr>
                            <m:t>𝑐</m:t>
                          </m:r>
                        </m:den>
                      </m:f>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𝐸</m:t>
                              </m:r>
                            </m:e>
                            <m:sub>
                              <m:r>
                                <a:rPr lang="en-US" altLang="zh-CN" sz="1400" b="0" i="1" smtClean="0">
                                  <a:latin typeface="Cambria Math" panose="02040503050406030204" pitchFamily="18" charset="0"/>
                                </a:rPr>
                                <m:t>0</m:t>
                              </m:r>
                            </m:sub>
                          </m:sSub>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𝑒</m:t>
                              </m:r>
                            </m:e>
                            <m:sup>
                              <m:r>
                                <a:rPr lang="en-US" altLang="zh-CN" sz="1400" b="0" i="1" smtClean="0">
                                  <a:latin typeface="Cambria Math" panose="02040503050406030204" pitchFamily="18" charset="0"/>
                                </a:rPr>
                                <m:t>𝑖</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𝑘</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𝑧</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𝜔</m:t>
                              </m:r>
                              <m:r>
                                <a:rPr lang="en-US" altLang="zh-CN" sz="1400" b="0" i="1" smtClean="0">
                                  <a:latin typeface="Cambria Math" panose="02040503050406030204" pitchFamily="18" charset="0"/>
                                </a:rPr>
                                <m:t>𝑡</m:t>
                              </m:r>
                            </m:sup>
                          </m:sSup>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𝐸</m:t>
                              </m:r>
                            </m:e>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𝑅</m:t>
                                  </m:r>
                                </m:e>
                                <m:sub>
                                  <m:r>
                                    <a:rPr lang="en-US" altLang="zh-CN" sz="1400" b="0" i="1" smtClean="0">
                                      <a:latin typeface="Cambria Math" panose="02040503050406030204" pitchFamily="18" charset="0"/>
                                    </a:rPr>
                                    <m:t>12</m:t>
                                  </m:r>
                                </m:sub>
                              </m:sSub>
                            </m:sub>
                          </m:sSub>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𝑒</m:t>
                              </m:r>
                            </m:e>
                            <m:sup>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𝑖</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𝑘</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𝑧</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𝜔</m:t>
                              </m:r>
                              <m:r>
                                <a:rPr lang="en-US" altLang="zh-CN" sz="1400" b="0" i="1" smtClean="0">
                                  <a:latin typeface="Cambria Math" panose="02040503050406030204" pitchFamily="18" charset="0"/>
                                </a:rPr>
                                <m:t>𝑡</m:t>
                              </m:r>
                            </m:sup>
                          </m:sSup>
                        </m:e>
                      </m:d>
                    </m:oMath>
                  </m:oMathPara>
                </a14:m>
                <a:endParaRPr lang="en-US" altLang="zh-CN" sz="14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𝐵</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𝑛</m:t>
                              </m:r>
                            </m:e>
                            <m:sub>
                              <m:r>
                                <a:rPr lang="en-US" altLang="zh-CN" sz="1400" b="0" i="1" smtClean="0">
                                  <a:latin typeface="Cambria Math" panose="02040503050406030204" pitchFamily="18" charset="0"/>
                                </a:rPr>
                                <m:t>2</m:t>
                              </m:r>
                            </m:sub>
                          </m:sSub>
                        </m:num>
                        <m:den>
                          <m:r>
                            <a:rPr lang="en-US" altLang="zh-CN" sz="1400" b="0" i="1" smtClean="0">
                              <a:latin typeface="Cambria Math" panose="02040503050406030204" pitchFamily="18" charset="0"/>
                            </a:rPr>
                            <m:t>𝑐</m:t>
                          </m:r>
                        </m:den>
                      </m:f>
                      <m:d>
                        <m:dPr>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𝐸</m:t>
                              </m:r>
                            </m:e>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𝑇</m:t>
                                  </m:r>
                                </m:e>
                                <m:sub>
                                  <m:r>
                                    <a:rPr lang="en-US" altLang="zh-CN" sz="1400" b="0" i="1" smtClean="0">
                                      <a:latin typeface="Cambria Math" panose="02040503050406030204" pitchFamily="18" charset="0"/>
                                    </a:rPr>
                                    <m:t>12</m:t>
                                  </m:r>
                                </m:sub>
                              </m:sSub>
                            </m:sub>
                          </m:sSub>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𝑒</m:t>
                              </m:r>
                            </m:e>
                            <m:sup>
                              <m:r>
                                <a:rPr lang="en-US" altLang="zh-CN" sz="1400" i="1">
                                  <a:latin typeface="Cambria Math" panose="02040503050406030204" pitchFamily="18" charset="0"/>
                                </a:rPr>
                                <m:t>𝑖</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𝑘</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𝑧</m:t>
                              </m:r>
                              <m:r>
                                <a:rPr lang="en-US" altLang="zh-CN" sz="1400" i="1">
                                  <a:latin typeface="Cambria Math" panose="02040503050406030204" pitchFamily="18" charset="0"/>
                                </a:rPr>
                                <m:t>−</m:t>
                              </m:r>
                              <m:r>
                                <a:rPr lang="en-US" altLang="zh-CN" sz="1400" i="1">
                                  <a:latin typeface="Cambria Math" panose="02040503050406030204" pitchFamily="18" charset="0"/>
                                </a:rPr>
                                <m:t>𝑖</m:t>
                              </m:r>
                              <m:r>
                                <a:rPr lang="en-US" altLang="zh-CN" sz="1400" i="1">
                                  <a:latin typeface="Cambria Math" panose="02040503050406030204" pitchFamily="18" charset="0"/>
                                </a:rPr>
                                <m:t>𝜔</m:t>
                              </m:r>
                              <m:r>
                                <a:rPr lang="en-US" altLang="zh-CN" sz="1400" i="1">
                                  <a:latin typeface="Cambria Math" panose="02040503050406030204" pitchFamily="18" charset="0"/>
                                </a:rPr>
                                <m:t>𝑡</m:t>
                              </m:r>
                            </m:sup>
                          </m:sSup>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𝐸</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b="0" i="1" smtClean="0">
                                      <a:latin typeface="Cambria Math" panose="02040503050406030204" pitchFamily="18" charset="0"/>
                                    </a:rPr>
                                    <m:t>23</m:t>
                                  </m:r>
                                </m:sub>
                              </m:sSub>
                            </m:sub>
                          </m:sSub>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𝑒</m:t>
                              </m:r>
                            </m:e>
                            <m:sup>
                              <m:r>
                                <a:rPr lang="en-US" altLang="zh-CN" sz="1400" i="1">
                                  <a:latin typeface="Cambria Math" panose="02040503050406030204" pitchFamily="18" charset="0"/>
                                </a:rPr>
                                <m:t>−</m:t>
                              </m:r>
                              <m:r>
                                <a:rPr lang="en-US" altLang="zh-CN" sz="1400" i="1">
                                  <a:latin typeface="Cambria Math" panose="02040503050406030204" pitchFamily="18" charset="0"/>
                                </a:rPr>
                                <m:t>𝑖</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𝑘</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𝑧</m:t>
                              </m:r>
                              <m:r>
                                <a:rPr lang="en-US" altLang="zh-CN" sz="1400" i="1">
                                  <a:latin typeface="Cambria Math" panose="02040503050406030204" pitchFamily="18" charset="0"/>
                                </a:rPr>
                                <m:t>−</m:t>
                              </m:r>
                              <m:r>
                                <a:rPr lang="en-US" altLang="zh-CN" sz="1400" i="1">
                                  <a:latin typeface="Cambria Math" panose="02040503050406030204" pitchFamily="18" charset="0"/>
                                </a:rPr>
                                <m:t>𝑖</m:t>
                              </m:r>
                              <m:r>
                                <a:rPr lang="en-US" altLang="zh-CN" sz="1400" i="1">
                                  <a:latin typeface="Cambria Math" panose="02040503050406030204" pitchFamily="18" charset="0"/>
                                </a:rPr>
                                <m:t>𝜔</m:t>
                              </m:r>
                              <m:r>
                                <a:rPr lang="en-US" altLang="zh-CN" sz="1400" i="1">
                                  <a:latin typeface="Cambria Math" panose="02040503050406030204" pitchFamily="18" charset="0"/>
                                </a:rPr>
                                <m:t>𝑡</m:t>
                              </m:r>
                            </m:sup>
                          </m:sSup>
                        </m:e>
                      </m:d>
                    </m:oMath>
                  </m:oMathPara>
                </a14:m>
                <a:endParaRPr lang="en-US" altLang="zh-CN" sz="1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𝐵</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𝑛</m:t>
                              </m:r>
                            </m:e>
                            <m:sub>
                              <m:r>
                                <a:rPr lang="en-US" altLang="zh-CN" sz="1400" b="0" i="1" smtClean="0">
                                  <a:latin typeface="Cambria Math" panose="02040503050406030204" pitchFamily="18" charset="0"/>
                                </a:rPr>
                                <m:t>3</m:t>
                              </m:r>
                            </m:sub>
                          </m:sSub>
                        </m:num>
                        <m:den>
                          <m:r>
                            <a:rPr lang="en-US" altLang="zh-CN" sz="1400" b="0" i="1" smtClean="0">
                              <a:latin typeface="Cambria Math" panose="02040503050406030204" pitchFamily="18" charset="0"/>
                            </a:rPr>
                            <m:t>𝑐</m:t>
                          </m:r>
                        </m:den>
                      </m:f>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𝐸</m:t>
                          </m:r>
                        </m:e>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𝑇</m:t>
                              </m:r>
                            </m:e>
                            <m:sub>
                              <m:r>
                                <a:rPr lang="en-US" altLang="zh-CN" sz="1400" b="0" i="1" smtClean="0">
                                  <a:latin typeface="Cambria Math" panose="02040503050406030204" pitchFamily="18" charset="0"/>
                                </a:rPr>
                                <m:t>23</m:t>
                              </m:r>
                            </m:sub>
                          </m:sSub>
                        </m:sub>
                      </m:sSub>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𝑒</m:t>
                          </m:r>
                        </m:e>
                        <m:sup>
                          <m:r>
                            <a:rPr lang="en-US" altLang="zh-CN" sz="1400" b="0" i="1" smtClean="0">
                              <a:latin typeface="Cambria Math" panose="02040503050406030204" pitchFamily="18" charset="0"/>
                            </a:rPr>
                            <m:t>𝑖</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𝑘</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𝑧</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𝜔</m:t>
                          </m:r>
                          <m:r>
                            <a:rPr lang="en-US" altLang="zh-CN" sz="1400" b="0" i="1" smtClean="0">
                              <a:latin typeface="Cambria Math" panose="02040503050406030204" pitchFamily="18" charset="0"/>
                            </a:rPr>
                            <m:t>𝑡</m:t>
                          </m:r>
                        </m:sup>
                      </m:sSup>
                    </m:oMath>
                  </m:oMathPara>
                </a14:m>
                <a:endParaRPr lang="zh-CN" altLang="en-US" sz="1400" dirty="0"/>
              </a:p>
            </p:txBody>
          </p:sp>
        </mc:Choice>
        <mc:Fallback>
          <p:sp>
            <p:nvSpPr>
              <p:cNvPr id="23" name="文本框 22">
                <a:extLst>
                  <a:ext uri="{FF2B5EF4-FFF2-40B4-BE49-F238E27FC236}">
                    <a16:creationId xmlns:a16="http://schemas.microsoft.com/office/drawing/2014/main" id="{ECB62965-CA9F-0D1A-01BD-3324774A260C}"/>
                  </a:ext>
                </a:extLst>
              </p:cNvPr>
              <p:cNvSpPr txBox="1">
                <a:spLocks noRot="1" noChangeAspect="1" noMove="1" noResize="1" noEditPoints="1" noAdjustHandles="1" noChangeArrowheads="1" noChangeShapeType="1" noTextEdit="1"/>
              </p:cNvSpPr>
              <p:nvPr/>
            </p:nvSpPr>
            <p:spPr>
              <a:xfrm>
                <a:off x="5204731" y="5399658"/>
                <a:ext cx="3389995" cy="1458342"/>
              </a:xfrm>
              <a:prstGeom prst="rect">
                <a:avLst/>
              </a:prstGeom>
              <a:blipFill>
                <a:blip r:embed="rId6"/>
                <a:stretch>
                  <a:fillRect l="-540" t="-8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9590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C82FBC-927B-353B-05C8-9A9FDEDCA5FD}"/>
              </a:ext>
            </a:extLst>
          </p:cNvPr>
          <p:cNvPicPr>
            <a:picLocks noChangeAspect="1"/>
          </p:cNvPicPr>
          <p:nvPr/>
        </p:nvPicPr>
        <p:blipFill>
          <a:blip r:embed="rId2"/>
          <a:stretch>
            <a:fillRect/>
          </a:stretch>
        </p:blipFill>
        <p:spPr>
          <a:xfrm>
            <a:off x="7588356" y="0"/>
            <a:ext cx="2115003" cy="1138073"/>
          </a:xfrm>
          <a:prstGeom prst="rect">
            <a:avLst/>
          </a:prstGeom>
        </p:spPr>
      </p:pic>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487D341-5792-E51A-2D4E-CE6112BFB2D4}"/>
                  </a:ext>
                </a:extLst>
              </p:cNvPr>
              <p:cNvSpPr>
                <a:spLocks noGrp="1"/>
              </p:cNvSpPr>
              <p:nvPr>
                <p:ph idx="1"/>
              </p:nvPr>
            </p:nvSpPr>
            <p:spPr>
              <a:xfrm>
                <a:off x="402772" y="275772"/>
                <a:ext cx="10515600" cy="5951992"/>
              </a:xfrm>
            </p:spPr>
            <p:txBody>
              <a:bodyPr>
                <a:normAutofit/>
              </a:bodyPr>
              <a:lstStyle/>
              <a:p>
                <a:pPr marL="0" indent="0">
                  <a:buNone/>
                </a:pPr>
                <a:r>
                  <a:rPr lang="zh-CN" altLang="en-US" sz="2000" dirty="0"/>
                  <a:t>根据切向的电场和磁场连续的边界条件确定未知数</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12</m:t>
                              </m:r>
                            </m:sub>
                          </m:sSub>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12</m:t>
                              </m:r>
                            </m:sub>
                          </m:sSub>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23</m:t>
                              </m:r>
                            </m:sub>
                          </m:sSub>
                        </m:sub>
                      </m:sSub>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12</m:t>
                              </m:r>
                            </m:sub>
                          </m:sSub>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𝜔</m:t>
                              </m:r>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𝑑</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23</m:t>
                              </m:r>
                            </m:sub>
                          </m:sSub>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𝜔</m:t>
                              </m:r>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𝑑</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23</m:t>
                              </m:r>
                            </m:sub>
                          </m:sSub>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𝜔</m:t>
                              </m:r>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𝑑</m:t>
                          </m:r>
                        </m:sup>
                      </m:sSup>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12</m:t>
                                  </m:r>
                                </m:sub>
                              </m:sSub>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12</m:t>
                                  </m:r>
                                </m:sub>
                              </m:sSub>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23</m:t>
                                  </m:r>
                                </m:sub>
                              </m:sSub>
                            </m:sub>
                          </m:sSub>
                        </m:e>
                      </m:d>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12</m:t>
                                  </m:r>
                                </m:sub>
                              </m:sSub>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𝜔</m:t>
                                  </m:r>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𝑑</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23</m:t>
                                  </m:r>
                                </m:sub>
                              </m:sSub>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𝜔</m:t>
                                  </m:r>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𝑑</m:t>
                              </m:r>
                            </m:sup>
                          </m:sSup>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23</m:t>
                              </m:r>
                            </m:sub>
                          </m:sSub>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𝜔</m:t>
                              </m:r>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𝑑</m:t>
                          </m:r>
                        </m:sup>
                      </m:sSup>
                    </m:oMath>
                  </m:oMathPara>
                </a14:m>
                <a:endParaRPr lang="en-US" altLang="zh-CN" sz="2000" b="0" dirty="0"/>
              </a:p>
              <a:p>
                <a:pPr marL="0" indent="0">
                  <a:buNone/>
                </a:pPr>
                <a:r>
                  <a:rPr lang="zh-CN" altLang="en-US" sz="2000" dirty="0"/>
                  <a:t>根据平均能量流（单位面积单位时间流过的能量）表达式</a:t>
                </a:r>
                <a:r>
                  <a:rPr lang="en-US" altLang="zh-CN" sz="2000" dirty="0"/>
                  <a:t>(7.13)</a:t>
                </a:r>
              </a:p>
              <a:p>
                <a:pPr marL="0" indent="0">
                  <a:buNone/>
                </a:pPr>
                <a14:m>
                  <m:oMathPara xmlns:m="http://schemas.openxmlformats.org/officeDocument/2006/math">
                    <m:oMathParaPr>
                      <m:jc m:val="centerGroup"/>
                    </m:oMathParaPr>
                    <m:oMath xmlns:m="http://schemas.openxmlformats.org/officeDocument/2006/math">
                      <m:r>
                        <a:rPr lang="en-US" altLang="zh-CN" sz="2000" b="1" i="1" dirty="0">
                          <a:latin typeface="Cambria Math" panose="02040503050406030204" pitchFamily="18" charset="0"/>
                        </a:rPr>
                        <m:t>𝑺</m:t>
                      </m:r>
                      <m:r>
                        <a:rPr lang="en-US" altLang="zh-CN" sz="2000" b="0" i="0" dirty="0" smtClean="0">
                          <a:latin typeface="Cambria Math" panose="02040503050406030204" pitchFamily="18" charset="0"/>
                        </a:rPr>
                        <m:t>=</m:t>
                      </m:r>
                      <m:f>
                        <m:fPr>
                          <m:ctrlPr>
                            <a:rPr lang="en-US" altLang="zh-CN" sz="2000" b="0" i="0" dirty="0" smtClean="0">
                              <a:latin typeface="Cambria Math" panose="02040503050406030204" pitchFamily="18" charset="0"/>
                            </a:rPr>
                          </m:ctrlPr>
                        </m:fPr>
                        <m:num>
                          <m:r>
                            <a:rPr lang="en-US" altLang="zh-CN" sz="2000" b="0" i="0" dirty="0" smtClean="0">
                              <a:latin typeface="Cambria Math" panose="02040503050406030204" pitchFamily="18" charset="0"/>
                            </a:rPr>
                            <m:t>1</m:t>
                          </m:r>
                        </m:num>
                        <m:den>
                          <m:r>
                            <a:rPr lang="en-US" altLang="zh-CN" sz="2000" b="0" i="0" dirty="0" smtClean="0">
                              <a:latin typeface="Cambria Math" panose="02040503050406030204" pitchFamily="18" charset="0"/>
                            </a:rPr>
                            <m:t>2</m:t>
                          </m:r>
                        </m:den>
                      </m:f>
                      <m:rad>
                        <m:radPr>
                          <m:degHide m:val="on"/>
                          <m:ctrlPr>
                            <a:rPr lang="en-US" altLang="zh-CN" sz="2000" b="0" i="1" dirty="0" smtClean="0">
                              <a:latin typeface="Cambria Math" panose="02040503050406030204" pitchFamily="18" charset="0"/>
                            </a:rPr>
                          </m:ctrlPr>
                        </m:radPr>
                        <m:deg/>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𝜖</m:t>
                              </m:r>
                            </m:num>
                            <m:den>
                              <m:r>
                                <a:rPr lang="en-US" altLang="zh-CN" sz="2000" b="0" i="1" dirty="0" smtClean="0">
                                  <a:latin typeface="Cambria Math" panose="02040503050406030204" pitchFamily="18" charset="0"/>
                                </a:rPr>
                                <m:t>𝜇</m:t>
                              </m:r>
                            </m:den>
                          </m:f>
                        </m:e>
                      </m:rad>
                      <m:sSup>
                        <m:sSupPr>
                          <m:ctrlPr>
                            <a:rPr lang="en-US" altLang="zh-CN" sz="2000" b="0" i="1" dirty="0" smtClean="0">
                              <a:latin typeface="Cambria Math" panose="02040503050406030204" pitchFamily="18" charset="0"/>
                            </a:rPr>
                          </m:ctrlPr>
                        </m:sSupPr>
                        <m:e>
                          <m:d>
                            <m:dPr>
                              <m:begChr m:val="|"/>
                              <m:endChr m:val="|"/>
                              <m:ctrlPr>
                                <a:rPr lang="en-US" altLang="zh-CN" sz="2000" b="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𝐸</m:t>
                                  </m:r>
                                </m:e>
                                <m:sub>
                                  <m:r>
                                    <a:rPr lang="en-US" altLang="zh-CN" sz="2000" b="0" i="1" dirty="0" smtClean="0">
                                      <a:latin typeface="Cambria Math" panose="02040503050406030204" pitchFamily="18" charset="0"/>
                                    </a:rPr>
                                    <m:t>0</m:t>
                                  </m:r>
                                </m:sub>
                              </m:sSub>
                            </m:e>
                          </m:d>
                        </m:e>
                        <m:sup>
                          <m:r>
                            <a:rPr lang="en-US" altLang="zh-CN" sz="2000" b="0" i="1" dirty="0" smtClean="0">
                              <a:latin typeface="Cambria Math" panose="02040503050406030204" pitchFamily="18" charset="0"/>
                            </a:rPr>
                            <m:t>2</m:t>
                          </m:r>
                        </m:sup>
                      </m:sSup>
                    </m:oMath>
                  </m:oMathPara>
                </a14:m>
                <a:endParaRPr lang="en-US" altLang="zh-CN" sz="2000" dirty="0"/>
              </a:p>
              <a:p>
                <a:pPr marL="0" indent="0">
                  <a:buNone/>
                </a:pPr>
                <a:r>
                  <a:rPr lang="zh-CN" altLang="en-US" sz="2000" dirty="0"/>
                  <a:t>写出透射系数和反射系数</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𝑜𝑢𝑡</m:t>
                              </m:r>
                            </m:sub>
                          </m:sSub>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𝑖𝑛</m:t>
                              </m:r>
                            </m:sub>
                          </m:sSub>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3</m:t>
                                  </m:r>
                                </m:sub>
                              </m:sSub>
                            </m:e>
                          </m:rad>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23</m:t>
                                          </m:r>
                                        </m:sub>
                                      </m:sSub>
                                    </m:sub>
                                  </m:sSub>
                                </m:e>
                              </m:d>
                            </m:e>
                            <m:sup>
                              <m:r>
                                <a:rPr lang="en-US" altLang="zh-CN" sz="2000" b="0" i="1" smtClean="0">
                                  <a:latin typeface="Cambria Math" panose="02040503050406030204" pitchFamily="18" charset="0"/>
                                </a:rPr>
                                <m:t>2</m:t>
                              </m:r>
                            </m:sup>
                          </m:sSup>
                        </m:num>
                        <m:den>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1</m:t>
                                  </m:r>
                                </m:sub>
                              </m:sSub>
                            </m:e>
                          </m:rad>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0</m:t>
                                      </m:r>
                                    </m:sub>
                                  </m:sSub>
                                </m:e>
                              </m:d>
                            </m:e>
                            <m:sup>
                              <m:r>
                                <a:rPr lang="en-US" altLang="zh-CN" sz="2000" b="0" i="1" smtClean="0">
                                  <a:latin typeface="Cambria Math" panose="02040503050406030204" pitchFamily="18" charset="0"/>
                                </a:rPr>
                                <m:t>2</m:t>
                              </m:r>
                            </m:sup>
                          </m:sSup>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i="1">
                                  <a:latin typeface="Cambria Math" panose="02040503050406030204" pitchFamily="18" charset="0"/>
                                </a:rPr>
                                <m:t>3</m:t>
                              </m:r>
                            </m:sub>
                          </m:sSub>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i="1">
                                              <a:latin typeface="Cambria Math" panose="02040503050406030204" pitchFamily="18" charset="0"/>
                                            </a:rPr>
                                            <m:t>23</m:t>
                                          </m:r>
                                        </m:sub>
                                      </m:sSub>
                                    </m:sub>
                                  </m:sSub>
                                </m:e>
                              </m:d>
                            </m:e>
                            <m:sup>
                              <m:r>
                                <a:rPr lang="en-US" altLang="zh-CN" sz="2000" i="1">
                                  <a:latin typeface="Cambria Math" panose="02040503050406030204" pitchFamily="18" charset="0"/>
                                </a:rPr>
                                <m:t>2</m:t>
                              </m:r>
                            </m:sup>
                          </m:sSup>
                        </m:num>
                        <m:den>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i="1">
                                  <a:latin typeface="Cambria Math" panose="02040503050406030204" pitchFamily="18" charset="0"/>
                                </a:rPr>
                                <m:t>1</m:t>
                              </m:r>
                            </m:sub>
                          </m:sSub>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0</m:t>
                                      </m:r>
                                    </m:sub>
                                  </m:sSub>
                                </m:e>
                              </m:d>
                            </m:e>
                            <m:sup>
                              <m:r>
                                <a:rPr lang="en-US" altLang="zh-CN" sz="2000" i="1">
                                  <a:latin typeface="Cambria Math" panose="02040503050406030204" pitchFamily="18" charset="0"/>
                                </a:rPr>
                                <m:t>2</m:t>
                              </m:r>
                            </m:sup>
                          </m:sSup>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4</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3</m:t>
                              </m:r>
                            </m:sub>
                          </m:sSub>
                        </m:num>
                        <m:den>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b="0" i="1" smtClean="0">
                                  <a:latin typeface="Cambria Math" panose="02040503050406030204" pitchFamily="18" charset="0"/>
                                </a:rPr>
                                <m:t>2</m:t>
                              </m:r>
                            </m:sup>
                          </m:sSubSup>
                          <m:sSup>
                            <m:sSupPr>
                              <m:ctrlPr>
                                <a:rPr lang="en-US" altLang="zh-CN" sz="2000" b="0" i="1" smtClean="0">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3</m:t>
                                      </m:r>
                                    </m:sub>
                                  </m:sSub>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up>
                                  <m:r>
                                    <a:rPr lang="en-US" altLang="zh-CN" sz="2000" b="0" i="1" smtClean="0">
                                      <a:latin typeface="Cambria Math" panose="02040503050406030204" pitchFamily="18" charset="0"/>
                                    </a:rPr>
                                    <m:t>2</m:t>
                                  </m:r>
                                </m:sup>
                              </m:sSubSup>
                            </m:e>
                          </m:d>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2</m:t>
                                  </m:r>
                                </m:sup>
                              </m:sSubSup>
                            </m:e>
                          </m:d>
                          <m:func>
                            <m:funcPr>
                              <m:ctrlPr>
                                <a:rPr lang="en-US" altLang="zh-CN" sz="2000" b="0" i="1" smtClean="0">
                                  <a:latin typeface="Cambria Math" panose="02040503050406030204" pitchFamily="18" charset="0"/>
                                </a:rPr>
                              </m:ctrlPr>
                            </m:funcPr>
                            <m:fName>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sin</m:t>
                                  </m:r>
                                </m:e>
                                <m:sup>
                                  <m:r>
                                    <a:rPr lang="en-US" altLang="zh-CN" sz="2000" b="0" i="1" smtClean="0">
                                      <a:latin typeface="Cambria Math" panose="02040503050406030204" pitchFamily="18" charset="0"/>
                                    </a:rPr>
                                    <m:t>2</m:t>
                                  </m:r>
                                </m:sup>
                              </m:sSup>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𝜔</m:t>
                                      </m:r>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𝑑</m:t>
                                  </m:r>
                                </m:e>
                              </m:d>
                            </m:e>
                          </m:func>
                        </m:den>
                      </m:f>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𝑏𝑎𝑐𝑘</m:t>
                              </m:r>
                            </m:sub>
                          </m:sSub>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𝑖𝑛</m:t>
                              </m:r>
                            </m:sub>
                          </m:sSub>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ad>
                            <m:radPr>
                              <m:degHide m:val="on"/>
                              <m:ctrlPr>
                                <a:rPr lang="en-US" altLang="zh-CN" sz="2000" i="1">
                                  <a:latin typeface="Cambria Math" panose="02040503050406030204" pitchFamily="18" charset="0"/>
                                </a:rPr>
                              </m:ctrlPr>
                            </m:radPr>
                            <m:deg/>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b="0" i="1" smtClean="0">
                                      <a:latin typeface="Cambria Math" panose="02040503050406030204" pitchFamily="18" charset="0"/>
                                    </a:rPr>
                                    <m:t>1</m:t>
                                  </m:r>
                                </m:sub>
                              </m:sSub>
                            </m:e>
                          </m:rad>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12</m:t>
                                          </m:r>
                                        </m:sub>
                                      </m:sSub>
                                    </m:sub>
                                  </m:sSub>
                                </m:e>
                              </m:d>
                            </m:e>
                            <m:sup>
                              <m:r>
                                <a:rPr lang="en-US" altLang="zh-CN" sz="2000" i="1">
                                  <a:latin typeface="Cambria Math" panose="02040503050406030204" pitchFamily="18" charset="0"/>
                                </a:rPr>
                                <m:t>2</m:t>
                              </m:r>
                            </m:sup>
                          </m:sSup>
                        </m:num>
                        <m:den>
                          <m:rad>
                            <m:radPr>
                              <m:degHide m:val="on"/>
                              <m:ctrlPr>
                                <a:rPr lang="en-US" altLang="zh-CN" sz="2000" i="1">
                                  <a:latin typeface="Cambria Math" panose="02040503050406030204" pitchFamily="18" charset="0"/>
                                </a:rPr>
                              </m:ctrlPr>
                            </m:radPr>
                            <m:deg/>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1</m:t>
                                  </m:r>
                                </m:sub>
                              </m:sSub>
                            </m:e>
                          </m:rad>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0</m:t>
                                      </m:r>
                                    </m:sub>
                                  </m:sSub>
                                </m:e>
                              </m:d>
                            </m:e>
                            <m:sup>
                              <m:r>
                                <a:rPr lang="en-US" altLang="zh-CN" sz="2000" i="1">
                                  <a:latin typeface="Cambria Math" panose="02040503050406030204" pitchFamily="18" charset="0"/>
                                </a:rPr>
                                <m:t>2</m:t>
                              </m:r>
                            </m:sup>
                          </m:sSup>
                        </m:den>
                      </m:f>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3</m:t>
                                      </m:r>
                                    </m:sub>
                                  </m:sSub>
                                </m:e>
                              </m:d>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3</m:t>
                                  </m:r>
                                </m:sub>
                                <m:sup>
                                  <m:r>
                                    <a:rPr lang="en-US" altLang="zh-CN" sz="2000" i="1">
                                      <a:latin typeface="Cambria Math" panose="02040503050406030204" pitchFamily="18" charset="0"/>
                                    </a:rPr>
                                    <m:t>2</m:t>
                                  </m:r>
                                </m:sup>
                              </m:sSubSup>
                            </m:e>
                          </m:d>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up>
                                  <m:r>
                                    <a:rPr lang="en-US" altLang="zh-CN" sz="2000" i="1">
                                      <a:latin typeface="Cambria Math" panose="02040503050406030204" pitchFamily="18" charset="0"/>
                                    </a:rPr>
                                    <m:t>2</m:t>
                                  </m:r>
                                </m:sup>
                              </m:sSubSup>
                            </m:e>
                          </m:d>
                          <m:func>
                            <m:funcPr>
                              <m:ctrlPr>
                                <a:rPr lang="en-US" altLang="zh-CN" sz="2000" i="1">
                                  <a:latin typeface="Cambria Math" panose="02040503050406030204" pitchFamily="18" charset="0"/>
                                </a:rPr>
                              </m:ctrlPr>
                            </m:funcPr>
                            <m:fName>
                              <m:sSup>
                                <m:sSupPr>
                                  <m:ctrlPr>
                                    <a:rPr lang="en-US" altLang="zh-CN" sz="2000" i="1">
                                      <a:latin typeface="Cambria Math" panose="02040503050406030204" pitchFamily="18" charset="0"/>
                                    </a:rPr>
                                  </m:ctrlPr>
                                </m:sSupPr>
                                <m:e>
                                  <m:r>
                                    <m:rPr>
                                      <m:sty m:val="p"/>
                                    </m:rPr>
                                    <a:rPr lang="en-US" altLang="zh-CN" sz="2000">
                                      <a:latin typeface="Cambria Math" panose="02040503050406030204" pitchFamily="18" charset="0"/>
                                    </a:rPr>
                                    <m:t>sin</m:t>
                                  </m:r>
                                </m:e>
                                <m:sup>
                                  <m:r>
                                    <a:rPr lang="en-US" altLang="zh-CN" sz="2000" i="1">
                                      <a:latin typeface="Cambria Math" panose="02040503050406030204" pitchFamily="18" charset="0"/>
                                    </a:rPr>
                                    <m:t>2</m:t>
                                  </m:r>
                                </m:sup>
                              </m:sSup>
                            </m:fName>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Sub>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𝜔</m:t>
                                      </m:r>
                                    </m:num>
                                    <m:den>
                                      <m:r>
                                        <a:rPr lang="en-US" altLang="zh-CN" sz="2000" i="1">
                                          <a:latin typeface="Cambria Math" panose="02040503050406030204" pitchFamily="18" charset="0"/>
                                        </a:rPr>
                                        <m:t>𝑐</m:t>
                                      </m:r>
                                    </m:den>
                                  </m:f>
                                  <m:r>
                                    <a:rPr lang="en-US" altLang="zh-CN" sz="2000" i="1">
                                      <a:latin typeface="Cambria Math" panose="02040503050406030204" pitchFamily="18" charset="0"/>
                                    </a:rPr>
                                    <m:t>𝑑</m:t>
                                  </m:r>
                                </m:e>
                              </m:d>
                            </m:e>
                          </m:func>
                        </m:num>
                        <m:den>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b="0" i="1" smtClean="0">
                                  <a:latin typeface="Cambria Math" panose="02040503050406030204" pitchFamily="18" charset="0"/>
                                </a:rPr>
                                <m:t>2</m:t>
                              </m:r>
                            </m:sup>
                          </m:sSubSup>
                          <m:sSup>
                            <m:sSupPr>
                              <m:ctrlPr>
                                <a:rPr lang="en-US" altLang="zh-CN" sz="2000" b="0" i="1" smtClean="0">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3</m:t>
                                      </m:r>
                                    </m:sub>
                                  </m:sSub>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up>
                                  <m:r>
                                    <a:rPr lang="en-US" altLang="zh-CN" sz="2000" b="0" i="1" smtClean="0">
                                      <a:latin typeface="Cambria Math" panose="02040503050406030204" pitchFamily="18" charset="0"/>
                                    </a:rPr>
                                    <m:t>2</m:t>
                                  </m:r>
                                </m:sup>
                              </m:sSubSup>
                            </m:e>
                          </m:d>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2</m:t>
                                  </m:r>
                                </m:sup>
                              </m:sSubSup>
                            </m:e>
                          </m:d>
                          <m:func>
                            <m:funcPr>
                              <m:ctrlPr>
                                <a:rPr lang="en-US" altLang="zh-CN" sz="2000" b="0" i="1" smtClean="0">
                                  <a:latin typeface="Cambria Math" panose="02040503050406030204" pitchFamily="18" charset="0"/>
                                </a:rPr>
                              </m:ctrlPr>
                            </m:funcPr>
                            <m:fName>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sin</m:t>
                                  </m:r>
                                </m:e>
                                <m:sup>
                                  <m:r>
                                    <a:rPr lang="en-US" altLang="zh-CN" sz="2000" b="0" i="1" smtClean="0">
                                      <a:latin typeface="Cambria Math" panose="02040503050406030204" pitchFamily="18" charset="0"/>
                                    </a:rPr>
                                    <m:t>2</m:t>
                                  </m:r>
                                </m:sup>
                              </m:sSup>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𝜔</m:t>
                                      </m:r>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𝑑</m:t>
                                  </m:r>
                                </m:e>
                              </m:d>
                            </m:e>
                          </m:func>
                        </m:den>
                      </m:f>
                    </m:oMath>
                  </m:oMathPara>
                </a14:m>
                <a:endParaRPr lang="en-US" altLang="zh-CN" sz="2000" dirty="0"/>
              </a:p>
              <a:p>
                <a:pPr marL="0" indent="0">
                  <a:buNone/>
                </a:pPr>
                <a:endParaRPr lang="en-US" altLang="zh-CN" sz="2000" dirty="0"/>
              </a:p>
            </p:txBody>
          </p:sp>
        </mc:Choice>
        <mc:Fallback>
          <p:sp>
            <p:nvSpPr>
              <p:cNvPr id="3" name="内容占位符 2">
                <a:extLst>
                  <a:ext uri="{FF2B5EF4-FFF2-40B4-BE49-F238E27FC236}">
                    <a16:creationId xmlns:a16="http://schemas.microsoft.com/office/drawing/2014/main" id="{E487D341-5792-E51A-2D4E-CE6112BFB2D4}"/>
                  </a:ext>
                </a:extLst>
              </p:cNvPr>
              <p:cNvSpPr>
                <a:spLocks noGrp="1" noRot="1" noChangeAspect="1" noMove="1" noResize="1" noEditPoints="1" noAdjustHandles="1" noChangeArrowheads="1" noChangeShapeType="1" noTextEdit="1"/>
              </p:cNvSpPr>
              <p:nvPr>
                <p:ph idx="1"/>
              </p:nvPr>
            </p:nvSpPr>
            <p:spPr>
              <a:xfrm>
                <a:off x="402772" y="275772"/>
                <a:ext cx="10515600" cy="5951992"/>
              </a:xfrm>
              <a:blipFill>
                <a:blip r:embed="rId3"/>
                <a:stretch>
                  <a:fillRect l="-580" t="-71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C301EC4-A89F-5A2C-3D10-FAB519CD474B}"/>
              </a:ext>
            </a:extLst>
          </p:cNvPr>
          <p:cNvSpPr>
            <a:spLocks noGrp="1"/>
          </p:cNvSpPr>
          <p:nvPr>
            <p:ph type="sldNum" sz="quarter" idx="12"/>
          </p:nvPr>
        </p:nvSpPr>
        <p:spPr/>
        <p:txBody>
          <a:bodyPr/>
          <a:lstStyle/>
          <a:p>
            <a:fld id="{60619CE2-D869-49DC-942B-2DB2F3BD9A7A}" type="slidenum">
              <a:rPr lang="zh-CN" altLang="en-US" smtClean="0"/>
              <a:t>27</a:t>
            </a:fld>
            <a:endParaRPr lang="zh-CN" altLang="en-US"/>
          </a:p>
        </p:txBody>
      </p:sp>
      <p:pic>
        <p:nvPicPr>
          <p:cNvPr id="9" name="图片 8">
            <a:extLst>
              <a:ext uri="{FF2B5EF4-FFF2-40B4-BE49-F238E27FC236}">
                <a16:creationId xmlns:a16="http://schemas.microsoft.com/office/drawing/2014/main" id="{FFDCFEF5-DF90-FB41-74D6-A2DB109DC327}"/>
              </a:ext>
            </a:extLst>
          </p:cNvPr>
          <p:cNvPicPr>
            <a:picLocks noChangeAspect="1"/>
          </p:cNvPicPr>
          <p:nvPr/>
        </p:nvPicPr>
        <p:blipFill>
          <a:blip r:embed="rId2"/>
          <a:stretch>
            <a:fillRect/>
          </a:stretch>
        </p:blipFill>
        <p:spPr>
          <a:xfrm>
            <a:off x="9939625" y="0"/>
            <a:ext cx="2115003" cy="1138073"/>
          </a:xfrm>
          <a:prstGeom prst="rect">
            <a:avLst/>
          </a:prstGeom>
        </p:spPr>
      </p:pic>
      <p:pic>
        <p:nvPicPr>
          <p:cNvPr id="11" name="图片 10">
            <a:extLst>
              <a:ext uri="{FF2B5EF4-FFF2-40B4-BE49-F238E27FC236}">
                <a16:creationId xmlns:a16="http://schemas.microsoft.com/office/drawing/2014/main" id="{8327A2D8-2F11-9D82-11C0-E42EA0F43164}"/>
              </a:ext>
            </a:extLst>
          </p:cNvPr>
          <p:cNvPicPr>
            <a:picLocks noChangeAspect="1"/>
          </p:cNvPicPr>
          <p:nvPr/>
        </p:nvPicPr>
        <p:blipFill>
          <a:blip r:embed="rId4"/>
          <a:stretch>
            <a:fillRect/>
          </a:stretch>
        </p:blipFill>
        <p:spPr>
          <a:xfrm>
            <a:off x="9982200" y="1602531"/>
            <a:ext cx="2093124" cy="1138074"/>
          </a:xfrm>
          <a:prstGeom prst="rect">
            <a:avLst/>
          </a:prstGeom>
        </p:spPr>
      </p:pic>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6C93B138-DF07-2D06-8885-0BEF0CC7E8DA}"/>
                  </a:ext>
                </a:extLst>
              </p:cNvPr>
              <p:cNvSpPr txBox="1"/>
              <p:nvPr/>
            </p:nvSpPr>
            <p:spPr>
              <a:xfrm>
                <a:off x="8106229" y="1138073"/>
                <a:ext cx="1698172"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=1, </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2</m:t>
                          </m:r>
                        </m:sub>
                      </m:sSub>
                      <m:r>
                        <a:rPr lang="en-US" altLang="zh-CN" sz="1200" b="0" i="1" smtClean="0">
                          <a:latin typeface="Cambria Math" panose="02040503050406030204" pitchFamily="18" charset="0"/>
                        </a:rPr>
                        <m:t>=2,</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=3</m:t>
                      </m:r>
                    </m:oMath>
                  </m:oMathPara>
                </a14:m>
                <a:endParaRPr lang="en-US" altLang="zh-CN" sz="1800" dirty="0"/>
              </a:p>
            </p:txBody>
          </p:sp>
        </mc:Choice>
        <mc:Fallback>
          <p:sp>
            <p:nvSpPr>
              <p:cNvPr id="12" name="文本框 11">
                <a:extLst>
                  <a:ext uri="{FF2B5EF4-FFF2-40B4-BE49-F238E27FC236}">
                    <a16:creationId xmlns:a16="http://schemas.microsoft.com/office/drawing/2014/main" id="{6C93B138-DF07-2D06-8885-0BEF0CC7E8DA}"/>
                  </a:ext>
                </a:extLst>
              </p:cNvPr>
              <p:cNvSpPr txBox="1">
                <a:spLocks noRot="1" noChangeAspect="1" noMove="1" noResize="1" noEditPoints="1" noAdjustHandles="1" noChangeArrowheads="1" noChangeShapeType="1" noTextEdit="1"/>
              </p:cNvSpPr>
              <p:nvPr/>
            </p:nvSpPr>
            <p:spPr>
              <a:xfrm>
                <a:off x="8106229" y="1138073"/>
                <a:ext cx="1698172" cy="2769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5A32FF7D-8D0A-02C2-A2C4-9ED623F5C292}"/>
                  </a:ext>
                </a:extLst>
              </p:cNvPr>
              <p:cNvSpPr txBox="1"/>
              <p:nvPr/>
            </p:nvSpPr>
            <p:spPr>
              <a:xfrm>
                <a:off x="10121619" y="1138073"/>
                <a:ext cx="1814286"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=3,</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2</m:t>
                          </m:r>
                        </m:sub>
                      </m:sSub>
                      <m:r>
                        <a:rPr lang="en-US" altLang="zh-CN" sz="1200" b="0" i="1" smtClean="0">
                          <a:latin typeface="Cambria Math" panose="02040503050406030204" pitchFamily="18" charset="0"/>
                        </a:rPr>
                        <m:t>=2,</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=1</m:t>
                      </m:r>
                    </m:oMath>
                  </m:oMathPara>
                </a14:m>
                <a:endParaRPr lang="zh-CN" altLang="en-US" sz="1200" dirty="0"/>
              </a:p>
            </p:txBody>
          </p:sp>
        </mc:Choice>
        <mc:Fallback>
          <p:sp>
            <p:nvSpPr>
              <p:cNvPr id="13" name="文本框 12">
                <a:extLst>
                  <a:ext uri="{FF2B5EF4-FFF2-40B4-BE49-F238E27FC236}">
                    <a16:creationId xmlns:a16="http://schemas.microsoft.com/office/drawing/2014/main" id="{5A32FF7D-8D0A-02C2-A2C4-9ED623F5C292}"/>
                  </a:ext>
                </a:extLst>
              </p:cNvPr>
              <p:cNvSpPr txBox="1">
                <a:spLocks noRot="1" noChangeAspect="1" noMove="1" noResize="1" noEditPoints="1" noAdjustHandles="1" noChangeArrowheads="1" noChangeShapeType="1" noTextEdit="1"/>
              </p:cNvSpPr>
              <p:nvPr/>
            </p:nvSpPr>
            <p:spPr>
              <a:xfrm>
                <a:off x="10121619" y="1138073"/>
                <a:ext cx="1814286" cy="2769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830E72A0-3038-AC24-3ED4-AEF46A24910B}"/>
                  </a:ext>
                </a:extLst>
              </p:cNvPr>
              <p:cNvSpPr txBox="1"/>
              <p:nvPr/>
            </p:nvSpPr>
            <p:spPr>
              <a:xfrm>
                <a:off x="10121619" y="2928064"/>
                <a:ext cx="1814286"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𝑛</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=2, </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𝑛</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=4, </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𝑛</m:t>
                          </m:r>
                        </m:e>
                        <m:sub>
                          <m:r>
                            <a:rPr lang="en-US" altLang="zh-CN" sz="1200" i="1">
                              <a:latin typeface="Cambria Math" panose="02040503050406030204" pitchFamily="18" charset="0"/>
                            </a:rPr>
                            <m:t>3</m:t>
                          </m:r>
                        </m:sub>
                      </m:sSub>
                      <m:r>
                        <a:rPr lang="en-US" altLang="zh-CN" sz="1200" i="1">
                          <a:latin typeface="Cambria Math" panose="02040503050406030204" pitchFamily="18" charset="0"/>
                        </a:rPr>
                        <m:t>=1</m:t>
                      </m:r>
                    </m:oMath>
                  </m:oMathPara>
                </a14:m>
                <a:endParaRPr lang="en-US" altLang="zh-CN" sz="1200" dirty="0"/>
              </a:p>
            </p:txBody>
          </p:sp>
        </mc:Choice>
        <mc:Fallback>
          <p:sp>
            <p:nvSpPr>
              <p:cNvPr id="14" name="文本框 13">
                <a:extLst>
                  <a:ext uri="{FF2B5EF4-FFF2-40B4-BE49-F238E27FC236}">
                    <a16:creationId xmlns:a16="http://schemas.microsoft.com/office/drawing/2014/main" id="{830E72A0-3038-AC24-3ED4-AEF46A24910B}"/>
                  </a:ext>
                </a:extLst>
              </p:cNvPr>
              <p:cNvSpPr txBox="1">
                <a:spLocks noRot="1" noChangeAspect="1" noMove="1" noResize="1" noEditPoints="1" noAdjustHandles="1" noChangeArrowheads="1" noChangeShapeType="1" noTextEdit="1"/>
              </p:cNvSpPr>
              <p:nvPr/>
            </p:nvSpPr>
            <p:spPr>
              <a:xfrm>
                <a:off x="10121619" y="2928064"/>
                <a:ext cx="1814286" cy="276999"/>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1150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ABA6BE3-C7BF-B1B0-17E8-17FAB9C9DA86}"/>
                  </a:ext>
                </a:extLst>
              </p:cNvPr>
              <p:cNvSpPr>
                <a:spLocks noGrp="1"/>
              </p:cNvSpPr>
              <p:nvPr>
                <p:ph idx="1"/>
              </p:nvPr>
            </p:nvSpPr>
            <p:spPr>
              <a:xfrm>
                <a:off x="838200" y="254000"/>
                <a:ext cx="10515600" cy="5922963"/>
              </a:xfrm>
            </p:spPr>
            <p:txBody>
              <a:bodyPr numCol="1">
                <a:normAutofit/>
              </a:bodyPr>
              <a:lstStyle/>
              <a:p>
                <a:pPr marL="0" indent="0">
                  <a:buNone/>
                </a:pPr>
                <a:r>
                  <a:rPr lang="zh-CN" altLang="en-US" sz="2000" dirty="0"/>
                  <a:t>方法二：考虑单次通过介质交界面的情况</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2000" dirty="0"/>
                  <a:t>总反射比</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12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23</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21</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𝑑</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21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23</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𝑑</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21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23</m:t>
                                      </m:r>
                                    </m:sub>
                                  </m:sSub>
                                </m:e>
                              </m:d>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𝑑</m:t>
                              </m:r>
                            </m:sup>
                          </m:sSup>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23</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𝑑</m:t>
                              </m:r>
                            </m:sup>
                          </m:sSup>
                        </m:num>
                        <m:den>
                          <m:r>
                            <a:rPr lang="en-US" altLang="zh-CN" sz="2000" b="0" i="1" smtClean="0">
                              <a:latin typeface="Cambria Math" panose="02040503050406030204" pitchFamily="18" charset="0"/>
                            </a:rPr>
                            <m:t>1+</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12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23</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𝑑</m:t>
                              </m:r>
                            </m:sup>
                          </m:sSup>
                        </m:den>
                      </m:f>
                    </m:oMath>
                  </m:oMathPara>
                </a14:m>
                <a:endParaRPr lang="en-US" altLang="zh-CN" sz="2000" b="0" dirty="0"/>
              </a:p>
              <a:p>
                <a:pPr marL="0" indent="0">
                  <a:buNone/>
                </a:pPr>
                <a:r>
                  <a:rPr lang="zh-CN" altLang="en-US" sz="2000" b="0" dirty="0"/>
                  <a:t>反射系数</a:t>
                </a:r>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12</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12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23</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𝑑</m:t>
                              </m:r>
                            </m:e>
                          </m:func>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23</m:t>
                              </m:r>
                            </m:sub>
                            <m:sup>
                              <m:r>
                                <a:rPr lang="en-US" altLang="zh-CN" sz="2000" b="0" i="1" smtClean="0">
                                  <a:latin typeface="Cambria Math" panose="02040503050406030204" pitchFamily="18" charset="0"/>
                                </a:rPr>
                                <m:t>2</m:t>
                              </m:r>
                            </m:sup>
                          </m:sSubSup>
                        </m:num>
                        <m:den>
                          <m:r>
                            <a:rPr lang="en-US" altLang="zh-CN" sz="2000" b="0" i="1" smtClean="0">
                              <a:latin typeface="Cambria Math" panose="02040503050406030204" pitchFamily="18" charset="0"/>
                            </a:rPr>
                            <m:t>1+2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12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23</m:t>
                              </m:r>
                            </m:sub>
                          </m:sSub>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𝑑</m:t>
                              </m:r>
                            </m:e>
                          </m:func>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12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23</m:t>
                              </m:r>
                            </m:sub>
                          </m:sSub>
                        </m:den>
                      </m:f>
                    </m:oMath>
                  </m:oMathPara>
                </a14:m>
                <a:endParaRPr lang="en-US" altLang="zh-CN" sz="2000" b="0" dirty="0"/>
              </a:p>
              <a:p>
                <a:pPr marL="0" indent="0">
                  <a:buNone/>
                </a:pPr>
                <a:endParaRPr lang="en-US" altLang="zh-CN"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𝑅</m:t>
                      </m:r>
                    </m:oMath>
                  </m:oMathPara>
                </a14:m>
                <a:endParaRPr lang="en-US" altLang="zh-CN" sz="2000" b="0" dirty="0"/>
              </a:p>
              <a:p>
                <a:pPr marL="0" indent="0">
                  <a:buNone/>
                </a:pPr>
                <a:endParaRPr lang="en-US" altLang="zh-CN" sz="2000" dirty="0"/>
              </a:p>
              <a:p>
                <a:pPr marL="0" indent="0">
                  <a:buNone/>
                </a:pPr>
                <a:endParaRPr lang="zh-CN" altLang="en-US" sz="2000" dirty="0"/>
              </a:p>
            </p:txBody>
          </p:sp>
        </mc:Choice>
        <mc:Fallback>
          <p:sp>
            <p:nvSpPr>
              <p:cNvPr id="3" name="内容占位符 2">
                <a:extLst>
                  <a:ext uri="{FF2B5EF4-FFF2-40B4-BE49-F238E27FC236}">
                    <a16:creationId xmlns:a16="http://schemas.microsoft.com/office/drawing/2014/main" id="{4ABA6BE3-C7BF-B1B0-17E8-17FAB9C9DA86}"/>
                  </a:ext>
                </a:extLst>
              </p:cNvPr>
              <p:cNvSpPr>
                <a:spLocks noGrp="1" noRot="1" noChangeAspect="1" noMove="1" noResize="1" noEditPoints="1" noAdjustHandles="1" noChangeArrowheads="1" noChangeShapeType="1" noTextEdit="1"/>
              </p:cNvSpPr>
              <p:nvPr>
                <p:ph idx="1"/>
              </p:nvPr>
            </p:nvSpPr>
            <p:spPr>
              <a:xfrm>
                <a:off x="838200" y="254000"/>
                <a:ext cx="10515600" cy="5922963"/>
              </a:xfrm>
              <a:blipFill>
                <a:blip r:embed="rId2"/>
                <a:stretch>
                  <a:fillRect l="-638" t="-82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0F3348E-36A7-6CAA-B1D6-20EAC0D4D7B1}"/>
              </a:ext>
            </a:extLst>
          </p:cNvPr>
          <p:cNvSpPr>
            <a:spLocks noGrp="1"/>
          </p:cNvSpPr>
          <p:nvPr>
            <p:ph type="sldNum" sz="quarter" idx="12"/>
          </p:nvPr>
        </p:nvSpPr>
        <p:spPr/>
        <p:txBody>
          <a:bodyPr/>
          <a:lstStyle/>
          <a:p>
            <a:fld id="{60619CE2-D869-49DC-942B-2DB2F3BD9A7A}" type="slidenum">
              <a:rPr lang="zh-CN" altLang="en-US" smtClean="0"/>
              <a:t>28</a:t>
            </a:fld>
            <a:endParaRPr lang="zh-CN" altLang="en-US"/>
          </a:p>
        </p:txBody>
      </p:sp>
      <p:grpSp>
        <p:nvGrpSpPr>
          <p:cNvPr id="9" name="组合 8">
            <a:extLst>
              <a:ext uri="{FF2B5EF4-FFF2-40B4-BE49-F238E27FC236}">
                <a16:creationId xmlns:a16="http://schemas.microsoft.com/office/drawing/2014/main" id="{3AC7A96F-1510-6BF9-D389-318BB4B6FAB6}"/>
              </a:ext>
            </a:extLst>
          </p:cNvPr>
          <p:cNvGrpSpPr/>
          <p:nvPr/>
        </p:nvGrpSpPr>
        <p:grpSpPr>
          <a:xfrm>
            <a:off x="1516743" y="681037"/>
            <a:ext cx="8523513" cy="1874009"/>
            <a:chOff x="1553029" y="681037"/>
            <a:chExt cx="8523513" cy="1874009"/>
          </a:xfrm>
        </p:grpSpPr>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ABC725E3-0613-56AC-D3B3-004E37482FEC}"/>
                    </a:ext>
                  </a:extLst>
                </p:cNvPr>
                <p:cNvSpPr txBox="1"/>
                <p:nvPr/>
              </p:nvSpPr>
              <p:spPr>
                <a:xfrm>
                  <a:off x="6172200" y="681037"/>
                  <a:ext cx="3904342" cy="935064"/>
                </a:xfrm>
                <a:prstGeom prst="rect">
                  <a:avLst/>
                </a:prstGeom>
                <a:noFill/>
              </p:spPr>
              <p:txBody>
                <a:bodyPr wrap="square" rtlCol="0">
                  <a:spAutoFit/>
                </a:bodyPr>
                <a:lstStyle/>
                <a:p>
                  <a:pPr marL="0" indent="0">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从介质</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的透射比和反射比为</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𝑡</m:t>
                            </m:r>
                          </m:e>
                          <m:sub>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1</m:t>
                                </m:r>
                              </m:sub>
                            </m:sSub>
                          </m:den>
                        </m:f>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𝑟</m:t>
                            </m:r>
                          </m:e>
                          <m:sub>
                            <m:r>
                              <a:rPr lang="en-US" altLang="zh-CN" sz="1800" b="0" i="1" smtClean="0">
                                <a:latin typeface="Cambria Math" panose="02040503050406030204" pitchFamily="18" charset="0"/>
                              </a:rPr>
                              <m:t>21</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1</m:t>
                                </m:r>
                              </m:sub>
                            </m:sSub>
                          </m:den>
                        </m:f>
                      </m:oMath>
                    </m:oMathPara>
                  </a14:m>
                  <a:endParaRPr lang="zh-CN" altLang="en-US" sz="1800" dirty="0"/>
                </a:p>
              </p:txBody>
            </p:sp>
          </mc:Choice>
          <mc:Fallback>
            <p:sp>
              <p:nvSpPr>
                <p:cNvPr id="5" name="文本框 4">
                  <a:extLst>
                    <a:ext uri="{FF2B5EF4-FFF2-40B4-BE49-F238E27FC236}">
                      <a16:creationId xmlns:a16="http://schemas.microsoft.com/office/drawing/2014/main" id="{ABC725E3-0613-56AC-D3B3-004E37482FEC}"/>
                    </a:ext>
                  </a:extLst>
                </p:cNvPr>
                <p:cNvSpPr txBox="1">
                  <a:spLocks noRot="1" noChangeAspect="1" noMove="1" noResize="1" noEditPoints="1" noAdjustHandles="1" noChangeArrowheads="1" noChangeShapeType="1" noTextEdit="1"/>
                </p:cNvSpPr>
                <p:nvPr/>
              </p:nvSpPr>
              <p:spPr>
                <a:xfrm>
                  <a:off x="6172200" y="681037"/>
                  <a:ext cx="3904342" cy="935064"/>
                </a:xfrm>
                <a:prstGeom prst="rect">
                  <a:avLst/>
                </a:prstGeom>
                <a:blipFill>
                  <a:blip r:embed="rId3"/>
                  <a:stretch>
                    <a:fillRect l="-1406" t="-52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ADAA7E67-5B76-FA26-198C-1CD7B69F0F24}"/>
                    </a:ext>
                  </a:extLst>
                </p:cNvPr>
                <p:cNvSpPr txBox="1"/>
                <p:nvPr/>
              </p:nvSpPr>
              <p:spPr>
                <a:xfrm>
                  <a:off x="1553029" y="681037"/>
                  <a:ext cx="3904342" cy="935064"/>
                </a:xfrm>
                <a:prstGeom prst="rect">
                  <a:avLst/>
                </a:prstGeom>
                <a:noFill/>
              </p:spPr>
              <p:txBody>
                <a:bodyPr wrap="square" rtlCol="0">
                  <a:spAutoFit/>
                </a:bodyPr>
                <a:lstStyle/>
                <a:p>
                  <a:pPr marL="0" indent="0">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从介质</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的透射比和反射比为</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𝑡</m:t>
                            </m:r>
                          </m:e>
                          <m:sub>
                            <m:r>
                              <a:rPr lang="en-US" altLang="zh-CN" sz="1800" b="0" i="1" smtClean="0">
                                <a:latin typeface="Cambria Math" panose="02040503050406030204" pitchFamily="18" charset="0"/>
                              </a:rPr>
                              <m:t>12</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1</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1</m:t>
                                </m:r>
                              </m:sub>
                            </m:sSub>
                          </m:den>
                        </m:f>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𝑟</m:t>
                            </m:r>
                          </m:e>
                          <m:sub>
                            <m:r>
                              <a:rPr lang="en-US" altLang="zh-CN" sz="1800" b="0" i="1" smtClean="0">
                                <a:latin typeface="Cambria Math" panose="02040503050406030204" pitchFamily="18" charset="0"/>
                              </a:rPr>
                              <m:t>12</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1</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1</m:t>
                                </m:r>
                              </m:sub>
                            </m:sSub>
                          </m:den>
                        </m:f>
                      </m:oMath>
                    </m:oMathPara>
                  </a14:m>
                  <a:endParaRPr lang="zh-CN" altLang="en-US" sz="1800" dirty="0"/>
                </a:p>
              </p:txBody>
            </p:sp>
          </mc:Choice>
          <mc:Fallback>
            <p:sp>
              <p:nvSpPr>
                <p:cNvPr id="6" name="文本框 5">
                  <a:extLst>
                    <a:ext uri="{FF2B5EF4-FFF2-40B4-BE49-F238E27FC236}">
                      <a16:creationId xmlns:a16="http://schemas.microsoft.com/office/drawing/2014/main" id="{ADAA7E67-5B76-FA26-198C-1CD7B69F0F24}"/>
                    </a:ext>
                  </a:extLst>
                </p:cNvPr>
                <p:cNvSpPr txBox="1">
                  <a:spLocks noRot="1" noChangeAspect="1" noMove="1" noResize="1" noEditPoints="1" noAdjustHandles="1" noChangeArrowheads="1" noChangeShapeType="1" noTextEdit="1"/>
                </p:cNvSpPr>
                <p:nvPr/>
              </p:nvSpPr>
              <p:spPr>
                <a:xfrm>
                  <a:off x="1553029" y="681037"/>
                  <a:ext cx="3904342" cy="935064"/>
                </a:xfrm>
                <a:prstGeom prst="rect">
                  <a:avLst/>
                </a:prstGeom>
                <a:blipFill>
                  <a:blip r:embed="rId4"/>
                  <a:stretch>
                    <a:fillRect l="-1406" t="-52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ACD2FBD3-0E92-9C86-5D18-68BB09BCFC59}"/>
                    </a:ext>
                  </a:extLst>
                </p:cNvPr>
                <p:cNvSpPr txBox="1"/>
                <p:nvPr/>
              </p:nvSpPr>
              <p:spPr>
                <a:xfrm>
                  <a:off x="1553029" y="1616101"/>
                  <a:ext cx="3904342" cy="935064"/>
                </a:xfrm>
                <a:prstGeom prst="rect">
                  <a:avLst/>
                </a:prstGeom>
                <a:noFill/>
              </p:spPr>
              <p:txBody>
                <a:bodyPr wrap="square" rtlCol="0">
                  <a:spAutoFit/>
                </a:bodyPr>
                <a:lstStyle/>
                <a:p>
                  <a:pPr marL="0" indent="0">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从介质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的透射比和反射比为</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𝑡</m:t>
                            </m:r>
                          </m:e>
                          <m:sub>
                            <m:r>
                              <a:rPr lang="en-US" altLang="zh-CN" sz="1800" b="0" i="1" smtClean="0">
                                <a:latin typeface="Cambria Math" panose="02040503050406030204" pitchFamily="18" charset="0"/>
                              </a:rPr>
                              <m:t>23</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3</m:t>
                                </m:r>
                              </m:sub>
                            </m:sSub>
                          </m:den>
                        </m:f>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𝑟</m:t>
                            </m:r>
                          </m:e>
                          <m:sub>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3</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3</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3</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den>
                        </m:f>
                      </m:oMath>
                    </m:oMathPara>
                  </a14:m>
                  <a:endParaRPr lang="zh-CN" altLang="en-US" sz="1800" dirty="0"/>
                </a:p>
              </p:txBody>
            </p:sp>
          </mc:Choice>
          <mc:Fallback>
            <p:sp>
              <p:nvSpPr>
                <p:cNvPr id="7" name="文本框 6">
                  <a:extLst>
                    <a:ext uri="{FF2B5EF4-FFF2-40B4-BE49-F238E27FC236}">
                      <a16:creationId xmlns:a16="http://schemas.microsoft.com/office/drawing/2014/main" id="{ACD2FBD3-0E92-9C86-5D18-68BB09BCFC59}"/>
                    </a:ext>
                  </a:extLst>
                </p:cNvPr>
                <p:cNvSpPr txBox="1">
                  <a:spLocks noRot="1" noChangeAspect="1" noMove="1" noResize="1" noEditPoints="1" noAdjustHandles="1" noChangeArrowheads="1" noChangeShapeType="1" noTextEdit="1"/>
                </p:cNvSpPr>
                <p:nvPr/>
              </p:nvSpPr>
              <p:spPr>
                <a:xfrm>
                  <a:off x="1553029" y="1616101"/>
                  <a:ext cx="3904342" cy="935064"/>
                </a:xfrm>
                <a:prstGeom prst="rect">
                  <a:avLst/>
                </a:prstGeom>
                <a:blipFill>
                  <a:blip r:embed="rId5"/>
                  <a:stretch>
                    <a:fillRect l="-1406" t="-45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2D353402-411A-6397-E13E-90D8222FB592}"/>
                    </a:ext>
                  </a:extLst>
                </p:cNvPr>
                <p:cNvSpPr txBox="1"/>
                <p:nvPr/>
              </p:nvSpPr>
              <p:spPr>
                <a:xfrm>
                  <a:off x="6172200" y="1619982"/>
                  <a:ext cx="3904342" cy="935064"/>
                </a:xfrm>
                <a:prstGeom prst="rect">
                  <a:avLst/>
                </a:prstGeom>
                <a:noFill/>
              </p:spPr>
              <p:txBody>
                <a:bodyPr wrap="square" rtlCol="0">
                  <a:spAutoFit/>
                </a:bodyPr>
                <a:lstStyle/>
                <a:p>
                  <a:pPr marL="0" indent="0">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从介质</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的透射比和反射比为</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𝑡</m:t>
                            </m:r>
                          </m:e>
                          <m:sub>
                            <m:r>
                              <a:rPr lang="en-US" altLang="zh-CN" sz="1800" b="0" i="1" smtClean="0">
                                <a:latin typeface="Cambria Math" panose="02040503050406030204" pitchFamily="18" charset="0"/>
                              </a:rPr>
                              <m:t>32</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3</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3</m:t>
                                </m:r>
                              </m:sub>
                            </m:sSub>
                          </m:den>
                        </m:f>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𝑟</m:t>
                            </m:r>
                          </m:e>
                          <m:sub>
                            <m:r>
                              <a:rPr lang="en-US" altLang="zh-CN" sz="1800" b="0" i="1" smtClean="0">
                                <a:latin typeface="Cambria Math" panose="02040503050406030204" pitchFamily="18" charset="0"/>
                              </a:rPr>
                              <m:t>32</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3</m:t>
                                </m:r>
                              </m:sub>
                            </m:sSub>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3</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2</m:t>
                                </m:r>
                              </m:sub>
                            </m:sSub>
                          </m:den>
                        </m:f>
                      </m:oMath>
                    </m:oMathPara>
                  </a14:m>
                  <a:endParaRPr lang="zh-CN" altLang="en-US" sz="1800" dirty="0"/>
                </a:p>
              </p:txBody>
            </p:sp>
          </mc:Choice>
          <mc:Fallback>
            <p:sp>
              <p:nvSpPr>
                <p:cNvPr id="8" name="文本框 7">
                  <a:extLst>
                    <a:ext uri="{FF2B5EF4-FFF2-40B4-BE49-F238E27FC236}">
                      <a16:creationId xmlns:a16="http://schemas.microsoft.com/office/drawing/2014/main" id="{2D353402-411A-6397-E13E-90D8222FB592}"/>
                    </a:ext>
                  </a:extLst>
                </p:cNvPr>
                <p:cNvSpPr txBox="1">
                  <a:spLocks noRot="1" noChangeAspect="1" noMove="1" noResize="1" noEditPoints="1" noAdjustHandles="1" noChangeArrowheads="1" noChangeShapeType="1" noTextEdit="1"/>
                </p:cNvSpPr>
                <p:nvPr/>
              </p:nvSpPr>
              <p:spPr>
                <a:xfrm>
                  <a:off x="6172200" y="1619982"/>
                  <a:ext cx="3904342" cy="935064"/>
                </a:xfrm>
                <a:prstGeom prst="rect">
                  <a:avLst/>
                </a:prstGeom>
                <a:blipFill>
                  <a:blip r:embed="rId6"/>
                  <a:stretch>
                    <a:fillRect l="-1406" t="-5229"/>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7B211AE0-F41F-FC0B-E04B-D6E852636305}"/>
              </a:ext>
            </a:extLst>
          </p:cNvPr>
          <p:cNvGrpSpPr/>
          <p:nvPr/>
        </p:nvGrpSpPr>
        <p:grpSpPr>
          <a:xfrm>
            <a:off x="8386534" y="4075001"/>
            <a:ext cx="3307444" cy="2191656"/>
            <a:chOff x="7574643" y="3459767"/>
            <a:chExt cx="4553858" cy="2941033"/>
          </a:xfrm>
        </p:grpSpPr>
        <p:pic>
          <p:nvPicPr>
            <p:cNvPr id="11" name="图片 10">
              <a:extLst>
                <a:ext uri="{FF2B5EF4-FFF2-40B4-BE49-F238E27FC236}">
                  <a16:creationId xmlns:a16="http://schemas.microsoft.com/office/drawing/2014/main" id="{881F7060-CC39-EBFE-3EE5-217C9C0D6C05}"/>
                </a:ext>
              </a:extLst>
            </p:cNvPr>
            <p:cNvPicPr>
              <a:picLocks noChangeAspect="1"/>
            </p:cNvPicPr>
            <p:nvPr/>
          </p:nvPicPr>
          <p:blipFill>
            <a:blip r:embed="rId7"/>
            <a:stretch>
              <a:fillRect/>
            </a:stretch>
          </p:blipFill>
          <p:spPr>
            <a:xfrm>
              <a:off x="7574643" y="3459767"/>
              <a:ext cx="4553858" cy="2941033"/>
            </a:xfrm>
            <a:prstGeom prst="rect">
              <a:avLst/>
            </a:prstGeom>
          </p:spPr>
        </p:pic>
        <p:cxnSp>
          <p:nvCxnSpPr>
            <p:cNvPr id="12" name="直接箭头连接符 11">
              <a:extLst>
                <a:ext uri="{FF2B5EF4-FFF2-40B4-BE49-F238E27FC236}">
                  <a16:creationId xmlns:a16="http://schemas.microsoft.com/office/drawing/2014/main" id="{480A8848-D469-B667-DE73-98A37BA385A8}"/>
                </a:ext>
              </a:extLst>
            </p:cNvPr>
            <p:cNvCxnSpPr/>
            <p:nvPr/>
          </p:nvCxnSpPr>
          <p:spPr>
            <a:xfrm>
              <a:off x="8723086" y="5435600"/>
              <a:ext cx="1400628" cy="0"/>
            </a:xfrm>
            <a:prstGeom prst="straightConnector1">
              <a:avLst/>
            </a:prstGeom>
            <a:ln w="28575">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8C5A08C1-5EF5-E8CF-6F7D-C549E36049A3}"/>
                </a:ext>
              </a:extLst>
            </p:cNvPr>
            <p:cNvCxnSpPr>
              <a:cxnSpLocks/>
            </p:cNvCxnSpPr>
            <p:nvPr/>
          </p:nvCxnSpPr>
          <p:spPr>
            <a:xfrm flipH="1">
              <a:off x="8723086" y="5614988"/>
              <a:ext cx="1400628" cy="0"/>
            </a:xfrm>
            <a:prstGeom prst="straightConnector1">
              <a:avLst/>
            </a:prstGeom>
            <a:ln w="28575">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D6F1A034-602F-923C-4A3F-C388093CF098}"/>
                </a:ext>
              </a:extLst>
            </p:cNvPr>
            <p:cNvCxnSpPr>
              <a:cxnSpLocks/>
            </p:cNvCxnSpPr>
            <p:nvPr/>
          </p:nvCxnSpPr>
          <p:spPr>
            <a:xfrm>
              <a:off x="10123714" y="5435600"/>
              <a:ext cx="957943" cy="0"/>
            </a:xfrm>
            <a:prstGeom prst="straightConnector1">
              <a:avLst/>
            </a:prstGeom>
            <a:ln w="28575">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EF38F4D6-3084-7883-CE88-15BC27F46D52}"/>
                </a:ext>
              </a:extLst>
            </p:cNvPr>
            <p:cNvCxnSpPr>
              <a:cxnSpLocks/>
            </p:cNvCxnSpPr>
            <p:nvPr/>
          </p:nvCxnSpPr>
          <p:spPr>
            <a:xfrm flipH="1">
              <a:off x="10123714" y="5614988"/>
              <a:ext cx="943429" cy="0"/>
            </a:xfrm>
            <a:prstGeom prst="straightConnector1">
              <a:avLst/>
            </a:prstGeom>
            <a:ln w="28575">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2915F09D-1962-54F0-62F8-4386824C4632}"/>
                </a:ext>
              </a:extLst>
            </p:cNvPr>
            <p:cNvCxnSpPr>
              <a:cxnSpLocks/>
            </p:cNvCxnSpPr>
            <p:nvPr/>
          </p:nvCxnSpPr>
          <p:spPr>
            <a:xfrm>
              <a:off x="11170558" y="5450114"/>
              <a:ext cx="957943" cy="0"/>
            </a:xfrm>
            <a:prstGeom prst="straightConnector1">
              <a:avLst/>
            </a:prstGeom>
            <a:ln w="28575">
              <a:solidFill>
                <a:srgbClr val="7030A0"/>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52699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F7897F0-0697-FEE2-B717-021A9132D625}"/>
                  </a:ext>
                </a:extLst>
              </p:cNvPr>
              <p:cNvSpPr>
                <a:spLocks noGrp="1"/>
              </p:cNvSpPr>
              <p:nvPr>
                <p:ph idx="1"/>
              </p:nvPr>
            </p:nvSpPr>
            <p:spPr>
              <a:xfrm>
                <a:off x="838200" y="529771"/>
                <a:ext cx="10515600" cy="5647192"/>
              </a:xfrm>
            </p:spPr>
            <p:txBody>
              <a:bodyPr>
                <a:normAutofit/>
              </a:bodyPr>
              <a:lstStyle/>
              <a:p>
                <a:pPr marL="0" indent="0">
                  <a:buNone/>
                </a:pPr>
                <a:r>
                  <a:rPr lang="zh-CN" altLang="en-US" sz="2000" dirty="0"/>
                  <a:t>第二问要求没有反射波。即对频率</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Sub>
                    <m:r>
                      <a:rPr lang="zh-CN" altLang="en-US" sz="2000" i="1">
                        <a:latin typeface="Cambria Math" panose="02040503050406030204" pitchFamily="18" charset="0"/>
                      </a:rPr>
                      <m:t>的</m:t>
                    </m:r>
                  </m:oMath>
                </a14:m>
                <a:r>
                  <a:rPr lang="zh-CN" altLang="en-US" sz="2000" dirty="0"/>
                  <a:t>电磁波，反射系数为零</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e>
                              </m:d>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m:t>
                              </m:r>
                              <m:r>
                                <a:rPr lang="en-US" altLang="zh-CN" sz="2000" b="0" i="1" smtClean="0">
                                  <a:latin typeface="Cambria Math" panose="02040503050406030204" pitchFamily="18" charset="0"/>
                                </a:rPr>
                                <m:t>1</m:t>
                              </m:r>
                            </m:e>
                          </m:d>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up>
                                  <m:r>
                                    <a:rPr lang="en-US" altLang="zh-CN" sz="2000" i="1">
                                      <a:latin typeface="Cambria Math" panose="02040503050406030204" pitchFamily="18" charset="0"/>
                                    </a:rPr>
                                    <m:t>2</m:t>
                                  </m:r>
                                </m:sup>
                              </m:sSubSup>
                            </m:e>
                          </m:d>
                          <m:func>
                            <m:funcPr>
                              <m:ctrlPr>
                                <a:rPr lang="en-US" altLang="zh-CN" sz="2000" i="1">
                                  <a:latin typeface="Cambria Math" panose="02040503050406030204" pitchFamily="18" charset="0"/>
                                </a:rPr>
                              </m:ctrlPr>
                            </m:funcPr>
                            <m:fName>
                              <m:sSup>
                                <m:sSupPr>
                                  <m:ctrlPr>
                                    <a:rPr lang="en-US" altLang="zh-CN" sz="2000" i="1">
                                      <a:latin typeface="Cambria Math" panose="02040503050406030204" pitchFamily="18" charset="0"/>
                                    </a:rPr>
                                  </m:ctrlPr>
                                </m:sSupPr>
                                <m:e>
                                  <m:r>
                                    <m:rPr>
                                      <m:sty m:val="p"/>
                                    </m:rPr>
                                    <a:rPr lang="en-US" altLang="zh-CN" sz="2000">
                                      <a:latin typeface="Cambria Math" panose="02040503050406030204" pitchFamily="18" charset="0"/>
                                    </a:rPr>
                                    <m:t>sin</m:t>
                                  </m:r>
                                </m:e>
                                <m:sup>
                                  <m:r>
                                    <a:rPr lang="en-US" altLang="zh-CN" sz="2000" i="1">
                                      <a:latin typeface="Cambria Math" panose="02040503050406030204" pitchFamily="18" charset="0"/>
                                    </a:rPr>
                                    <m:t>2</m:t>
                                  </m:r>
                                </m:sup>
                              </m:sSup>
                            </m:fName>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Sub>
                                  <m:f>
                                    <m:fPr>
                                      <m:ctrlPr>
                                        <a:rPr lang="en-US" altLang="zh-CN" sz="2000" i="1">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b="0" i="1" smtClean="0">
                                              <a:latin typeface="Cambria Math" panose="02040503050406030204" pitchFamily="18" charset="0"/>
                                            </a:rPr>
                                            <m:t>0</m:t>
                                          </m:r>
                                        </m:sub>
                                      </m:sSub>
                                    </m:num>
                                    <m:den>
                                      <m:r>
                                        <a:rPr lang="en-US" altLang="zh-CN" sz="2000" i="1">
                                          <a:latin typeface="Cambria Math" panose="02040503050406030204" pitchFamily="18" charset="0"/>
                                        </a:rPr>
                                        <m:t>𝑐</m:t>
                                      </m:r>
                                    </m:den>
                                  </m:f>
                                  <m:r>
                                    <a:rPr lang="en-US" altLang="zh-CN" sz="2000" i="1">
                                      <a:latin typeface="Cambria Math" panose="02040503050406030204" pitchFamily="18" charset="0"/>
                                    </a:rPr>
                                    <m:t>𝑑</m:t>
                                  </m:r>
                                </m:e>
                              </m:d>
                            </m:e>
                          </m:func>
                        </m:num>
                        <m:den>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b="0" i="1" smtClean="0">
                                  <a:latin typeface="Cambria Math" panose="02040503050406030204" pitchFamily="18" charset="0"/>
                                </a:rPr>
                                <m:t>2</m:t>
                              </m:r>
                            </m:sup>
                          </m:sSubSup>
                          <m:sSup>
                            <m:sSupPr>
                              <m:ctrlPr>
                                <a:rPr lang="en-US" altLang="zh-CN" sz="2000" b="0" i="1" smtClean="0">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1</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e>
                          </m:d>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2</m:t>
                                  </m:r>
                                </m:sup>
                              </m:sSubSup>
                            </m:e>
                          </m:d>
                          <m:func>
                            <m:funcPr>
                              <m:ctrlPr>
                                <a:rPr lang="en-US" altLang="zh-CN" sz="2000" b="0" i="1" smtClean="0">
                                  <a:latin typeface="Cambria Math" panose="02040503050406030204" pitchFamily="18" charset="0"/>
                                </a:rPr>
                              </m:ctrlPr>
                            </m:funcPr>
                            <m:fName>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sin</m:t>
                                  </m:r>
                                </m:e>
                                <m:sup>
                                  <m:r>
                                    <a:rPr lang="en-US" altLang="zh-CN" sz="2000" b="0" i="1" smtClean="0">
                                      <a:latin typeface="Cambria Math" panose="02040503050406030204" pitchFamily="18" charset="0"/>
                                    </a:rPr>
                                    <m:t>2</m:t>
                                  </m:r>
                                </m:sup>
                              </m:sSup>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Sub>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𝑑</m:t>
                                  </m:r>
                                </m:e>
                              </m:d>
                            </m:e>
                          </m:func>
                        </m:den>
                      </m:f>
                      <m:r>
                        <a:rPr lang="en-US" altLang="zh-CN" sz="2000" b="0" i="1" smtClean="0">
                          <a:latin typeface="Cambria Math" panose="02040503050406030204" pitchFamily="18" charset="0"/>
                        </a:rPr>
                        <m:t>=0</m:t>
                      </m:r>
                    </m:oMath>
                  </m:oMathPara>
                </a14:m>
                <a:endParaRPr lang="en-US" altLang="zh-CN" sz="2000" b="0" dirty="0"/>
              </a:p>
              <a:p>
                <a:pPr marL="0" indent="0">
                  <a:buNone/>
                </a:pPr>
                <a:r>
                  <a:rPr lang="zh-CN" altLang="en-US" sz="2000" dirty="0"/>
                  <a:t>折射率满足条件</a:t>
                </a:r>
                <a:endParaRPr lang="en-US" altLang="zh-CN" sz="2000"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sin</m:t>
                              </m:r>
                            </m:e>
                            <m:sup>
                              <m:r>
                                <a:rPr lang="en-US" altLang="zh-CN" sz="2000" b="0" i="1" smtClean="0">
                                  <a:latin typeface="Cambria Math" panose="02040503050406030204" pitchFamily="18" charset="0"/>
                                </a:rPr>
                                <m:t>2</m:t>
                              </m:r>
                            </m:sup>
                          </m:sSup>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Sub>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𝑑</m:t>
                              </m:r>
                            </m:e>
                          </m:d>
                        </m:e>
                      </m:func>
                      <m:r>
                        <a:rPr lang="en-US" altLang="zh-CN" sz="2000" b="0" i="1" smtClean="0">
                          <a:latin typeface="Cambria Math" panose="02040503050406030204" pitchFamily="18" charset="0"/>
                        </a:rPr>
                        <m:t>=1</m:t>
                      </m:r>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−1</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−1</m:t>
                          </m:r>
                        </m:e>
                      </m:d>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2</m:t>
                              </m:r>
                            </m:sup>
                          </m:sSubSup>
                        </m:e>
                      </m:d>
                      <m:r>
                        <a:rPr lang="en-US" altLang="zh-CN" sz="2000" b="0" i="1" smtClean="0">
                          <a:latin typeface="Cambria Math" panose="02040503050406030204" pitchFamily="18" charset="0"/>
                        </a:rPr>
                        <m:t>=0</m:t>
                      </m:r>
                    </m:oMath>
                  </m:oMathPara>
                </a14:m>
                <a:endParaRPr lang="en-US" altLang="zh-CN" sz="2000" b="0" dirty="0"/>
              </a:p>
              <a:p>
                <a:pPr marL="0" indent="0">
                  <a:buNone/>
                </a:pPr>
                <a:r>
                  <a:rPr lang="zh-CN" altLang="en-US" sz="2000" dirty="0"/>
                  <a:t>求出</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e>
                      </m:rad>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e>
                      </m:d>
                      <m:r>
                        <a:rPr lang="en-US" altLang="zh-CN" sz="2000" b="0" i="1" smtClean="0">
                          <a:latin typeface="Cambria Math" panose="02040503050406030204" pitchFamily="18" charset="0"/>
                        </a:rPr>
                        <m:t>𝜋</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𝑐</m:t>
                          </m:r>
                        </m:num>
                        <m:den>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e>
                          </m:ra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Sub>
                        </m:den>
                      </m:f>
                    </m:oMath>
                  </m:oMathPara>
                </a14:m>
                <a:endParaRPr lang="en-US" altLang="zh-CN" sz="2000" dirty="0"/>
              </a:p>
              <a:p>
                <a:pPr marL="0" indent="0">
                  <a:buNone/>
                </a:pPr>
                <a:r>
                  <a:rPr lang="zh-CN" altLang="en-US" sz="2000" dirty="0"/>
                  <a:t>添加的中间的介质即为透射膜</a:t>
                </a:r>
                <a:endParaRPr lang="en-US" altLang="zh-CN" sz="2000" dirty="0"/>
              </a:p>
            </p:txBody>
          </p:sp>
        </mc:Choice>
        <mc:Fallback>
          <p:sp>
            <p:nvSpPr>
              <p:cNvPr id="3" name="内容占位符 2">
                <a:extLst>
                  <a:ext uri="{FF2B5EF4-FFF2-40B4-BE49-F238E27FC236}">
                    <a16:creationId xmlns:a16="http://schemas.microsoft.com/office/drawing/2014/main" id="{6F7897F0-0697-FEE2-B717-021A9132D625}"/>
                  </a:ext>
                </a:extLst>
              </p:cNvPr>
              <p:cNvSpPr>
                <a:spLocks noGrp="1" noRot="1" noChangeAspect="1" noMove="1" noResize="1" noEditPoints="1" noAdjustHandles="1" noChangeArrowheads="1" noChangeShapeType="1" noTextEdit="1"/>
              </p:cNvSpPr>
              <p:nvPr>
                <p:ph idx="1"/>
              </p:nvPr>
            </p:nvSpPr>
            <p:spPr>
              <a:xfrm>
                <a:off x="838200" y="529771"/>
                <a:ext cx="10515600" cy="5647192"/>
              </a:xfrm>
              <a:blipFill>
                <a:blip r:embed="rId2"/>
                <a:stretch>
                  <a:fillRect l="-638" t="-86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FAC5DE6-FDD8-EE16-1D46-5044E915734B}"/>
              </a:ext>
            </a:extLst>
          </p:cNvPr>
          <p:cNvSpPr>
            <a:spLocks noGrp="1"/>
          </p:cNvSpPr>
          <p:nvPr>
            <p:ph type="sldNum" sz="quarter" idx="12"/>
          </p:nvPr>
        </p:nvSpPr>
        <p:spPr/>
        <p:txBody>
          <a:bodyPr/>
          <a:lstStyle/>
          <a:p>
            <a:fld id="{60619CE2-D869-49DC-942B-2DB2F3BD9A7A}" type="slidenum">
              <a:rPr lang="zh-CN" altLang="en-US" smtClean="0"/>
              <a:t>29</a:t>
            </a:fld>
            <a:endParaRPr lang="zh-CN" altLang="en-US"/>
          </a:p>
        </p:txBody>
      </p:sp>
    </p:spTree>
    <p:extLst>
      <p:ext uri="{BB962C8B-B14F-4D97-AF65-F5344CB8AC3E}">
        <p14:creationId xmlns:p14="http://schemas.microsoft.com/office/powerpoint/2010/main" val="2720472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481AB82-33FD-4269-7647-53EAD80A92A2}"/>
                  </a:ext>
                </a:extLst>
              </p:cNvPr>
              <p:cNvSpPr>
                <a:spLocks noGrp="1"/>
              </p:cNvSpPr>
              <p:nvPr>
                <p:ph idx="1"/>
              </p:nvPr>
            </p:nvSpPr>
            <p:spPr>
              <a:xfrm>
                <a:off x="838200" y="136525"/>
                <a:ext cx="10515600" cy="2902092"/>
              </a:xfrm>
            </p:spPr>
            <p:txBody>
              <a:bodyPr>
                <a:normAutofit lnSpcReduction="10000"/>
              </a:bodyPr>
              <a:lstStyle/>
              <a:p>
                <a:pPr marL="0" indent="0">
                  <a:buNone/>
                </a:pPr>
                <a:r>
                  <a:rPr lang="en-US" altLang="zh-CN" sz="2000" dirty="0"/>
                  <a:t>Jackson 5.11: A circular loop of wire carrying a current </a:t>
                </a:r>
                <a14:m>
                  <m:oMath xmlns:m="http://schemas.openxmlformats.org/officeDocument/2006/math">
                    <m:r>
                      <a:rPr lang="en-US" altLang="zh-CN" sz="2000" i="1" dirty="0" smtClean="0">
                        <a:latin typeface="Cambria Math" panose="02040503050406030204" pitchFamily="18" charset="0"/>
                      </a:rPr>
                      <m:t>𝐼</m:t>
                    </m:r>
                  </m:oMath>
                </a14:m>
                <a:r>
                  <a:rPr lang="en-US" altLang="zh-CN" sz="2000" dirty="0"/>
                  <a:t> is located with its center at the origin of coordinates and the normal to its plane having spherical angles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r>
                      <a:rPr lang="en-US" altLang="zh-CN" sz="2000" b="0" i="0"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oMath>
                </a14:m>
                <a:r>
                  <a:rPr lang="en-US" altLang="zh-CN" sz="2000" dirty="0"/>
                  <a:t>. There is an applied magnetic field,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0</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𝑦</m:t>
                        </m:r>
                      </m:e>
                    </m:d>
                  </m:oMath>
                </a14:m>
                <a:r>
                  <a:rPr lang="zh-CN" altLang="en-US" sz="2000" dirty="0"/>
                  <a:t> </a:t>
                </a:r>
                <a:r>
                  <a:rPr lang="en-US" altLang="zh-CN" sz="2000" dirty="0"/>
                  <a:t>and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0</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𝑥</m:t>
                        </m:r>
                      </m:e>
                    </m:d>
                  </m:oMath>
                </a14:m>
                <a:r>
                  <a:rPr lang="en-US" altLang="zh-CN" sz="2000" dirty="0"/>
                  <a:t>.</a:t>
                </a:r>
              </a:p>
              <a:p>
                <a:pPr marL="457200" indent="-457200">
                  <a:buAutoNum type="alphaLcParenBoth"/>
                </a:pPr>
                <a:r>
                  <a:rPr lang="en-US" altLang="zh-CN" sz="2000" dirty="0"/>
                  <a:t>Calculate the force acting on the loop without making any approximations. Compare your result with the approximate result (5.69). Comment.</a:t>
                </a:r>
              </a:p>
              <a:p>
                <a:pPr marL="457200" indent="-457200">
                  <a:buAutoNum type="alphaLcParenBoth"/>
                </a:pPr>
                <a:r>
                  <a:rPr lang="en-US" altLang="zh-CN" sz="2000" dirty="0"/>
                  <a:t>Calculate the torque in lowest order. Can you deduce anything about the higher order contributions? Do they vanish for the circular loop? What about for other shapes?</a:t>
                </a:r>
              </a:p>
              <a:p>
                <a:pPr marL="0" indent="0">
                  <a:buNone/>
                </a:pPr>
                <a:r>
                  <a:rPr lang="zh-CN" altLang="en-US" sz="2000" dirty="0"/>
                  <a:t>要求：精确计算倾斜的电流线圈在某个关于坐标线性依赖的磁场中的受力以及力矩</a:t>
                </a:r>
                <a:endParaRPr lang="en-US" altLang="zh-CN" sz="2000" dirty="0"/>
              </a:p>
              <a:p>
                <a:pPr marL="457200" indent="-457200">
                  <a:buAutoNum type="alphaLcParenBoth"/>
                </a:pPr>
                <a:endParaRPr lang="en-US" altLang="zh-CN" sz="2000" dirty="0"/>
              </a:p>
            </p:txBody>
          </p:sp>
        </mc:Choice>
        <mc:Fallback xmlns="">
          <p:sp>
            <p:nvSpPr>
              <p:cNvPr id="3" name="内容占位符 2">
                <a:extLst>
                  <a:ext uri="{FF2B5EF4-FFF2-40B4-BE49-F238E27FC236}">
                    <a16:creationId xmlns:a16="http://schemas.microsoft.com/office/drawing/2014/main" id="{8481AB82-33FD-4269-7647-53EAD80A92A2}"/>
                  </a:ext>
                </a:extLst>
              </p:cNvPr>
              <p:cNvSpPr>
                <a:spLocks noGrp="1" noRot="1" noChangeAspect="1" noMove="1" noResize="1" noEditPoints="1" noAdjustHandles="1" noChangeArrowheads="1" noChangeShapeType="1" noTextEdit="1"/>
              </p:cNvSpPr>
              <p:nvPr>
                <p:ph idx="1"/>
              </p:nvPr>
            </p:nvSpPr>
            <p:spPr>
              <a:xfrm>
                <a:off x="838200" y="136525"/>
                <a:ext cx="10515600" cy="2902092"/>
              </a:xfrm>
              <a:blipFill>
                <a:blip r:embed="rId2"/>
                <a:stretch>
                  <a:fillRect l="-638" t="-210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55A2907-C08B-56BA-550C-0BCCFBBDBCA8}"/>
              </a:ext>
            </a:extLst>
          </p:cNvPr>
          <p:cNvSpPr>
            <a:spLocks noGrp="1"/>
          </p:cNvSpPr>
          <p:nvPr>
            <p:ph type="sldNum" sz="quarter" idx="12"/>
          </p:nvPr>
        </p:nvSpPr>
        <p:spPr/>
        <p:txBody>
          <a:bodyPr/>
          <a:lstStyle/>
          <a:p>
            <a:fld id="{60619CE2-D869-49DC-942B-2DB2F3BD9A7A}" type="slidenum">
              <a:rPr lang="zh-CN" altLang="en-US" smtClean="0"/>
              <a:t>3</a:t>
            </a:fld>
            <a:endParaRPr lang="zh-CN" altLang="en-US"/>
          </a:p>
        </p:txBody>
      </p:sp>
      <p:grpSp>
        <p:nvGrpSpPr>
          <p:cNvPr id="54" name="组合 53">
            <a:extLst>
              <a:ext uri="{FF2B5EF4-FFF2-40B4-BE49-F238E27FC236}">
                <a16:creationId xmlns:a16="http://schemas.microsoft.com/office/drawing/2014/main" id="{7CD3CA51-4C6C-ADF9-E840-A554DD6FA794}"/>
              </a:ext>
            </a:extLst>
          </p:cNvPr>
          <p:cNvGrpSpPr/>
          <p:nvPr/>
        </p:nvGrpSpPr>
        <p:grpSpPr>
          <a:xfrm>
            <a:off x="8091378" y="2904901"/>
            <a:ext cx="3987208" cy="3585165"/>
            <a:chOff x="574158" y="2771185"/>
            <a:chExt cx="3987208" cy="3585165"/>
          </a:xfrm>
        </p:grpSpPr>
        <p:grpSp>
          <p:nvGrpSpPr>
            <p:cNvPr id="14" name="组合 13">
              <a:extLst>
                <a:ext uri="{FF2B5EF4-FFF2-40B4-BE49-F238E27FC236}">
                  <a16:creationId xmlns:a16="http://schemas.microsoft.com/office/drawing/2014/main" id="{08304BB9-20A1-D432-2F60-45E81170A111}"/>
                </a:ext>
              </a:extLst>
            </p:cNvPr>
            <p:cNvGrpSpPr/>
            <p:nvPr/>
          </p:nvGrpSpPr>
          <p:grpSpPr>
            <a:xfrm>
              <a:off x="838200" y="2911402"/>
              <a:ext cx="3657600" cy="3444948"/>
              <a:chOff x="893136" y="2729023"/>
              <a:chExt cx="3657600" cy="3444948"/>
            </a:xfrm>
          </p:grpSpPr>
          <p:cxnSp>
            <p:nvCxnSpPr>
              <p:cNvPr id="6" name="直接箭头连接符 5">
                <a:extLst>
                  <a:ext uri="{FF2B5EF4-FFF2-40B4-BE49-F238E27FC236}">
                    <a16:creationId xmlns:a16="http://schemas.microsoft.com/office/drawing/2014/main" id="{E81EF476-1BFD-1CCE-F010-FCC4595DF428}"/>
                  </a:ext>
                </a:extLst>
              </p:cNvPr>
              <p:cNvCxnSpPr/>
              <p:nvPr/>
            </p:nvCxnSpPr>
            <p:spPr>
              <a:xfrm flipH="1">
                <a:off x="893136" y="4501116"/>
                <a:ext cx="1630325" cy="1672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8AB7D123-546C-2F6B-C19D-D4957D9EA22D}"/>
                  </a:ext>
                </a:extLst>
              </p:cNvPr>
              <p:cNvCxnSpPr>
                <a:cxnSpLocks/>
              </p:cNvCxnSpPr>
              <p:nvPr/>
            </p:nvCxnSpPr>
            <p:spPr>
              <a:xfrm>
                <a:off x="1481470" y="4926419"/>
                <a:ext cx="3069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8A5171E-7F24-8577-D04C-50614BEBC977}"/>
                  </a:ext>
                </a:extLst>
              </p:cNvPr>
              <p:cNvCxnSpPr>
                <a:cxnSpLocks/>
              </p:cNvCxnSpPr>
              <p:nvPr/>
            </p:nvCxnSpPr>
            <p:spPr>
              <a:xfrm flipV="1">
                <a:off x="2105245" y="2729023"/>
                <a:ext cx="0" cy="2870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B8AB559-7760-75D4-E82B-45610F66A790}"/>
                    </a:ext>
                  </a:extLst>
                </p:cNvPr>
                <p:cNvSpPr txBox="1"/>
                <p:nvPr/>
              </p:nvSpPr>
              <p:spPr>
                <a:xfrm>
                  <a:off x="574158" y="5862084"/>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5" name="文本框 14">
                  <a:extLst>
                    <a:ext uri="{FF2B5EF4-FFF2-40B4-BE49-F238E27FC236}">
                      <a16:creationId xmlns:a16="http://schemas.microsoft.com/office/drawing/2014/main" id="{6B8AB559-7760-75D4-E82B-45610F66A790}"/>
                    </a:ext>
                  </a:extLst>
                </p:cNvPr>
                <p:cNvSpPr txBox="1">
                  <a:spLocks noRot="1" noChangeAspect="1" noMove="1" noResize="1" noEditPoints="1" noAdjustHandles="1" noChangeArrowheads="1" noChangeShapeType="1" noTextEdit="1"/>
                </p:cNvSpPr>
                <p:nvPr/>
              </p:nvSpPr>
              <p:spPr>
                <a:xfrm>
                  <a:off x="574158" y="5862084"/>
                  <a:ext cx="333153"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0A6741C-B494-EA39-C999-28BFB3463118}"/>
                    </a:ext>
                  </a:extLst>
                </p:cNvPr>
                <p:cNvSpPr txBox="1"/>
                <p:nvPr/>
              </p:nvSpPr>
              <p:spPr>
                <a:xfrm>
                  <a:off x="4228213" y="4711481"/>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16" name="文本框 15">
                  <a:extLst>
                    <a:ext uri="{FF2B5EF4-FFF2-40B4-BE49-F238E27FC236}">
                      <a16:creationId xmlns:a16="http://schemas.microsoft.com/office/drawing/2014/main" id="{A0A6741C-B494-EA39-C999-28BFB3463118}"/>
                    </a:ext>
                  </a:extLst>
                </p:cNvPr>
                <p:cNvSpPr txBox="1">
                  <a:spLocks noRot="1" noChangeAspect="1" noMove="1" noResize="1" noEditPoints="1" noAdjustHandles="1" noChangeArrowheads="1" noChangeShapeType="1" noTextEdit="1"/>
                </p:cNvSpPr>
                <p:nvPr/>
              </p:nvSpPr>
              <p:spPr>
                <a:xfrm>
                  <a:off x="4228213" y="4711481"/>
                  <a:ext cx="333153" cy="369332"/>
                </a:xfrm>
                <a:prstGeom prst="rect">
                  <a:avLst/>
                </a:prstGeom>
                <a:blipFill>
                  <a:blip r:embed="rId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0EB6CB7-DB5D-1E9A-74B7-8D9A306C5A2E}"/>
                    </a:ext>
                  </a:extLst>
                </p:cNvPr>
                <p:cNvSpPr txBox="1"/>
                <p:nvPr/>
              </p:nvSpPr>
              <p:spPr>
                <a:xfrm>
                  <a:off x="2135372" y="2771185"/>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oMath>
                    </m:oMathPara>
                  </a14:m>
                  <a:endParaRPr lang="zh-CN" altLang="en-US" dirty="0"/>
                </a:p>
              </p:txBody>
            </p:sp>
          </mc:Choice>
          <mc:Fallback xmlns="">
            <p:sp>
              <p:nvSpPr>
                <p:cNvPr id="17" name="文本框 16">
                  <a:extLst>
                    <a:ext uri="{FF2B5EF4-FFF2-40B4-BE49-F238E27FC236}">
                      <a16:creationId xmlns:a16="http://schemas.microsoft.com/office/drawing/2014/main" id="{20EB6CB7-DB5D-1E9A-74B7-8D9A306C5A2E}"/>
                    </a:ext>
                  </a:extLst>
                </p:cNvPr>
                <p:cNvSpPr txBox="1">
                  <a:spLocks noRot="1" noChangeAspect="1" noMove="1" noResize="1" noEditPoints="1" noAdjustHandles="1" noChangeArrowheads="1" noChangeShapeType="1" noTextEdit="1"/>
                </p:cNvSpPr>
                <p:nvPr/>
              </p:nvSpPr>
              <p:spPr>
                <a:xfrm>
                  <a:off x="2135372" y="2771185"/>
                  <a:ext cx="333153" cy="369332"/>
                </a:xfrm>
                <a:prstGeom prst="rect">
                  <a:avLst/>
                </a:prstGeom>
                <a:blipFill>
                  <a:blip r:embed="rId5"/>
                  <a:stretch>
                    <a:fillRect/>
                  </a:stretch>
                </a:blipFill>
              </p:spPr>
              <p:txBody>
                <a:bodyPr/>
                <a:lstStyle/>
                <a:p>
                  <a:r>
                    <a:rPr lang="zh-CN" altLang="en-US">
                      <a:noFill/>
                    </a:rPr>
                    <a:t> </a:t>
                  </a:r>
                </a:p>
              </p:txBody>
            </p:sp>
          </mc:Fallback>
        </mc:AlternateContent>
        <p:sp>
          <p:nvSpPr>
            <p:cNvPr id="19" name="弧形 18">
              <a:extLst>
                <a:ext uri="{FF2B5EF4-FFF2-40B4-BE49-F238E27FC236}">
                  <a16:creationId xmlns:a16="http://schemas.microsoft.com/office/drawing/2014/main" id="{FF7103CF-578B-C839-8746-9E6CE613347F}"/>
                </a:ext>
              </a:extLst>
            </p:cNvPr>
            <p:cNvSpPr/>
            <p:nvPr/>
          </p:nvSpPr>
          <p:spPr>
            <a:xfrm rot="1849603">
              <a:off x="939919" y="4560462"/>
              <a:ext cx="2203377" cy="1096674"/>
            </a:xfrm>
            <a:prstGeom prst="arc">
              <a:avLst>
                <a:gd name="adj1" fmla="val 5371471"/>
                <a:gd name="adj2" fmla="val 5239459"/>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41BF159D-EBE4-2466-F82F-855D3B0D295C}"/>
                </a:ext>
              </a:extLst>
            </p:cNvPr>
            <p:cNvCxnSpPr>
              <a:cxnSpLocks/>
            </p:cNvCxnSpPr>
            <p:nvPr/>
          </p:nvCxnSpPr>
          <p:spPr>
            <a:xfrm flipV="1">
              <a:off x="2057155" y="3514614"/>
              <a:ext cx="952725" cy="159418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弧形 27">
              <a:extLst>
                <a:ext uri="{FF2B5EF4-FFF2-40B4-BE49-F238E27FC236}">
                  <a16:creationId xmlns:a16="http://schemas.microsoft.com/office/drawing/2014/main" id="{A0586979-5A60-F528-4C0B-AEFEE303ED24}"/>
                </a:ext>
              </a:extLst>
            </p:cNvPr>
            <p:cNvSpPr/>
            <p:nvPr/>
          </p:nvSpPr>
          <p:spPr>
            <a:xfrm>
              <a:off x="1839656" y="4691130"/>
              <a:ext cx="434998" cy="461265"/>
            </a:xfrm>
            <a:prstGeom prst="arc">
              <a:avLst>
                <a:gd name="adj1" fmla="val 16200000"/>
                <a:gd name="adj2" fmla="val 192158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C518FF55-3FD1-E5E2-F580-A492B05723BC}"/>
                    </a:ext>
                  </a:extLst>
                </p:cNvPr>
                <p:cNvSpPr txBox="1"/>
                <p:nvPr/>
              </p:nvSpPr>
              <p:spPr>
                <a:xfrm>
                  <a:off x="2094386" y="4175938"/>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0</m:t>
                            </m:r>
                          </m:sub>
                        </m:sSub>
                      </m:oMath>
                    </m:oMathPara>
                  </a14:m>
                  <a:endParaRPr lang="en-US" altLang="zh-CN" b="0" dirty="0"/>
                </a:p>
              </p:txBody>
            </p:sp>
          </mc:Choice>
          <mc:Fallback xmlns="">
            <p:sp>
              <p:nvSpPr>
                <p:cNvPr id="29" name="文本框 28">
                  <a:extLst>
                    <a:ext uri="{FF2B5EF4-FFF2-40B4-BE49-F238E27FC236}">
                      <a16:creationId xmlns:a16="http://schemas.microsoft.com/office/drawing/2014/main" id="{C518FF55-3FD1-E5E2-F580-A492B05723BC}"/>
                    </a:ext>
                  </a:extLst>
                </p:cNvPr>
                <p:cNvSpPr txBox="1">
                  <a:spLocks noRot="1" noChangeAspect="1" noMove="1" noResize="1" noEditPoints="1" noAdjustHandles="1" noChangeArrowheads="1" noChangeShapeType="1" noTextEdit="1"/>
                </p:cNvSpPr>
                <p:nvPr/>
              </p:nvSpPr>
              <p:spPr>
                <a:xfrm>
                  <a:off x="2094386" y="4175938"/>
                  <a:ext cx="333153" cy="369332"/>
                </a:xfrm>
                <a:prstGeom prst="rect">
                  <a:avLst/>
                </a:prstGeom>
                <a:blipFill>
                  <a:blip r:embed="rId6"/>
                  <a:stretch>
                    <a:fillRect r="-11111"/>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672DF3DC-2A3C-2100-6D8F-2192838DCA30}"/>
                </a:ext>
              </a:extLst>
            </p:cNvPr>
            <p:cNvCxnSpPr>
              <a:cxnSpLocks/>
            </p:cNvCxnSpPr>
            <p:nvPr/>
          </p:nvCxnSpPr>
          <p:spPr>
            <a:xfrm>
              <a:off x="1254642" y="5997174"/>
              <a:ext cx="1755238" cy="49576"/>
            </a:xfrm>
            <a:prstGeom prst="straightConnector1">
              <a:avLst/>
            </a:prstGeom>
            <a:ln w="1905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31D8161-EA21-2CD0-A8E7-4CDEEA3AED4F}"/>
                </a:ext>
              </a:extLst>
            </p:cNvPr>
            <p:cNvCxnSpPr>
              <a:cxnSpLocks/>
            </p:cNvCxnSpPr>
            <p:nvPr/>
          </p:nvCxnSpPr>
          <p:spPr>
            <a:xfrm flipV="1">
              <a:off x="3009880" y="3557721"/>
              <a:ext cx="0" cy="2489029"/>
            </a:xfrm>
            <a:prstGeom prst="straightConnector1">
              <a:avLst/>
            </a:prstGeom>
            <a:ln w="1905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C389CDB-8B1F-5220-53D9-EF4D6285EF6C}"/>
                </a:ext>
              </a:extLst>
            </p:cNvPr>
            <p:cNvCxnSpPr>
              <a:cxnSpLocks/>
            </p:cNvCxnSpPr>
            <p:nvPr/>
          </p:nvCxnSpPr>
          <p:spPr>
            <a:xfrm>
              <a:off x="2067352" y="5148653"/>
              <a:ext cx="952726" cy="937952"/>
            </a:xfrm>
            <a:prstGeom prst="straightConnector1">
              <a:avLst/>
            </a:prstGeom>
            <a:ln w="1905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F8279C0-A1CF-AB26-1C53-690F05805A43}"/>
                </a:ext>
              </a:extLst>
            </p:cNvPr>
            <p:cNvCxnSpPr>
              <a:cxnSpLocks/>
            </p:cNvCxnSpPr>
            <p:nvPr/>
          </p:nvCxnSpPr>
          <p:spPr>
            <a:xfrm flipH="1">
              <a:off x="3001557" y="5128726"/>
              <a:ext cx="679077" cy="909058"/>
            </a:xfrm>
            <a:prstGeom prst="straightConnector1">
              <a:avLst/>
            </a:prstGeom>
            <a:ln w="1905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1" name="弧形 50">
              <a:extLst>
                <a:ext uri="{FF2B5EF4-FFF2-40B4-BE49-F238E27FC236}">
                  <a16:creationId xmlns:a16="http://schemas.microsoft.com/office/drawing/2014/main" id="{002AED22-1031-1310-AF9A-258E3BCD09E7}"/>
                </a:ext>
              </a:extLst>
            </p:cNvPr>
            <p:cNvSpPr/>
            <p:nvPr/>
          </p:nvSpPr>
          <p:spPr>
            <a:xfrm>
              <a:off x="1721583" y="5136783"/>
              <a:ext cx="585714" cy="195322"/>
            </a:xfrm>
            <a:prstGeom prst="arc">
              <a:avLst>
                <a:gd name="adj1" fmla="val 1532312"/>
                <a:gd name="adj2" fmla="val 888889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5CCF3D67-32AB-49EC-9FF2-A5E44D4F6E78}"/>
                    </a:ext>
                  </a:extLst>
                </p:cNvPr>
                <p:cNvSpPr txBox="1"/>
                <p:nvPr/>
              </p:nvSpPr>
              <p:spPr>
                <a:xfrm>
                  <a:off x="1940510" y="5349584"/>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0</m:t>
                            </m:r>
                          </m:sub>
                        </m:sSub>
                      </m:oMath>
                    </m:oMathPara>
                  </a14:m>
                  <a:endParaRPr lang="en-US" altLang="zh-CN" b="0" dirty="0"/>
                </a:p>
              </p:txBody>
            </p:sp>
          </mc:Choice>
          <mc:Fallback xmlns="">
            <p:sp>
              <p:nvSpPr>
                <p:cNvPr id="52" name="文本框 51">
                  <a:extLst>
                    <a:ext uri="{FF2B5EF4-FFF2-40B4-BE49-F238E27FC236}">
                      <a16:creationId xmlns:a16="http://schemas.microsoft.com/office/drawing/2014/main" id="{5CCF3D67-32AB-49EC-9FF2-A5E44D4F6E78}"/>
                    </a:ext>
                  </a:extLst>
                </p:cNvPr>
                <p:cNvSpPr txBox="1">
                  <a:spLocks noRot="1" noChangeAspect="1" noMove="1" noResize="1" noEditPoints="1" noAdjustHandles="1" noChangeArrowheads="1" noChangeShapeType="1" noTextEdit="1"/>
                </p:cNvSpPr>
                <p:nvPr/>
              </p:nvSpPr>
              <p:spPr>
                <a:xfrm>
                  <a:off x="1940510" y="5349584"/>
                  <a:ext cx="333153" cy="369332"/>
                </a:xfrm>
                <a:prstGeom prst="rect">
                  <a:avLst/>
                </a:prstGeom>
                <a:blipFill>
                  <a:blip r:embed="rId7"/>
                  <a:stretch>
                    <a:fillRect l="-3636" r="-21818"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A17EBA9A-08D4-EEE3-B7EB-0954162E989F}"/>
                    </a:ext>
                  </a:extLst>
                </p:cNvPr>
                <p:cNvSpPr txBox="1"/>
                <p:nvPr/>
              </p:nvSpPr>
              <p:spPr>
                <a:xfrm>
                  <a:off x="2618246" y="3327572"/>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𝒏</m:t>
                            </m:r>
                          </m:e>
                        </m:acc>
                      </m:oMath>
                    </m:oMathPara>
                  </a14:m>
                  <a:endParaRPr lang="zh-CN" altLang="en-US" b="1" dirty="0"/>
                </a:p>
              </p:txBody>
            </p:sp>
          </mc:Choice>
          <mc:Fallback xmlns="">
            <p:sp>
              <p:nvSpPr>
                <p:cNvPr id="53" name="文本框 52">
                  <a:extLst>
                    <a:ext uri="{FF2B5EF4-FFF2-40B4-BE49-F238E27FC236}">
                      <a16:creationId xmlns:a16="http://schemas.microsoft.com/office/drawing/2014/main" id="{A17EBA9A-08D4-EEE3-B7EB-0954162E989F}"/>
                    </a:ext>
                  </a:extLst>
                </p:cNvPr>
                <p:cNvSpPr txBox="1">
                  <a:spLocks noRot="1" noChangeAspect="1" noMove="1" noResize="1" noEditPoints="1" noAdjustHandles="1" noChangeArrowheads="1" noChangeShapeType="1" noTextEdit="1"/>
                </p:cNvSpPr>
                <p:nvPr/>
              </p:nvSpPr>
              <p:spPr>
                <a:xfrm>
                  <a:off x="2618246" y="3327572"/>
                  <a:ext cx="333153" cy="369332"/>
                </a:xfrm>
                <a:prstGeom prst="rect">
                  <a:avLst/>
                </a:prstGeom>
                <a:blipFill>
                  <a:blip r:embed="rId8"/>
                  <a:stretch>
                    <a:fillRect t="-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3" name="内容占位符 2">
                <a:extLst>
                  <a:ext uri="{FF2B5EF4-FFF2-40B4-BE49-F238E27FC236}">
                    <a16:creationId xmlns:a16="http://schemas.microsoft.com/office/drawing/2014/main" id="{A3EA6CA1-577D-3ED9-549D-78C35228CB4C}"/>
                  </a:ext>
                </a:extLst>
              </p:cNvPr>
              <p:cNvSpPr txBox="1">
                <a:spLocks/>
              </p:cNvSpPr>
              <p:nvPr/>
            </p:nvSpPr>
            <p:spPr>
              <a:xfrm>
                <a:off x="316831" y="3228261"/>
                <a:ext cx="8361884" cy="327660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t>思路：根据</a:t>
                </a:r>
                <a:r>
                  <a:rPr lang="en-US" altLang="zh-CN" sz="2000" dirty="0" err="1"/>
                  <a:t>Biot</a:t>
                </a:r>
                <a:r>
                  <a:rPr lang="en-US" altLang="zh-CN" sz="2000" dirty="0"/>
                  <a:t>-Savart</a:t>
                </a:r>
                <a:r>
                  <a:rPr lang="zh-CN" altLang="en-US" sz="2000" dirty="0"/>
                  <a:t>定律结合力学给出的公式</a:t>
                </a:r>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 </m:t>
                          </m:r>
                          <m:r>
                            <a:rPr lang="en-US" altLang="zh-CN" sz="2000" b="1" i="1" smtClean="0">
                              <a:latin typeface="Cambria Math" panose="02040503050406030204" pitchFamily="18" charset="0"/>
                            </a:rPr>
                            <m:t>𝑭</m:t>
                          </m:r>
                          <m:r>
                            <a:rPr lang="en-US" altLang="zh-CN" sz="2000" b="1" i="1" smtClean="0">
                              <a:latin typeface="Cambria Math" panose="02040503050406030204" pitchFamily="18" charset="0"/>
                            </a:rPr>
                            <m:t>=</m:t>
                          </m:r>
                          <m:nary>
                            <m:naryPr>
                              <m:subHide m:val="on"/>
                              <m:supHide m:val="on"/>
                              <m:ctrlPr>
                                <a:rPr lang="en-US" altLang="zh-CN" sz="2000" b="1" i="1" smtClean="0">
                                  <a:latin typeface="Cambria Math" panose="02040503050406030204" pitchFamily="18" charset="0"/>
                                </a:rPr>
                              </m:ctrlPr>
                            </m:naryPr>
                            <m:sub/>
                            <m:sup/>
                            <m:e>
                              <m:r>
                                <a:rPr lang="en-US" altLang="zh-CN" sz="2000" b="1" i="1" smtClean="0">
                                  <a:latin typeface="Cambria Math" panose="02040503050406030204" pitchFamily="18" charset="0"/>
                                </a:rPr>
                                <m:t>𝑱</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𝑥</m:t>
                              </m:r>
                            </m:e>
                          </m:nary>
                          <m:r>
                            <a:rPr lang="en-US" altLang="zh-CN" sz="2000" b="1"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5.12</m:t>
                              </m:r>
                            </m:e>
                          </m:d>
                        </m:e>
                      </m:eqArr>
                    </m:oMath>
                  </m:oMathPara>
                </a14:m>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 </m:t>
                          </m:r>
                          <m:r>
                            <a:rPr lang="en-US" altLang="zh-CN" sz="2000" b="1" i="1" smtClean="0">
                              <a:latin typeface="Cambria Math" panose="02040503050406030204" pitchFamily="18" charset="0"/>
                            </a:rPr>
                            <m:t>𝑵</m:t>
                          </m:r>
                          <m:r>
                            <a:rPr lang="en-US" altLang="zh-CN" sz="2000" b="1" i="1" smtClean="0">
                              <a:latin typeface="Cambria Math" panose="02040503050406030204" pitchFamily="18" charset="0"/>
                            </a:rPr>
                            <m:t>=</m:t>
                          </m:r>
                          <m:nary>
                            <m:naryPr>
                              <m:subHide m:val="on"/>
                              <m:supHide m:val="on"/>
                              <m:ctrlPr>
                                <a:rPr lang="en-US" altLang="zh-CN" sz="2000" b="1" i="1" smtClean="0">
                                  <a:latin typeface="Cambria Math" panose="02040503050406030204" pitchFamily="18" charset="0"/>
                                </a:rPr>
                              </m:ctrlPr>
                            </m:naryPr>
                            <m:sub/>
                            <m:sup/>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𝑱</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𝑥</m:t>
                              </m:r>
                            </m:e>
                          </m:nary>
                          <m:r>
                            <a:rPr lang="en-US" altLang="zh-CN" sz="2000" b="0" i="1" smtClean="0">
                              <a:latin typeface="Cambria Math" panose="02040503050406030204" pitchFamily="18" charset="0"/>
                            </a:rPr>
                            <m:t> #</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5.13</m:t>
                              </m:r>
                            </m:e>
                          </m:d>
                        </m:e>
                      </m:eqArr>
                    </m:oMath>
                  </m:oMathPara>
                </a14:m>
                <a:endParaRPr lang="en-US" altLang="zh-CN" sz="2000" b="0" dirty="0"/>
              </a:p>
              <a:p>
                <a:pPr marL="0" indent="0">
                  <a:buFont typeface="Arial" panose="020B0604020202020204" pitchFamily="34" charset="0"/>
                  <a:buNone/>
                </a:pPr>
                <a:r>
                  <a:rPr lang="zh-CN" altLang="en-US" sz="2000" dirty="0"/>
                  <a:t>可以精确计算两个物理量。但是倾斜的电流环使得直接求积分存在困难。下面介绍三种方法，来克服这一困难。</a:t>
                </a:r>
                <a:endParaRPr lang="en-US" altLang="zh-CN" sz="2000" dirty="0"/>
              </a:p>
              <a:p>
                <a:pPr marL="0" indent="0">
                  <a:buFont typeface="Arial" panose="020B0604020202020204" pitchFamily="34" charset="0"/>
                  <a:buNone/>
                </a:pPr>
                <a:endParaRPr lang="en-US" altLang="zh-CN" sz="2000" dirty="0"/>
              </a:p>
              <a:p>
                <a:pPr marL="0" indent="0">
                  <a:buFont typeface="Arial" panose="020B0604020202020204" pitchFamily="34" charset="0"/>
                  <a:buNone/>
                </a:pPr>
                <a:endParaRPr lang="zh-CN" altLang="en-US" sz="2000" b="1" dirty="0"/>
              </a:p>
              <a:p>
                <a:pPr marL="0" indent="0">
                  <a:buFont typeface="Arial" panose="020B0604020202020204" pitchFamily="34" charset="0"/>
                  <a:buNone/>
                </a:pPr>
                <a:endParaRPr lang="en-US" altLang="zh-CN" sz="2000" dirty="0"/>
              </a:p>
            </p:txBody>
          </p:sp>
        </mc:Choice>
        <mc:Fallback xmlns="">
          <p:sp>
            <p:nvSpPr>
              <p:cNvPr id="163" name="内容占位符 2">
                <a:extLst>
                  <a:ext uri="{FF2B5EF4-FFF2-40B4-BE49-F238E27FC236}">
                    <a16:creationId xmlns:a16="http://schemas.microsoft.com/office/drawing/2014/main" id="{A3EA6CA1-577D-3ED9-549D-78C35228CB4C}"/>
                  </a:ext>
                </a:extLst>
              </p:cNvPr>
              <p:cNvSpPr txBox="1">
                <a:spLocks noRot="1" noChangeAspect="1" noMove="1" noResize="1" noEditPoints="1" noAdjustHandles="1" noChangeArrowheads="1" noChangeShapeType="1" noTextEdit="1"/>
              </p:cNvSpPr>
              <p:nvPr/>
            </p:nvSpPr>
            <p:spPr>
              <a:xfrm>
                <a:off x="316831" y="3228261"/>
                <a:ext cx="8361884" cy="3276605"/>
              </a:xfrm>
              <a:prstGeom prst="rect">
                <a:avLst/>
              </a:prstGeom>
              <a:blipFill>
                <a:blip r:embed="rId9"/>
                <a:stretch>
                  <a:fillRect l="-802" t="-1490" r="-2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1910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990BBB1-689A-A7A6-3A79-467116ECACFF}"/>
                  </a:ext>
                </a:extLst>
              </p:cNvPr>
              <p:cNvSpPr>
                <a:spLocks noGrp="1"/>
              </p:cNvSpPr>
              <p:nvPr>
                <p:ph idx="1"/>
              </p:nvPr>
            </p:nvSpPr>
            <p:spPr>
              <a:xfrm>
                <a:off x="838199" y="333828"/>
                <a:ext cx="10940143" cy="6524172"/>
              </a:xfrm>
            </p:spPr>
            <p:txBody>
              <a:bodyPr>
                <a:normAutofit lnSpcReduction="10000"/>
              </a:bodyPr>
              <a:lstStyle/>
              <a:p>
                <a:pPr marL="0" indent="0">
                  <a:buNone/>
                </a:pPr>
                <a:r>
                  <a:rPr lang="en-US" altLang="zh-CN" sz="2000" dirty="0"/>
                  <a:t>Jackson 7.4 A plane-polarized electromagnetic wave of frequency </a:t>
                </a:r>
                <a14:m>
                  <m:oMath xmlns:m="http://schemas.openxmlformats.org/officeDocument/2006/math">
                    <m:r>
                      <a:rPr lang="en-US" altLang="zh-CN" sz="2000" b="0" i="1" smtClean="0">
                        <a:latin typeface="Cambria Math" panose="02040503050406030204" pitchFamily="18" charset="0"/>
                      </a:rPr>
                      <m:t>𝜔</m:t>
                    </m:r>
                  </m:oMath>
                </a14:m>
                <a:r>
                  <a:rPr lang="zh-CN" altLang="en-US" sz="2000" dirty="0"/>
                  <a:t> </a:t>
                </a:r>
                <a:r>
                  <a:rPr lang="en-US" altLang="zh-CN" sz="2000" dirty="0"/>
                  <a:t>in free space is incident normally on the flat surface of a nonpermeable medium of conductivity </a:t>
                </a:r>
                <a14:m>
                  <m:oMath xmlns:m="http://schemas.openxmlformats.org/officeDocument/2006/math">
                    <m:r>
                      <a:rPr lang="en-US" altLang="zh-CN" sz="2000" b="0" i="1" smtClean="0">
                        <a:latin typeface="Cambria Math" panose="02040503050406030204" pitchFamily="18" charset="0"/>
                      </a:rPr>
                      <m:t>𝜎</m:t>
                    </m:r>
                  </m:oMath>
                </a14:m>
                <a:r>
                  <a:rPr lang="zh-CN" altLang="en-US" sz="2000" dirty="0"/>
                  <a:t> </a:t>
                </a:r>
                <a:r>
                  <a:rPr lang="en-US" altLang="zh-CN" sz="2000" dirty="0"/>
                  <a:t>and dielectric constant </a:t>
                </a:r>
                <a14:m>
                  <m:oMath xmlns:m="http://schemas.openxmlformats.org/officeDocument/2006/math">
                    <m:r>
                      <a:rPr lang="en-US" altLang="zh-CN" sz="2000" b="0" i="1" smtClean="0">
                        <a:latin typeface="Cambria Math" panose="02040503050406030204" pitchFamily="18" charset="0"/>
                      </a:rPr>
                      <m:t>𝜖</m:t>
                    </m:r>
                  </m:oMath>
                </a14:m>
                <a:r>
                  <a:rPr lang="en-US" altLang="zh-CN" sz="2000" dirty="0"/>
                  <a:t>.</a:t>
                </a:r>
              </a:p>
              <a:p>
                <a:pPr marL="457200" indent="-457200">
                  <a:buAutoNum type="alphaLcParenBoth"/>
                </a:pPr>
                <a:r>
                  <a:rPr lang="en-US" altLang="zh-CN" sz="2000" dirty="0"/>
                  <a:t>Calculate the amplitude and phase of the reflected wave relative to the incident wave for arbitrary </a:t>
                </a:r>
                <a14:m>
                  <m:oMath xmlns:m="http://schemas.openxmlformats.org/officeDocument/2006/math">
                    <m:r>
                      <a:rPr lang="en-US" altLang="zh-CN" sz="2000" b="0" i="1" smtClean="0">
                        <a:latin typeface="Cambria Math" panose="02040503050406030204" pitchFamily="18" charset="0"/>
                      </a:rPr>
                      <m:t>𝜎</m:t>
                    </m:r>
                  </m:oMath>
                </a14:m>
                <a:r>
                  <a:rPr lang="zh-CN" altLang="en-US" sz="2000" dirty="0"/>
                  <a:t> </a:t>
                </a:r>
                <a:r>
                  <a:rPr lang="en-US" altLang="zh-CN" sz="2000" dirty="0"/>
                  <a:t>and </a:t>
                </a:r>
                <a14:m>
                  <m:oMath xmlns:m="http://schemas.openxmlformats.org/officeDocument/2006/math">
                    <m:r>
                      <a:rPr lang="en-US" altLang="zh-CN" sz="2000" b="0" i="1" smtClean="0">
                        <a:latin typeface="Cambria Math" panose="02040503050406030204" pitchFamily="18" charset="0"/>
                      </a:rPr>
                      <m:t>𝜖</m:t>
                    </m:r>
                  </m:oMath>
                </a14:m>
                <a:r>
                  <a:rPr lang="en-US" altLang="zh-CN" sz="2000" dirty="0"/>
                  <a:t>.</a:t>
                </a:r>
              </a:p>
              <a:p>
                <a:pPr marL="457200" indent="-457200">
                  <a:buAutoNum type="alphaLcParenBoth"/>
                </a:pPr>
                <a:r>
                  <a:rPr lang="en-US" altLang="zh-CN" sz="2000" dirty="0"/>
                  <a:t>Discuss the limiting cases of a very poor and a very good conductor, and show that for a good conductor the reflection coefficient (ratio of reflected to incident intensity) is approximately</a:t>
                </a: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≈1−2</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𝜔</m:t>
                          </m:r>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𝛿</m:t>
                      </m:r>
                    </m:oMath>
                  </m:oMathPara>
                </a14:m>
                <a:endParaRPr lang="en-US" altLang="zh-CN" sz="2000" b="0" dirty="0"/>
              </a:p>
              <a:p>
                <a:pPr marL="0" indent="0">
                  <a:buNone/>
                </a:pPr>
                <a:r>
                  <a:rPr lang="en-US" altLang="zh-CN" sz="2000" dirty="0"/>
                  <a:t>where </a:t>
                </a:r>
                <a14:m>
                  <m:oMath xmlns:m="http://schemas.openxmlformats.org/officeDocument/2006/math">
                    <m:r>
                      <a:rPr lang="en-US" altLang="zh-CN" sz="2000" b="0" i="1" smtClean="0">
                        <a:latin typeface="Cambria Math" panose="02040503050406030204" pitchFamily="18" charset="0"/>
                      </a:rPr>
                      <m:t>𝛿</m:t>
                    </m:r>
                  </m:oMath>
                </a14:m>
                <a:r>
                  <a:rPr lang="zh-CN" altLang="en-US" sz="2000" dirty="0"/>
                  <a:t> </a:t>
                </a:r>
                <a:r>
                  <a:rPr lang="en-US" altLang="zh-CN" sz="2000" dirty="0"/>
                  <a:t>is the skin depth.</a:t>
                </a:r>
              </a:p>
              <a:p>
                <a:pPr marL="0" indent="0">
                  <a:buNone/>
                </a:pPr>
                <a:r>
                  <a:rPr lang="zh-CN" altLang="en-US" sz="2000" dirty="0"/>
                  <a:t>在题目中描述的导体内部</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=0, </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𝜎</m:t>
                      </m:r>
                      <m:r>
                        <a:rPr lang="en-US" altLang="zh-CN" sz="2000" b="1" i="1" smtClean="0">
                          <a:latin typeface="Cambria Math" panose="02040503050406030204" pitchFamily="18" charset="0"/>
                        </a:rPr>
                        <m:t>𝑬</m:t>
                      </m:r>
                    </m:oMath>
                  </m:oMathPara>
                </a14:m>
                <a:endParaRPr lang="en-US" altLang="zh-CN" sz="2000" b="1" dirty="0"/>
              </a:p>
              <a:p>
                <a:pPr marL="0" indent="0">
                  <a:buNone/>
                </a:pPr>
                <a:r>
                  <a:rPr lang="zh-CN" altLang="en-US" sz="2000" dirty="0"/>
                  <a:t>相较于</a:t>
                </a:r>
                <a14:m>
                  <m:oMath xmlns:m="http://schemas.openxmlformats.org/officeDocument/2006/math">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=0,</m:t>
                    </m:r>
                    <m:r>
                      <a:rPr lang="en-US" altLang="zh-CN" sz="2000" b="1" i="1" smtClean="0">
                        <a:latin typeface="Cambria Math" panose="02040503050406030204" pitchFamily="18" charset="0"/>
                      </a:rPr>
                      <m:t> </m:t>
                    </m:r>
                    <m:r>
                      <a:rPr lang="en-US" altLang="zh-CN" sz="2000" b="0" i="1" smtClean="0">
                        <a:latin typeface="Cambria Math" panose="02040503050406030204" pitchFamily="18" charset="0"/>
                      </a:rPr>
                      <m:t> </m:t>
                    </m:r>
                    <m:r>
                      <a:rPr lang="en-US" altLang="zh-CN" sz="2000" b="1" i="1" smtClean="0">
                        <a:latin typeface="Cambria Math" panose="02040503050406030204" pitchFamily="18" charset="0"/>
                      </a:rPr>
                      <m:t>𝒋</m:t>
                    </m:r>
                    <m:r>
                      <a:rPr lang="en-US" altLang="zh-CN" sz="2000" b="0" i="1" smtClean="0">
                        <a:latin typeface="Cambria Math" panose="02040503050406030204" pitchFamily="18" charset="0"/>
                      </a:rPr>
                      <m:t>=0</m:t>
                    </m:r>
                    <m:r>
                      <a:rPr lang="zh-CN" altLang="en-US" sz="2000" i="1">
                        <a:latin typeface="Cambria Math" panose="02040503050406030204" pitchFamily="18" charset="0"/>
                      </a:rPr>
                      <m:t>区域</m:t>
                    </m:r>
                  </m:oMath>
                </a14:m>
                <a:r>
                  <a:rPr lang="zh-CN" altLang="en-US" sz="2000" dirty="0"/>
                  <a:t>中的</a:t>
                </a:r>
                <a:r>
                  <a:rPr lang="en-US" altLang="zh-CN" sz="2000" dirty="0"/>
                  <a:t>Maxwell</a:t>
                </a:r>
                <a:r>
                  <a:rPr lang="zh-CN" altLang="en-US" sz="2000" dirty="0"/>
                  <a:t>方程组，不同的一项为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000" i="0" dirty="0" smtClean="0">
                          <a:latin typeface="Cambria Math" panose="02040503050406030204" pitchFamily="18" charset="0"/>
                        </a:rPr>
                        <m:t>∇</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𝑯</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𝑖</m:t>
                      </m:r>
                      <m:r>
                        <a:rPr lang="zh-CN" altLang="en-US" sz="2000" i="1" dirty="0" smtClean="0">
                          <a:latin typeface="Cambria Math" panose="02040503050406030204" pitchFamily="18" charset="0"/>
                        </a:rPr>
                        <m:t>𝜔𝜖</m:t>
                      </m:r>
                      <m:r>
                        <a:rPr lang="zh-CN" altLang="en-US" sz="2000" i="1" dirty="0" smtClean="0">
                          <a:latin typeface="Cambria Math" panose="02040503050406030204" pitchFamily="18" charset="0"/>
                        </a:rPr>
                        <m:t>𝑬</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𝜎</m:t>
                      </m:r>
                      <m:r>
                        <a:rPr lang="zh-CN" altLang="en-US" sz="2000" i="1" dirty="0" smtClean="0">
                          <a:latin typeface="Cambria Math" panose="02040503050406030204" pitchFamily="18" charset="0"/>
                        </a:rPr>
                        <m:t>𝑬</m:t>
                      </m:r>
                    </m:oMath>
                  </m:oMathPara>
                </a14:m>
                <a:endParaRPr lang="zh-CN" altLang="en-US" sz="2000" dirty="0"/>
              </a:p>
              <a:p>
                <a:pPr marL="0" indent="0">
                  <a:buNone/>
                </a:pPr>
                <a:r>
                  <a:rPr lang="zh-CN" altLang="en-US" sz="2000" dirty="0"/>
                  <a:t>引入新的介电常数的定义</a:t>
                </a:r>
                <a:endParaRPr lang="en-US" altLang="zh-CN" sz="20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𝜖</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𝜎</m:t>
                          </m:r>
                        </m:num>
                        <m:den>
                          <m:r>
                            <a:rPr lang="en-US" altLang="zh-CN" sz="2000" b="0" i="1" smtClean="0">
                              <a:latin typeface="Cambria Math" panose="02040503050406030204" pitchFamily="18" charset="0"/>
                            </a:rPr>
                            <m:t>𝜔</m:t>
                          </m:r>
                        </m:den>
                      </m:f>
                    </m:oMath>
                  </m:oMathPara>
                </a14:m>
                <a:endParaRPr lang="en-US" altLang="zh-CN" sz="2000" dirty="0"/>
              </a:p>
              <a:p>
                <a:pPr marL="0" indent="0">
                  <a:buNone/>
                </a:pPr>
                <a:r>
                  <a:rPr lang="zh-CN" altLang="en-US" sz="2000" dirty="0"/>
                  <a:t>则方程与前面的讨论完全一致，只需要将结果中的</a:t>
                </a:r>
                <a14:m>
                  <m:oMath xmlns:m="http://schemas.openxmlformats.org/officeDocument/2006/math">
                    <m:r>
                      <a:rPr lang="en-US" altLang="zh-CN" sz="2000" b="0" i="1" smtClean="0">
                        <a:latin typeface="Cambria Math" panose="02040503050406030204" pitchFamily="18" charset="0"/>
                      </a:rPr>
                      <m:t>𝜖</m:t>
                    </m:r>
                  </m:oMath>
                </a14:m>
                <a:r>
                  <a:rPr lang="zh-CN" altLang="en-US" sz="2000" dirty="0"/>
                  <a:t>替代为</a:t>
                </a:r>
                <a14:m>
                  <m:oMath xmlns:m="http://schemas.openxmlformats.org/officeDocument/2006/math">
                    <m:r>
                      <a:rPr lang="en-US" altLang="zh-CN" sz="2000" b="0" i="1" smtClean="0">
                        <a:latin typeface="Cambria Math" panose="02040503050406030204" pitchFamily="18" charset="0"/>
                      </a:rPr>
                      <m:t>𝜖</m:t>
                    </m:r>
                    <m:r>
                      <a:rPr lang="en-US" altLang="zh-CN" sz="2000" b="0" i="1" smtClean="0">
                        <a:latin typeface="Cambria Math" panose="02040503050406030204" pitchFamily="18" charset="0"/>
                      </a:rPr>
                      <m:t>′</m:t>
                    </m:r>
                  </m:oMath>
                </a14:m>
                <a:endParaRPr lang="en-US" altLang="zh-CN" sz="2000" dirty="0"/>
              </a:p>
              <a:p>
                <a:pPr marL="0" indent="0">
                  <a:buNone/>
                </a:pPr>
                <a:r>
                  <a:rPr lang="zh-CN" altLang="en-US" sz="2000" dirty="0"/>
                  <a:t>这种处理的思想类似于</a:t>
                </a:r>
                <a:r>
                  <a:rPr lang="en-US" altLang="zh-CN" sz="2000" i="1" dirty="0"/>
                  <a:t>7.5 Frequency Dispersion Characteristics of Dielectrics, Conductors, and Plasmas C. Low-Frequency Behavior, Electric Conductivity</a:t>
                </a:r>
                <a:r>
                  <a:rPr lang="zh-CN" altLang="en-US" sz="2000" dirty="0"/>
                  <a:t>节中的思想</a:t>
                </a:r>
                <a:endParaRPr lang="en-US" altLang="zh-CN" sz="2000" i="1" dirty="0"/>
              </a:p>
            </p:txBody>
          </p:sp>
        </mc:Choice>
        <mc:Fallback>
          <p:sp>
            <p:nvSpPr>
              <p:cNvPr id="3" name="内容占位符 2">
                <a:extLst>
                  <a:ext uri="{FF2B5EF4-FFF2-40B4-BE49-F238E27FC236}">
                    <a16:creationId xmlns:a16="http://schemas.microsoft.com/office/drawing/2014/main" id="{5990BBB1-689A-A7A6-3A79-467116ECACFF}"/>
                  </a:ext>
                </a:extLst>
              </p:cNvPr>
              <p:cNvSpPr>
                <a:spLocks noGrp="1" noRot="1" noChangeAspect="1" noMove="1" noResize="1" noEditPoints="1" noAdjustHandles="1" noChangeArrowheads="1" noChangeShapeType="1" noTextEdit="1"/>
              </p:cNvSpPr>
              <p:nvPr>
                <p:ph idx="1"/>
              </p:nvPr>
            </p:nvSpPr>
            <p:spPr>
              <a:xfrm>
                <a:off x="838199" y="333828"/>
                <a:ext cx="10940143" cy="6524172"/>
              </a:xfrm>
              <a:blipFill>
                <a:blip r:embed="rId2"/>
                <a:stretch>
                  <a:fillRect l="-557" t="-1028" r="-50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91B1924-7AEF-DBD1-269F-E9661118D732}"/>
              </a:ext>
            </a:extLst>
          </p:cNvPr>
          <p:cNvSpPr>
            <a:spLocks noGrp="1"/>
          </p:cNvSpPr>
          <p:nvPr>
            <p:ph type="sldNum" sz="quarter" idx="12"/>
          </p:nvPr>
        </p:nvSpPr>
        <p:spPr/>
        <p:txBody>
          <a:bodyPr/>
          <a:lstStyle/>
          <a:p>
            <a:fld id="{60619CE2-D869-49DC-942B-2DB2F3BD9A7A}" type="slidenum">
              <a:rPr lang="zh-CN" altLang="en-US" smtClean="0"/>
              <a:t>30</a:t>
            </a:fld>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AB8AAB96-2375-84FF-88BD-8129E2443739}"/>
                  </a:ext>
                </a:extLst>
              </p:cNvPr>
              <p:cNvSpPr txBox="1"/>
              <p:nvPr/>
            </p:nvSpPr>
            <p:spPr>
              <a:xfrm>
                <a:off x="7721601" y="2750457"/>
                <a:ext cx="2031999" cy="12003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𝑬</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𝜔𝜇</m:t>
                      </m:r>
                      <m:r>
                        <a:rPr lang="en-US" altLang="zh-CN" b="1" i="1" smtClean="0">
                          <a:latin typeface="Cambria Math" panose="02040503050406030204" pitchFamily="18" charset="0"/>
                        </a:rPr>
                        <m:t>𝑯</m:t>
                      </m:r>
                    </m:oMath>
                  </m:oMathPara>
                </a14:m>
                <a:endParaRPr lang="en-US" altLang="zh-CN" b="1" dirty="0"/>
              </a:p>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𝑯</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𝜔𝜖</m:t>
                      </m:r>
                      <m:r>
                        <a:rPr lang="en-US" altLang="zh-CN" b="1" i="1" smtClean="0">
                          <a:latin typeface="Cambria Math" panose="02040503050406030204" pitchFamily="18" charset="0"/>
                        </a:rPr>
                        <m:t>𝑬</m:t>
                      </m:r>
                    </m:oMath>
                  </m:oMathPara>
                </a14:m>
                <a:endParaRPr lang="en-US" altLang="zh-CN" b="1" dirty="0"/>
              </a:p>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𝑬</m:t>
                      </m:r>
                      <m:r>
                        <a:rPr lang="en-US" altLang="zh-CN" b="0" i="1" smtClean="0">
                          <a:latin typeface="Cambria Math" panose="02040503050406030204" pitchFamily="18" charset="0"/>
                        </a:rPr>
                        <m:t>=0</m:t>
                      </m:r>
                    </m:oMath>
                  </m:oMathPara>
                </a14:m>
                <a:endParaRPr lang="en-US" altLang="zh-CN" b="0" dirty="0"/>
              </a:p>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𝑯</m:t>
                      </m:r>
                      <m:r>
                        <a:rPr lang="en-US" altLang="zh-CN" b="0" i="1" smtClean="0">
                          <a:latin typeface="Cambria Math" panose="02040503050406030204" pitchFamily="18" charset="0"/>
                        </a:rPr>
                        <m:t>=0</m:t>
                      </m:r>
                    </m:oMath>
                  </m:oMathPara>
                </a14:m>
                <a:endParaRPr lang="zh-CN" altLang="en-US" dirty="0"/>
              </a:p>
            </p:txBody>
          </p:sp>
        </mc:Choice>
        <mc:Fallback>
          <p:sp>
            <p:nvSpPr>
              <p:cNvPr id="5" name="文本框 4">
                <a:extLst>
                  <a:ext uri="{FF2B5EF4-FFF2-40B4-BE49-F238E27FC236}">
                    <a16:creationId xmlns:a16="http://schemas.microsoft.com/office/drawing/2014/main" id="{AB8AAB96-2375-84FF-88BD-8129E2443739}"/>
                  </a:ext>
                </a:extLst>
              </p:cNvPr>
              <p:cNvSpPr txBox="1">
                <a:spLocks noRot="1" noChangeAspect="1" noMove="1" noResize="1" noEditPoints="1" noAdjustHandles="1" noChangeArrowheads="1" noChangeShapeType="1" noTextEdit="1"/>
              </p:cNvSpPr>
              <p:nvPr/>
            </p:nvSpPr>
            <p:spPr>
              <a:xfrm>
                <a:off x="7721601" y="2750457"/>
                <a:ext cx="2031999" cy="12003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14655065-C4F7-6625-6EE1-9B5120849889}"/>
                  </a:ext>
                </a:extLst>
              </p:cNvPr>
              <p:cNvSpPr txBox="1"/>
              <p:nvPr/>
            </p:nvSpPr>
            <p:spPr>
              <a:xfrm>
                <a:off x="9673771" y="2750457"/>
                <a:ext cx="2302329" cy="12003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𝑬</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𝜔𝜇</m:t>
                      </m:r>
                      <m:r>
                        <a:rPr lang="en-US" altLang="zh-CN" b="1" i="1" smtClean="0">
                          <a:latin typeface="Cambria Math" panose="02040503050406030204" pitchFamily="18" charset="0"/>
                        </a:rPr>
                        <m:t>𝑯</m:t>
                      </m:r>
                    </m:oMath>
                  </m:oMathPara>
                </a14:m>
                <a:endParaRPr lang="en-US" altLang="zh-CN" b="1" dirty="0"/>
              </a:p>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𝑯</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𝜔𝜖</m:t>
                      </m:r>
                      <m:r>
                        <a:rPr lang="en-US" altLang="zh-CN" b="1" i="1" smtClean="0">
                          <a:latin typeface="Cambria Math" panose="02040503050406030204" pitchFamily="18" charset="0"/>
                        </a:rPr>
                        <m:t>𝑬</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1" i="1" smtClean="0">
                          <a:latin typeface="Cambria Math" panose="02040503050406030204" pitchFamily="18" charset="0"/>
                        </a:rPr>
                        <m:t>𝑬</m:t>
                      </m:r>
                    </m:oMath>
                  </m:oMathPara>
                </a14:m>
                <a:endParaRPr lang="en-US" altLang="zh-CN" b="1" dirty="0"/>
              </a:p>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𝑬</m:t>
                      </m:r>
                      <m:r>
                        <a:rPr lang="en-US" altLang="zh-CN" b="0" i="1" smtClean="0">
                          <a:latin typeface="Cambria Math" panose="02040503050406030204" pitchFamily="18" charset="0"/>
                        </a:rPr>
                        <m:t>=0</m:t>
                      </m:r>
                    </m:oMath>
                  </m:oMathPara>
                </a14:m>
                <a:endParaRPr lang="en-US" altLang="zh-CN" b="0" dirty="0"/>
              </a:p>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1" smtClean="0">
                          <a:latin typeface="Cambria Math" panose="02040503050406030204" pitchFamily="18" charset="0"/>
                        </a:rPr>
                        <m:t>𝑯</m:t>
                      </m:r>
                      <m:r>
                        <a:rPr lang="en-US" altLang="zh-CN" b="0" i="1" smtClean="0">
                          <a:latin typeface="Cambria Math" panose="02040503050406030204" pitchFamily="18" charset="0"/>
                        </a:rPr>
                        <m:t>=0</m:t>
                      </m:r>
                    </m:oMath>
                  </m:oMathPara>
                </a14:m>
                <a:endParaRPr lang="zh-CN" altLang="en-US" dirty="0"/>
              </a:p>
            </p:txBody>
          </p:sp>
        </mc:Choice>
        <mc:Fallback>
          <p:sp>
            <p:nvSpPr>
              <p:cNvPr id="6" name="文本框 5">
                <a:extLst>
                  <a:ext uri="{FF2B5EF4-FFF2-40B4-BE49-F238E27FC236}">
                    <a16:creationId xmlns:a16="http://schemas.microsoft.com/office/drawing/2014/main" id="{14655065-C4F7-6625-6EE1-9B5120849889}"/>
                  </a:ext>
                </a:extLst>
              </p:cNvPr>
              <p:cNvSpPr txBox="1">
                <a:spLocks noRot="1" noChangeAspect="1" noMove="1" noResize="1" noEditPoints="1" noAdjustHandles="1" noChangeArrowheads="1" noChangeShapeType="1" noTextEdit="1"/>
              </p:cNvSpPr>
              <p:nvPr/>
            </p:nvSpPr>
            <p:spPr>
              <a:xfrm>
                <a:off x="9673771" y="2750457"/>
                <a:ext cx="2302329" cy="120032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1637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7D7F555-6D5C-C9C1-FB40-F12655AA8D27}"/>
                  </a:ext>
                </a:extLst>
              </p:cNvPr>
              <p:cNvSpPr>
                <a:spLocks noGrp="1"/>
              </p:cNvSpPr>
              <p:nvPr>
                <p:ph idx="1"/>
              </p:nvPr>
            </p:nvSpPr>
            <p:spPr>
              <a:xfrm>
                <a:off x="838200" y="203200"/>
                <a:ext cx="10515600" cy="6429829"/>
              </a:xfrm>
            </p:spPr>
            <p:txBody>
              <a:bodyPr>
                <a:normAutofit fontScale="85000" lnSpcReduction="10000"/>
              </a:bodyPr>
              <a:lstStyle/>
              <a:p>
                <a:pPr marL="0" indent="0">
                  <a:buNone/>
                </a:pPr>
                <a:r>
                  <a:rPr lang="zh-CN" altLang="en-US" sz="2000" dirty="0"/>
                  <a:t>复折射率</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𝜖</m:t>
                              </m:r>
                              <m:r>
                                <a:rPr lang="en-US" altLang="zh-CN" sz="2000" b="0" i="1" smtClean="0">
                                  <a:latin typeface="Cambria Math" panose="02040503050406030204" pitchFamily="18" charset="0"/>
                                </a:rPr>
                                <m:t>′</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0</m:t>
                                  </m:r>
                                </m:sub>
                              </m:sSub>
                            </m:den>
                          </m:f>
                        </m:e>
                      </m:ra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𝜖</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0</m:t>
                                  </m:r>
                                </m:sub>
                              </m:sSub>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𝜎</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𝜔</m:t>
                              </m:r>
                            </m:den>
                          </m:f>
                        </m:e>
                      </m:rad>
                    </m:oMath>
                  </m:oMathPara>
                </a14:m>
                <a:endParaRPr lang="en-US" altLang="zh-CN" sz="2000" b="0" dirty="0"/>
              </a:p>
              <a:p>
                <a:pPr marL="0" indent="0">
                  <a:buNone/>
                </a:pPr>
                <a:r>
                  <a:rPr lang="zh-CN" altLang="en-US" sz="2000" dirty="0"/>
                  <a:t>反射波相对于入射波的幅值和相位为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𝐴</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𝜓</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𝑟</m:t>
                              </m:r>
                            </m:sub>
                          </m:sSub>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𝑖</m:t>
                              </m:r>
                            </m:sub>
                          </m:sSub>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m:t>
                      </m:r>
                      <m:f>
                        <m:fPr>
                          <m:ctrlPr>
                            <a:rPr lang="en-US" altLang="zh-CN" sz="2000" b="0" i="0" smtClean="0">
                              <a:latin typeface="Cambria Math" panose="02040503050406030204" pitchFamily="18" charset="0"/>
                            </a:rPr>
                          </m:ctrlPr>
                        </m:fPr>
                        <m:num>
                          <m:r>
                            <a:rPr lang="en-US" altLang="zh-CN" sz="2000" b="0" i="1" smtClean="0">
                              <a:latin typeface="Cambria Math" panose="02040503050406030204" pitchFamily="18" charset="0"/>
                            </a:rPr>
                            <m:t>1−</m:t>
                          </m:r>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en-US" altLang="zh-CN" sz="2000" i="1">
                                  <a:latin typeface="Cambria Math" panose="02040503050406030204" pitchFamily="18" charset="0"/>
                                </a:rPr>
                                <m:t>+</m:t>
                              </m:r>
                              <m:r>
                                <a:rPr lang="en-US" altLang="zh-CN" sz="2000" i="1">
                                  <a:latin typeface="Cambria Math" panose="02040503050406030204" pitchFamily="18" charset="0"/>
                                </a:rPr>
                                <m:t>𝑖</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𝜎</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den>
                              </m:f>
                            </m:e>
                          </m:rad>
                        </m:num>
                        <m:den>
                          <m:r>
                            <a:rPr lang="en-US" altLang="zh-CN" sz="2000" b="0" i="1" smtClean="0">
                              <a:latin typeface="Cambria Math" panose="02040503050406030204" pitchFamily="18" charset="0"/>
                            </a:rPr>
                            <m:t>1+</m:t>
                          </m:r>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en-US" altLang="zh-CN" sz="2000" i="1">
                                  <a:latin typeface="Cambria Math" panose="02040503050406030204" pitchFamily="18" charset="0"/>
                                </a:rPr>
                                <m:t>+</m:t>
                              </m:r>
                              <m:r>
                                <a:rPr lang="en-US" altLang="zh-CN" sz="2000" i="1">
                                  <a:latin typeface="Cambria Math" panose="02040503050406030204" pitchFamily="18" charset="0"/>
                                </a:rPr>
                                <m:t>𝑖</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𝜎</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den>
                              </m:f>
                            </m:e>
                          </m:rad>
                        </m:den>
                      </m:f>
                    </m:oMath>
                  </m:oMathPara>
                </a14:m>
                <a:endParaRPr lang="en-US" altLang="zh-CN" sz="2000" dirty="0"/>
              </a:p>
              <a:p>
                <a:pPr marL="0" indent="0">
                  <a:buNone/>
                </a:pPr>
                <a:r>
                  <a:rPr lang="zh-CN" altLang="en-US" sz="2000" dirty="0"/>
                  <a:t>对于导电性能不好的导体</a:t>
                </a:r>
                <a14:m>
                  <m:oMath xmlns:m="http://schemas.openxmlformats.org/officeDocument/2006/math">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𝜎</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zh-CN" altLang="en-US" sz="2000" i="1">
                        <a:latin typeface="Cambria Math" panose="02040503050406030204" pitchFamily="18" charset="0"/>
                      </a:rPr>
                      <m:t>，</m:t>
                    </m:r>
                  </m:oMath>
                </a14:m>
                <a:r>
                  <a:rPr lang="zh-CN" altLang="en-US" sz="2000" dirty="0"/>
                  <a:t>结果回归到之前讨论的介质情况</a:t>
                </a:r>
                <a:endParaRPr lang="en-US" altLang="zh-CN" sz="2000" dirty="0"/>
              </a:p>
              <a:p>
                <a:pPr marL="0" indent="0">
                  <a:buNone/>
                </a:pPr>
                <a:r>
                  <a:rPr lang="zh-CN" altLang="en-US" sz="2000" dirty="0"/>
                  <a:t>对于导电性能极佳的导体</a:t>
                </a:r>
                <a14:m>
                  <m:oMath xmlns:m="http://schemas.openxmlformats.org/officeDocument/2006/math">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𝜎</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en-US" altLang="zh-CN" sz="2000" b="0" i="1" smtClean="0">
                        <a:latin typeface="Cambria Math" panose="02040503050406030204" pitchFamily="18" charset="0"/>
                      </a:rPr>
                      <m:t>~1</m:t>
                    </m:r>
                  </m:oMath>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𝐴</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𝜓</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𝑖</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𝜎</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den>
                              </m:f>
                            </m:e>
                          </m:rad>
                        </m:num>
                        <m:den>
                          <m:r>
                            <a:rPr lang="en-US" altLang="zh-CN" sz="2000" b="0" i="1" smtClean="0">
                              <a:latin typeface="Cambria Math" panose="02040503050406030204" pitchFamily="18" charset="0"/>
                            </a:rPr>
                            <m:t>1+</m:t>
                          </m:r>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𝑖</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𝜎</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den>
                              </m:f>
                            </m:e>
                          </m:rad>
                        </m:den>
                      </m:f>
                      <m:r>
                        <a:rPr lang="en-US" altLang="zh-CN" sz="2000" b="0" i="0" smtClean="0">
                          <a:latin typeface="Cambria Math" panose="02040503050406030204" pitchFamily="18" charset="0"/>
                        </a:rPr>
                        <m:t>=</m:t>
                      </m:r>
                      <m:f>
                        <m:fPr>
                          <m:ctrlPr>
                            <a:rPr lang="en-US" altLang="zh-CN" sz="2000" b="0" i="0" smtClean="0">
                              <a:latin typeface="Cambria Math" panose="02040503050406030204" pitchFamily="18" charset="0"/>
                            </a:rPr>
                          </m:ctrlPr>
                        </m:fPr>
                        <m:num>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𝑖</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den>
                          </m:f>
                          <m:rad>
                            <m:radPr>
                              <m:degHide m:val="on"/>
                              <m:ctrlPr>
                                <a:rPr lang="en-US" altLang="zh-CN" sz="2000" b="0" i="1" smtClean="0">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𝜎</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den>
                              </m:f>
                            </m:e>
                          </m:rad>
                        </m:num>
                        <m:den>
                          <m:r>
                            <a:rPr lang="en-US" altLang="zh-CN" sz="2000" i="1">
                              <a:latin typeface="Cambria Math" panose="02040503050406030204" pitchFamily="18" charset="0"/>
                            </a:rPr>
                            <m:t>1</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r>
                                <a:rPr lang="en-US" altLang="zh-CN" sz="2000" i="1">
                                  <a:latin typeface="Cambria Math" panose="02040503050406030204" pitchFamily="18" charset="0"/>
                                </a:rPr>
                                <m:t>𝑖</m:t>
                              </m:r>
                            </m:num>
                            <m:den>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2</m:t>
                                  </m:r>
                                </m:e>
                              </m:rad>
                            </m:den>
                          </m:f>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𝜎</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den>
                              </m:f>
                            </m:e>
                          </m:rad>
                        </m:den>
                      </m:f>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ad>
                            <m:radPr>
                              <m:degHide m:val="on"/>
                              <m:ctrlPr>
                                <a:rPr lang="en-US" altLang="zh-CN" sz="2000" i="1">
                                  <a:latin typeface="Cambria Math" panose="02040503050406030204" pitchFamily="18" charset="0"/>
                                </a:rPr>
                              </m:ctrlPr>
                            </m:radPr>
                            <m:deg/>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1</m:t>
                                  </m:r>
                                </m:sub>
                              </m:sSub>
                            </m:e>
                          </m:rad>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12</m:t>
                                          </m:r>
                                        </m:sub>
                                      </m:sSub>
                                    </m:sub>
                                  </m:sSub>
                                </m:e>
                              </m:d>
                            </m:e>
                            <m:sup>
                              <m:r>
                                <a:rPr lang="en-US" altLang="zh-CN" sz="2000" i="1">
                                  <a:latin typeface="Cambria Math" panose="02040503050406030204" pitchFamily="18" charset="0"/>
                                </a:rPr>
                                <m:t>2</m:t>
                              </m:r>
                            </m:sup>
                          </m:sSup>
                        </m:num>
                        <m:den>
                          <m:rad>
                            <m:radPr>
                              <m:degHide m:val="on"/>
                              <m:ctrlPr>
                                <a:rPr lang="en-US" altLang="zh-CN" sz="2000" i="1">
                                  <a:latin typeface="Cambria Math" panose="02040503050406030204" pitchFamily="18" charset="0"/>
                                </a:rPr>
                              </m:ctrlPr>
                            </m:radPr>
                            <m:deg/>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1</m:t>
                                  </m:r>
                                </m:sub>
                              </m:sSub>
                            </m:e>
                          </m:rad>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0</m:t>
                                      </m:r>
                                    </m:sub>
                                  </m:sSub>
                                </m:e>
                              </m:d>
                            </m:e>
                            <m:sup>
                              <m:r>
                                <a:rPr lang="en-US" altLang="zh-CN" sz="2000" i="1">
                                  <a:latin typeface="Cambria Math" panose="02040503050406030204" pitchFamily="18" charset="0"/>
                                </a:rPr>
                                <m:t>2</m:t>
                              </m:r>
                            </m:sup>
                          </m:sSup>
                        </m:den>
                      </m:f>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num>
                                        <m:den>
                                          <m:r>
                                            <a:rPr lang="en-US" altLang="zh-CN" sz="2000" i="1">
                                              <a:latin typeface="Cambria Math" panose="02040503050406030204" pitchFamily="18" charset="0"/>
                                            </a:rPr>
                                            <m:t>𝜎</m:t>
                                          </m:r>
                                        </m:den>
                                      </m:f>
                                    </m:e>
                                  </m:rad>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+1</m:t>
                          </m:r>
                        </m:num>
                        <m:den>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b="0" i="1" smtClean="0">
                                      <a:latin typeface="Cambria Math" panose="02040503050406030204" pitchFamily="18" charset="0"/>
                                    </a:rPr>
                                    <m:t>+</m:t>
                                  </m:r>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num>
                                        <m:den>
                                          <m:r>
                                            <a:rPr lang="en-US" altLang="zh-CN" sz="2000" i="1">
                                              <a:latin typeface="Cambria Math" panose="02040503050406030204" pitchFamily="18" charset="0"/>
                                            </a:rPr>
                                            <m:t>𝜎</m:t>
                                          </m:r>
                                        </m:den>
                                      </m:f>
                                    </m:e>
                                  </m:rad>
                                </m:e>
                              </m:d>
                            </m:e>
                            <m:sup>
                              <m:r>
                                <a:rPr lang="en-US" altLang="zh-CN" sz="2000" i="1">
                                  <a:latin typeface="Cambria Math" panose="02040503050406030204" pitchFamily="18" charset="0"/>
                                </a:rPr>
                                <m:t>2</m:t>
                              </m:r>
                            </m:sup>
                          </m:sSup>
                          <m:r>
                            <a:rPr lang="en-US" altLang="zh-CN" sz="2000" i="1">
                              <a:latin typeface="Cambria Math" panose="02040503050406030204" pitchFamily="18" charset="0"/>
                            </a:rPr>
                            <m:t>+1</m:t>
                          </m:r>
                        </m:den>
                      </m:f>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4</m:t>
                          </m:r>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num>
                                <m:den>
                                  <m:r>
                                    <a:rPr lang="en-US" altLang="zh-CN" sz="2000" i="1">
                                      <a:latin typeface="Cambria Math" panose="02040503050406030204" pitchFamily="18" charset="0"/>
                                    </a:rPr>
                                    <m:t>𝜎</m:t>
                                  </m:r>
                                </m:den>
                              </m:f>
                            </m:e>
                          </m:rad>
                        </m:num>
                        <m:den>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num>
                                        <m:den>
                                          <m:r>
                                            <a:rPr lang="en-US" altLang="zh-CN" sz="2000" i="1">
                                              <a:latin typeface="Cambria Math" panose="02040503050406030204" pitchFamily="18" charset="0"/>
                                            </a:rPr>
                                            <m:t>𝜎</m:t>
                                          </m:r>
                                        </m:den>
                                      </m:f>
                                    </m:e>
                                  </m:rad>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+1</m:t>
                          </m:r>
                        </m:den>
                      </m:f>
                      <m:r>
                        <a:rPr lang="en-US" altLang="zh-CN" sz="2000" b="0" i="1" smtClean="0">
                          <a:latin typeface="Cambria Math" panose="02040503050406030204" pitchFamily="18" charset="0"/>
                        </a:rPr>
                        <m:t>≈1−2</m:t>
                      </m:r>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𝜔</m:t>
                              </m:r>
                            </m:num>
                            <m:den>
                              <m:r>
                                <a:rPr lang="en-US" altLang="zh-CN" sz="2000" i="1">
                                  <a:latin typeface="Cambria Math" panose="02040503050406030204" pitchFamily="18" charset="0"/>
                                </a:rPr>
                                <m:t>𝜎</m:t>
                              </m:r>
                            </m:den>
                          </m:f>
                        </m:e>
                      </m:rad>
                      <m:r>
                        <a:rPr lang="en-US" altLang="zh-CN" sz="2000" b="0" i="0" smtClean="0">
                          <a:latin typeface="Cambria Math" panose="02040503050406030204" pitchFamily="18" charset="0"/>
                        </a:rPr>
                        <m:t>=1−2</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𝜔</m:t>
                          </m:r>
                        </m:num>
                        <m:den>
                          <m:r>
                            <a:rPr lang="en-US" altLang="zh-CN" sz="2000" b="0" i="1" smtClean="0">
                              <a:latin typeface="Cambria Math" panose="02040503050406030204" pitchFamily="18" charset="0"/>
                            </a:rPr>
                            <m:t>𝑐</m:t>
                          </m:r>
                        </m:den>
                      </m:f>
                      <m:r>
                        <a:rPr lang="en-US" altLang="zh-CN" sz="2000" b="0" i="1" smtClean="0">
                          <a:latin typeface="Cambria Math" panose="02040503050406030204" pitchFamily="18" charset="0"/>
                        </a:rPr>
                        <m:t>𝛿</m:t>
                      </m:r>
                    </m:oMath>
                  </m:oMathPara>
                </a14:m>
                <a:endParaRPr lang="zh-CN" altLang="en-US" sz="2000" dirty="0"/>
              </a:p>
            </p:txBody>
          </p:sp>
        </mc:Choice>
        <mc:Fallback>
          <p:sp>
            <p:nvSpPr>
              <p:cNvPr id="3" name="内容占位符 2">
                <a:extLst>
                  <a:ext uri="{FF2B5EF4-FFF2-40B4-BE49-F238E27FC236}">
                    <a16:creationId xmlns:a16="http://schemas.microsoft.com/office/drawing/2014/main" id="{57D7F555-6D5C-C9C1-FB40-F12655AA8D27}"/>
                  </a:ext>
                </a:extLst>
              </p:cNvPr>
              <p:cNvSpPr>
                <a:spLocks noGrp="1" noRot="1" noChangeAspect="1" noMove="1" noResize="1" noEditPoints="1" noAdjustHandles="1" noChangeArrowheads="1" noChangeShapeType="1" noTextEdit="1"/>
              </p:cNvSpPr>
              <p:nvPr>
                <p:ph idx="1"/>
              </p:nvPr>
            </p:nvSpPr>
            <p:spPr>
              <a:xfrm>
                <a:off x="838200" y="203200"/>
                <a:ext cx="10515600" cy="6429829"/>
              </a:xfrm>
              <a:blipFill>
                <a:blip r:embed="rId2"/>
                <a:stretch>
                  <a:fillRect l="-406" t="-85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A360FB1-26BD-7345-34B9-7288F934D581}"/>
              </a:ext>
            </a:extLst>
          </p:cNvPr>
          <p:cNvSpPr>
            <a:spLocks noGrp="1"/>
          </p:cNvSpPr>
          <p:nvPr>
            <p:ph type="sldNum" sz="quarter" idx="12"/>
          </p:nvPr>
        </p:nvSpPr>
        <p:spPr/>
        <p:txBody>
          <a:bodyPr/>
          <a:lstStyle/>
          <a:p>
            <a:fld id="{60619CE2-D869-49DC-942B-2DB2F3BD9A7A}" type="slidenum">
              <a:rPr lang="zh-CN" altLang="en-US" smtClean="0"/>
              <a:t>31</a:t>
            </a:fld>
            <a:endParaRPr lang="zh-CN" altLang="en-US"/>
          </a:p>
        </p:txBody>
      </p:sp>
    </p:spTree>
    <p:extLst>
      <p:ext uri="{BB962C8B-B14F-4D97-AF65-F5344CB8AC3E}">
        <p14:creationId xmlns:p14="http://schemas.microsoft.com/office/powerpoint/2010/main" val="2144180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E7B4016-AEEE-6A80-8B94-A5E51A823E17}"/>
              </a:ext>
            </a:extLst>
          </p:cNvPr>
          <p:cNvPicPr>
            <a:picLocks noChangeAspect="1"/>
          </p:cNvPicPr>
          <p:nvPr/>
        </p:nvPicPr>
        <p:blipFill>
          <a:blip r:embed="rId2"/>
          <a:stretch>
            <a:fillRect/>
          </a:stretch>
        </p:blipFill>
        <p:spPr>
          <a:xfrm>
            <a:off x="9679268" y="3079978"/>
            <a:ext cx="2310211" cy="2456769"/>
          </a:xfrm>
          <a:prstGeom prst="rect">
            <a:avLst/>
          </a:prstGeom>
        </p:spPr>
      </p:pic>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C1FAB95-67C1-FC59-D936-CB41F958AB28}"/>
                  </a:ext>
                </a:extLst>
              </p:cNvPr>
              <p:cNvSpPr>
                <a:spLocks noGrp="1"/>
              </p:cNvSpPr>
              <p:nvPr>
                <p:ph idx="1"/>
              </p:nvPr>
            </p:nvSpPr>
            <p:spPr>
              <a:xfrm>
                <a:off x="838200" y="304800"/>
                <a:ext cx="10515600" cy="3040743"/>
              </a:xfrm>
            </p:spPr>
            <p:txBody>
              <a:bodyPr>
                <a:normAutofit/>
              </a:bodyPr>
              <a:lstStyle/>
              <a:p>
                <a:pPr marL="0" indent="0">
                  <a:buNone/>
                </a:pPr>
                <a:r>
                  <a:rPr lang="en-US" altLang="zh-CN" sz="2000" dirty="0"/>
                  <a:t>Jackson 7.22 Use the Kramers-Kronig relation to calculate the real part of </a:t>
                </a:r>
                <a14:m>
                  <m:oMath xmlns:m="http://schemas.openxmlformats.org/officeDocument/2006/math">
                    <m:r>
                      <a:rPr lang="en-US" altLang="zh-CN" sz="2000" b="0" i="1" smtClean="0">
                        <a:latin typeface="Cambria Math" panose="02040503050406030204" pitchFamily="18" charset="0"/>
                      </a:rPr>
                      <m:t>𝜖</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𝜔</m:t>
                        </m:r>
                      </m:e>
                    </m:d>
                  </m:oMath>
                </a14:m>
                <a:r>
                  <a:rPr lang="en-US" altLang="zh-CN" sz="2000" dirty="0"/>
                  <a:t>, given the imaginary part of </a:t>
                </a:r>
                <a14:m>
                  <m:oMath xmlns:m="http://schemas.openxmlformats.org/officeDocument/2006/math">
                    <m:r>
                      <a:rPr lang="en-US" altLang="zh-CN" sz="2000" b="0" i="1" smtClean="0">
                        <a:latin typeface="Cambria Math" panose="02040503050406030204" pitchFamily="18" charset="0"/>
                      </a:rPr>
                      <m:t>𝜖</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𝜔</m:t>
                        </m:r>
                      </m:e>
                    </m:d>
                  </m:oMath>
                </a14:m>
                <a:r>
                  <a:rPr lang="zh-CN" altLang="en-US" sz="2000" dirty="0"/>
                  <a:t> </a:t>
                </a:r>
                <a:r>
                  <a:rPr lang="en-US" altLang="zh-CN" sz="2000" dirty="0"/>
                  <a:t>for positive </a:t>
                </a:r>
                <a14:m>
                  <m:oMath xmlns:m="http://schemas.openxmlformats.org/officeDocument/2006/math">
                    <m:r>
                      <a:rPr lang="en-US" altLang="zh-CN" sz="2000" b="0" i="1" smtClean="0">
                        <a:latin typeface="Cambria Math" panose="02040503050406030204" pitchFamily="18" charset="0"/>
                      </a:rPr>
                      <m:t>𝜔</m:t>
                    </m:r>
                  </m:oMath>
                </a14:m>
                <a:r>
                  <a:rPr lang="zh-CN" altLang="en-US" sz="2000" dirty="0"/>
                  <a:t> </a:t>
                </a:r>
                <a:r>
                  <a:rPr lang="en-US" altLang="zh-CN" sz="2000" dirty="0"/>
                  <a:t>as</a:t>
                </a:r>
              </a:p>
              <a:p>
                <a:pPr marL="0" indent="0">
                  <a:buNone/>
                </a:pPr>
                <a14:m>
                  <m:oMathPara xmlns:m="http://schemas.openxmlformats.org/officeDocument/2006/math">
                    <m:oMathParaPr>
                      <m:jc m:val="centerGroup"/>
                    </m:oMathParaPr>
                    <m:oMath xmlns:m="http://schemas.openxmlformats.org/officeDocument/2006/math">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𝑎</m:t>
                          </m:r>
                        </m:e>
                      </m:d>
                      <m:r>
                        <a:rPr lang="en-US" altLang="zh-CN" sz="2000" b="0" i="1" dirty="0" smtClean="0">
                          <a:latin typeface="Cambria Math" panose="02040503050406030204" pitchFamily="18" charset="0"/>
                        </a:rPr>
                        <m:t> </m:t>
                      </m:r>
                      <m:r>
                        <a:rPr lang="en-US" altLang="zh-CN" sz="2000" b="0" i="1" smtClean="0">
                          <a:latin typeface="Cambria Math" panose="02040503050406030204" pitchFamily="18" charset="0"/>
                        </a:rPr>
                        <m:t>𝐼𝑚</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𝜖</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0</m:t>
                              </m:r>
                            </m:sub>
                          </m:sSub>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𝜆</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2</m:t>
                                  </m:r>
                                </m:sub>
                              </m:sSub>
                            </m:e>
                          </m:d>
                        </m:e>
                      </m:d>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&gt;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&gt;0</m:t>
                      </m:r>
                    </m:oMath>
                  </m:oMathPara>
                </a14:m>
                <a:endParaRPr lang="en-US" altLang="zh-CN" sz="2000" i="1" dirty="0"/>
              </a:p>
              <a:p>
                <a:pPr marL="0" indent="0">
                  <a:buNone/>
                </a:pPr>
                <a14:m>
                  <m:oMathPara xmlns:m="http://schemas.openxmlformats.org/officeDocument/2006/math">
                    <m:oMathParaPr>
                      <m:jc m:val="centerGroup"/>
                    </m:oMathParaPr>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𝑏</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𝐼𝑚</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𝜖</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0</m:t>
                              </m:r>
                            </m:sub>
                          </m:sSub>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𝜆𝛾𝜔</m:t>
                          </m:r>
                        </m:num>
                        <m:den>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𝛾</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den>
                      </m:f>
                    </m:oMath>
                  </m:oMathPara>
                </a14:m>
                <a:endParaRPr lang="en-US" altLang="zh-CN" sz="2000" i="1" dirty="0"/>
              </a:p>
              <a:p>
                <a:pPr marL="0" indent="0">
                  <a:buNone/>
                </a:pPr>
                <a:r>
                  <a:rPr lang="en-US" altLang="zh-CN" sz="2000" dirty="0"/>
                  <a:t>In each case sketch the behavior of </a:t>
                </a:r>
                <a14:m>
                  <m:oMath xmlns:m="http://schemas.openxmlformats.org/officeDocument/2006/math">
                    <m:r>
                      <a:rPr lang="en-US" altLang="zh-CN" sz="2000" b="0" i="1" smtClean="0">
                        <a:latin typeface="Cambria Math" panose="02040503050406030204" pitchFamily="18" charset="0"/>
                      </a:rPr>
                      <m:t>𝐼𝑚</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𝜖</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𝜔</m:t>
                        </m:r>
                      </m:e>
                    </m:d>
                  </m:oMath>
                </a14:m>
                <a:r>
                  <a:rPr lang="zh-CN" altLang="en-US" sz="2000" dirty="0"/>
                  <a:t> </a:t>
                </a:r>
                <a:r>
                  <a:rPr lang="en-US" altLang="zh-CN" sz="2000" dirty="0"/>
                  <a:t>and the result for </a:t>
                </a:r>
                <a14:m>
                  <m:oMath xmlns:m="http://schemas.openxmlformats.org/officeDocument/2006/math">
                    <m:r>
                      <a:rPr lang="en-US" altLang="zh-CN" sz="2000" b="0" i="1" smtClean="0">
                        <a:latin typeface="Cambria Math" panose="02040503050406030204" pitchFamily="18" charset="0"/>
                      </a:rPr>
                      <m:t>𝑅𝑒</m:t>
                    </m:r>
                    <m:r>
                      <a:rPr lang="en-US" altLang="zh-CN" sz="2000" i="1">
                        <a:latin typeface="Cambria Math" panose="02040503050406030204" pitchFamily="18" charset="0"/>
                      </a:rPr>
                      <m:t> </m:t>
                    </m:r>
                    <m:r>
                      <a:rPr lang="en-US" altLang="zh-CN" sz="2000" i="1">
                        <a:latin typeface="Cambria Math" panose="02040503050406030204" pitchFamily="18" charset="0"/>
                      </a:rPr>
                      <m:t>𝜖</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oMath>
                </a14:m>
                <a:r>
                  <a:rPr lang="zh-CN" altLang="en-US" sz="2000" dirty="0"/>
                  <a:t> </a:t>
                </a:r>
                <a:r>
                  <a:rPr lang="en-US" altLang="zh-CN" sz="2000" dirty="0"/>
                  <a:t>as functions of </a:t>
                </a:r>
                <a14:m>
                  <m:oMath xmlns:m="http://schemas.openxmlformats.org/officeDocument/2006/math">
                    <m:r>
                      <a:rPr lang="en-US" altLang="zh-CN" sz="2000" b="0" i="1" smtClean="0">
                        <a:latin typeface="Cambria Math" panose="02040503050406030204" pitchFamily="18" charset="0"/>
                      </a:rPr>
                      <m:t>𝜔</m:t>
                    </m:r>
                  </m:oMath>
                </a14:m>
                <a:r>
                  <a:rPr lang="en-US" altLang="zh-CN" sz="2000" dirty="0"/>
                  <a:t>. Comment on the reasons for similarities or differences of your results as compared with the curves in Fig.7.8. The step function is </a:t>
                </a:r>
                <a14:m>
                  <m:oMath xmlns:m="http://schemas.openxmlformats.org/officeDocument/2006/math">
                    <m:r>
                      <a:rPr lang="en-US" altLang="zh-CN" sz="2000" b="0" i="1" smtClean="0">
                        <a:latin typeface="Cambria Math" panose="02040503050406030204" pitchFamily="18" charset="0"/>
                      </a:rPr>
                      <m:t>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&lt;0</m:t>
                    </m:r>
                  </m:oMath>
                </a14:m>
                <a:r>
                  <a:rPr lang="en-US" altLang="zh-CN" sz="2000" dirty="0"/>
                  <a:t> and </a:t>
                </a:r>
                <a14:m>
                  <m:oMath xmlns:m="http://schemas.openxmlformats.org/officeDocument/2006/math">
                    <m:r>
                      <a:rPr lang="en-US" altLang="zh-CN" sz="2000" i="1">
                        <a:latin typeface="Cambria Math" panose="02040503050406030204" pitchFamily="18" charset="0"/>
                      </a:rPr>
                      <m:t>𝜃</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r>
                      <a:rPr lang="en-US" altLang="zh-CN" sz="2000" b="0" i="1" smtClean="0">
                        <a:latin typeface="Cambria Math" panose="02040503050406030204" pitchFamily="18" charset="0"/>
                      </a:rPr>
                      <m:t>1</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b="0" i="1" smtClean="0">
                        <a:latin typeface="Cambria Math" panose="02040503050406030204" pitchFamily="18" charset="0"/>
                      </a:rPr>
                      <m:t>&gt;</m:t>
                    </m:r>
                    <m:r>
                      <a:rPr lang="en-US" altLang="zh-CN" sz="2000" i="1">
                        <a:latin typeface="Cambria Math" panose="02040503050406030204" pitchFamily="18" charset="0"/>
                      </a:rPr>
                      <m:t>0</m:t>
                    </m:r>
                  </m:oMath>
                </a14:m>
                <a:r>
                  <a:rPr lang="en-US" altLang="zh-CN" sz="2000" dirty="0"/>
                  <a:t> .</a:t>
                </a:r>
              </a:p>
              <a:p>
                <a:pPr marL="0" indent="0">
                  <a:buNone/>
                </a:pPr>
                <a:endParaRPr lang="zh-CN" altLang="en-US" sz="2000" dirty="0"/>
              </a:p>
            </p:txBody>
          </p:sp>
        </mc:Choice>
        <mc:Fallback>
          <p:sp>
            <p:nvSpPr>
              <p:cNvPr id="3" name="内容占位符 2">
                <a:extLst>
                  <a:ext uri="{FF2B5EF4-FFF2-40B4-BE49-F238E27FC236}">
                    <a16:creationId xmlns:a16="http://schemas.microsoft.com/office/drawing/2014/main" id="{2C1FAB95-67C1-FC59-D936-CB41F958AB28}"/>
                  </a:ext>
                </a:extLst>
              </p:cNvPr>
              <p:cNvSpPr>
                <a:spLocks noGrp="1" noRot="1" noChangeAspect="1" noMove="1" noResize="1" noEditPoints="1" noAdjustHandles="1" noChangeArrowheads="1" noChangeShapeType="1" noTextEdit="1"/>
              </p:cNvSpPr>
              <p:nvPr>
                <p:ph idx="1"/>
              </p:nvPr>
            </p:nvSpPr>
            <p:spPr>
              <a:xfrm>
                <a:off x="838200" y="304800"/>
                <a:ext cx="10515600" cy="3040743"/>
              </a:xfrm>
              <a:blipFill>
                <a:blip r:embed="rId3"/>
                <a:stretch>
                  <a:fillRect l="-638" t="-1002" r="-232" b="-120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248AE38-F64C-601A-4B02-4321140F9443}"/>
              </a:ext>
            </a:extLst>
          </p:cNvPr>
          <p:cNvSpPr>
            <a:spLocks noGrp="1"/>
          </p:cNvSpPr>
          <p:nvPr>
            <p:ph type="sldNum" sz="quarter" idx="12"/>
          </p:nvPr>
        </p:nvSpPr>
        <p:spPr/>
        <p:txBody>
          <a:bodyPr/>
          <a:lstStyle/>
          <a:p>
            <a:fld id="{60619CE2-D869-49DC-942B-2DB2F3BD9A7A}" type="slidenum">
              <a:rPr lang="zh-CN" altLang="en-US" smtClean="0"/>
              <a:t>32</a:t>
            </a:fld>
            <a:endParaRPr lang="zh-CN" altLang="en-US"/>
          </a:p>
        </p:txBody>
      </p:sp>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B2A81AF6-47AD-9922-9551-090B852C3F86}"/>
                  </a:ext>
                </a:extLst>
              </p:cNvPr>
              <p:cNvSpPr txBox="1">
                <a:spLocks/>
              </p:cNvSpPr>
              <p:nvPr/>
            </p:nvSpPr>
            <p:spPr>
              <a:xfrm>
                <a:off x="729343" y="3345543"/>
                <a:ext cx="10515600" cy="34471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t>介电常数与</a:t>
                </a:r>
                <a:r>
                  <a:rPr lang="en-US" altLang="zh-CN" sz="2000" dirty="0"/>
                  <a:t>susceptibility kernel </a:t>
                </a:r>
                <a14:m>
                  <m:oMath xmlns:m="http://schemas.openxmlformats.org/officeDocument/2006/math">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𝜏</m:t>
                    </m:r>
                    <m:r>
                      <a:rPr lang="en-US" altLang="zh-CN" sz="2000" b="0" i="1" smtClean="0">
                        <a:latin typeface="Cambria Math" panose="02040503050406030204" pitchFamily="18" charset="0"/>
                      </a:rPr>
                      <m:t>)</m:t>
                    </m:r>
                    <m:r>
                      <a:rPr lang="zh-CN" altLang="en-US" sz="2000" i="1">
                        <a:latin typeface="Cambria Math" panose="02040503050406030204" pitchFamily="18" charset="0"/>
                      </a:rPr>
                      <m:t>的</m:t>
                    </m:r>
                  </m:oMath>
                </a14:m>
                <a:r>
                  <a:rPr lang="zh-CN" altLang="en-US" sz="2000" dirty="0"/>
                  <a:t>关系为</a:t>
                </a:r>
                <a:r>
                  <a:rPr lang="en-US" altLang="zh-CN" sz="2000" dirty="0"/>
                  <a:t>(7.112) (7.106)</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𝜖</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𝜔</m:t>
                              </m:r>
                            </m:e>
                          </m:d>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0</m:t>
                              </m:r>
                            </m:sub>
                          </m:sSub>
                        </m:den>
                      </m:f>
                      <m:r>
                        <a:rPr lang="en-US" altLang="zh-CN" sz="2000" b="0" i="1" smtClean="0">
                          <a:latin typeface="Cambria Math" panose="02040503050406030204" pitchFamily="18" charset="0"/>
                        </a:rPr>
                        <m:t>−1=</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m:t>
                          </m:r>
                        </m:sup>
                        <m:e>
                          <m:r>
                            <a:rPr lang="en-US" altLang="zh-CN" sz="2000" b="0" i="1" smtClean="0">
                              <a:latin typeface="Cambria Math" panose="02040503050406030204" pitchFamily="18" charset="0"/>
                            </a:rPr>
                            <m:t>𝐺</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𝜏</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𝜔𝜏</m:t>
                              </m:r>
                            </m:sup>
                          </m:sSup>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𝜏</m:t>
                          </m:r>
                        </m:e>
                      </m:nary>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𝐺</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𝜏</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m:t>
                          </m:r>
                        </m:sup>
                        <m:e>
                          <m:d>
                            <m:dPr>
                              <m:ctrlPr>
                                <a:rPr lang="en-US" altLang="zh-CN" sz="2000" b="0" i="1" smtClean="0">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en-US" altLang="zh-CN" sz="2000" i="1">
                                  <a:latin typeface="Cambria Math" panose="02040503050406030204" pitchFamily="18" charset="0"/>
                                </a:rPr>
                                <m:t>−1</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𝜔𝜏</m:t>
                              </m:r>
                            </m:sup>
                          </m:sSup>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𝜔</m:t>
                          </m:r>
                        </m:e>
                      </m:nary>
                    </m:oMath>
                  </m:oMathPara>
                </a14:m>
                <a:endParaRPr lang="en-US" altLang="zh-CN" sz="2000" dirty="0"/>
              </a:p>
              <a:p>
                <a:pPr marL="0" indent="0">
                  <a:buFont typeface="Arial" panose="020B0604020202020204" pitchFamily="34" charset="0"/>
                  <a:buNone/>
                </a:pPr>
                <a:r>
                  <a:rPr lang="zh-CN" altLang="en-US" sz="2000" dirty="0"/>
                  <a:t>由</a:t>
                </a:r>
                <a:r>
                  <a:rPr lang="en-US" altLang="zh-CN" sz="2000" dirty="0"/>
                  <a:t>(7.51)</a:t>
                </a:r>
                <a:r>
                  <a:rPr lang="zh-CN" altLang="en-US" sz="2000" dirty="0"/>
                  <a:t>给出的介电常数的谐振模型整理为</a:t>
                </a:r>
                <a:r>
                  <a:rPr lang="en-US" altLang="zh-CN" sz="2000" dirty="0"/>
                  <a:t>(7.107)</a:t>
                </a:r>
              </a:p>
              <a:p>
                <a:pPr marL="0" indent="0">
                  <a:buNone/>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en-US" altLang="zh-CN" sz="2000" b="0" i="1" smtClean="0">
                          <a:latin typeface="Cambria Math" panose="02040503050406030204" pitchFamily="18" charset="0"/>
                        </a:rPr>
                        <m:t>−1=</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𝑝</m:t>
                          </m:r>
                        </m:sub>
                        <m:sup>
                          <m:r>
                            <a:rPr lang="en-US" altLang="zh-CN" sz="2000" b="0" i="1" smtClean="0">
                              <a:latin typeface="Cambria Math" panose="02040503050406030204" pitchFamily="18" charset="0"/>
                            </a:rPr>
                            <m:t>2</m:t>
                          </m:r>
                        </m:sup>
                      </m:sSubSup>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𝛾𝜔</m:t>
                              </m:r>
                            </m:e>
                          </m:d>
                        </m:e>
                        <m:sup>
                          <m:r>
                            <a:rPr lang="en-US" altLang="zh-CN" sz="2000" b="0" i="1" smtClean="0">
                              <a:latin typeface="Cambria Math" panose="02040503050406030204" pitchFamily="18" charset="0"/>
                            </a:rPr>
                            <m:t>−1</m:t>
                          </m:r>
                        </m:sup>
                      </m:sSup>
                    </m:oMath>
                  </m:oMathPara>
                </a14:m>
                <a:endParaRPr lang="en-US" altLang="zh-CN" sz="2000" dirty="0"/>
              </a:p>
              <a:p>
                <a:pPr marL="0" indent="0">
                  <a:buNone/>
                </a:pPr>
                <a:r>
                  <a:rPr lang="zh-CN" altLang="en-US" sz="2000" dirty="0"/>
                  <a:t>得到</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𝐺</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𝜏</m:t>
                          </m:r>
                        </m:e>
                      </m:d>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𝑝</m:t>
                          </m:r>
                        </m:sub>
                        <m:sup>
                          <m:r>
                            <a:rPr lang="en-US" altLang="zh-CN" sz="2000" b="0" i="1" smtClean="0">
                              <a:latin typeface="Cambria Math" panose="02040503050406030204" pitchFamily="18" charset="0"/>
                            </a:rPr>
                            <m:t>2</m:t>
                          </m:r>
                        </m:sup>
                      </m:sSub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𝛾𝜏</m:t>
                              </m:r>
                            </m:num>
                            <m:den>
                              <m:r>
                                <a:rPr lang="en-US" altLang="zh-CN" sz="2000" b="0" i="1" smtClean="0">
                                  <a:latin typeface="Cambria Math" panose="02040503050406030204" pitchFamily="18" charset="0"/>
                                </a:rPr>
                                <m:t>2</m:t>
                              </m:r>
                            </m:den>
                          </m:f>
                        </m:sup>
                      </m:sSup>
                      <m:f>
                        <m:fPr>
                          <m:ctrlPr>
                            <a:rPr lang="en-US" altLang="zh-CN" sz="2000" b="0" i="1" smtClean="0">
                              <a:latin typeface="Cambria Math" panose="02040503050406030204" pitchFamily="18" charset="0"/>
                            </a:rPr>
                          </m:ctrlPr>
                        </m:fPr>
                        <m:num>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𝜈</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𝜏</m:t>
                              </m:r>
                            </m:e>
                          </m:func>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𝜈</m:t>
                              </m:r>
                            </m:e>
                            <m:sub>
                              <m:r>
                                <a:rPr lang="en-US" altLang="zh-CN" sz="2000" b="0" i="1" smtClean="0">
                                  <a:latin typeface="Cambria Math" panose="02040503050406030204" pitchFamily="18" charset="0"/>
                                </a:rPr>
                                <m:t>0</m:t>
                              </m:r>
                            </m:sub>
                          </m:sSub>
                        </m:den>
                      </m:f>
                      <m:r>
                        <a:rPr lang="en-US" altLang="zh-CN" sz="2000" b="0" i="1" smtClean="0">
                          <a:latin typeface="Cambria Math" panose="02040503050406030204" pitchFamily="18" charset="0"/>
                        </a:rPr>
                        <m:t>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𝜏</m:t>
                          </m:r>
                        </m:e>
                      </m:d>
                    </m:oMath>
                  </m:oMathPara>
                </a14:m>
                <a:endParaRPr lang="zh-CN" altLang="en-US" sz="2000" dirty="0"/>
              </a:p>
            </p:txBody>
          </p:sp>
        </mc:Choice>
        <mc:Fallback>
          <p:sp>
            <p:nvSpPr>
              <p:cNvPr id="7" name="内容占位符 2">
                <a:extLst>
                  <a:ext uri="{FF2B5EF4-FFF2-40B4-BE49-F238E27FC236}">
                    <a16:creationId xmlns:a16="http://schemas.microsoft.com/office/drawing/2014/main" id="{B2A81AF6-47AD-9922-9551-090B852C3F86}"/>
                  </a:ext>
                </a:extLst>
              </p:cNvPr>
              <p:cNvSpPr txBox="1">
                <a:spLocks noRot="1" noChangeAspect="1" noMove="1" noResize="1" noEditPoints="1" noAdjustHandles="1" noChangeArrowheads="1" noChangeShapeType="1" noTextEdit="1"/>
              </p:cNvSpPr>
              <p:nvPr/>
            </p:nvSpPr>
            <p:spPr>
              <a:xfrm>
                <a:off x="729343" y="3345543"/>
                <a:ext cx="10515600" cy="3447143"/>
              </a:xfrm>
              <a:prstGeom prst="rect">
                <a:avLst/>
              </a:prstGeom>
              <a:blipFill>
                <a:blip r:embed="rId4"/>
                <a:stretch>
                  <a:fillRect l="-406" t="-17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0110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2C4C1EC-A05B-5D55-1FE5-FC6CDDB1F42C}"/>
                  </a:ext>
                </a:extLst>
              </p:cNvPr>
              <p:cNvSpPr>
                <a:spLocks noGrp="1"/>
              </p:cNvSpPr>
              <p:nvPr>
                <p:ph idx="1"/>
              </p:nvPr>
            </p:nvSpPr>
            <p:spPr>
              <a:xfrm>
                <a:off x="838200" y="312056"/>
                <a:ext cx="10515600" cy="6255657"/>
              </a:xfrm>
            </p:spPr>
            <p:txBody>
              <a:bodyPr>
                <a:normAutofit fontScale="85000" lnSpcReduction="10000"/>
              </a:bodyPr>
              <a:lstStyle/>
              <a:p>
                <a:pPr marL="0" indent="0">
                  <a:buNone/>
                </a:pPr>
                <a:r>
                  <a:rPr lang="en-US" altLang="zh-CN" sz="2000" dirty="0"/>
                  <a:t>Kramers-Kronig relation</a:t>
                </a:r>
                <a:r>
                  <a:rPr lang="zh-CN" altLang="en-US" sz="2000" dirty="0"/>
                  <a:t>是</a:t>
                </a:r>
                <a:r>
                  <a:rPr lang="en-US" altLang="zh-CN" sz="2000" dirty="0"/>
                  <a:t>Hilbert</a:t>
                </a:r>
                <a:r>
                  <a:rPr lang="zh-CN" altLang="en-US" sz="2000" dirty="0"/>
                  <a:t>变换的结果</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𝐺</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𝜏</m:t>
                          </m:r>
                        </m:e>
                      </m:d>
                      <m:r>
                        <a:rPr lang="en-US" altLang="zh-CN" sz="2000" i="1">
                          <a:latin typeface="Cambria Math" panose="02040503050406030204" pitchFamily="18" charset="0"/>
                        </a:rPr>
                        <m:t>=</m:t>
                      </m:r>
                      <m:r>
                        <a:rPr lang="en-US" altLang="zh-CN" sz="2000" b="0" i="1" smtClean="0">
                          <a:latin typeface="Cambria Math" panose="02040503050406030204" pitchFamily="18" charset="0"/>
                        </a:rPr>
                        <m:t>𝑔</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𝜏</m:t>
                          </m:r>
                        </m:e>
                      </m:d>
                      <m:r>
                        <a:rPr lang="en-US" altLang="zh-CN" sz="2000" i="1">
                          <a:latin typeface="Cambria Math" panose="02040503050406030204" pitchFamily="18" charset="0"/>
                        </a:rPr>
                        <m:t>𝜃</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𝜏</m:t>
                          </m:r>
                        </m:e>
                      </m:d>
                    </m:oMath>
                  </m:oMathPara>
                </a14:m>
                <a:endParaRPr lang="zh-CN" altLang="en-US" sz="2000" dirty="0"/>
              </a:p>
              <a:p>
                <a:pPr marL="0" indent="0">
                  <a:buNone/>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en-US" altLang="zh-CN" sz="2000" i="1">
                          <a:latin typeface="Cambria Math" panose="02040503050406030204" pitchFamily="18" charset="0"/>
                        </a:rPr>
                        <m:t>−1=</m:t>
                      </m:r>
                      <m:r>
                        <a:rPr lang="en-US" altLang="zh-CN" sz="2000" i="1">
                          <a:latin typeface="Cambria Math" panose="02040503050406030204" pitchFamily="18" charset="0"/>
                        </a:rPr>
                        <m:t>ℱ</m:t>
                      </m:r>
                      <m:d>
                        <m:dPr>
                          <m:begChr m:val="["/>
                          <m:endChr m:val="]"/>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𝐺</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𝜏</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𝜔</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𝑋</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𝜔</m:t>
                          </m:r>
                        </m:e>
                      </m:d>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ℱ</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𝐺</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𝜏</m:t>
                              </m:r>
                            </m:e>
                          </m:d>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d>
                        <m:dPr>
                          <m:begChr m:val="{"/>
                          <m:endChr m:val="}"/>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ℱ</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𝐺</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𝜏</m:t>
                                  </m:r>
                                </m:e>
                              </m:d>
                            </m:e>
                          </m:d>
                          <m:r>
                            <a:rPr lang="en-US" altLang="zh-CN" sz="2000" b="0" i="1" smtClean="0">
                              <a:latin typeface="Cambria Math" panose="02040503050406030204" pitchFamily="18" charset="0"/>
                            </a:rPr>
                            <m:t>∗</m:t>
                          </m:r>
                          <m:r>
                            <a:rPr lang="en-US" altLang="zh-CN" sz="2000" i="1">
                              <a:latin typeface="Cambria Math" panose="02040503050406030204" pitchFamily="18" charset="0"/>
                            </a:rPr>
                            <m:t>ℱ</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𝜃</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𝜏</m:t>
                                  </m:r>
                                </m:e>
                              </m:d>
                            </m:e>
                          </m:d>
                        </m:e>
                      </m:d>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d>
                        <m:dPr>
                          <m:begChr m:val="{"/>
                          <m:endChr m:val="}"/>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𝑅</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m:t>
                                  </m:r>
                                  <m:r>
                                    <a:rPr lang="en-US" altLang="zh-CN" sz="2000" i="1">
                                      <a:latin typeface="Cambria Math" panose="02040503050406030204" pitchFamily="18" charset="0"/>
                                    </a:rPr>
                                    <m:t>𝜔</m:t>
                                  </m:r>
                                </m:e>
                              </m:d>
                              <m:r>
                                <a:rPr lang="en-US" altLang="zh-CN" sz="2000" i="1">
                                  <a:latin typeface="Cambria Math" panose="02040503050406030204" pitchFamily="18" charset="0"/>
                                </a:rPr>
                                <m:t>+</m:t>
                              </m:r>
                              <m:r>
                                <a:rPr lang="en-US" altLang="zh-CN" sz="2000" b="0" i="1" smtClean="0">
                                  <a:latin typeface="Cambria Math" panose="02040503050406030204" pitchFamily="18" charset="0"/>
                                </a:rPr>
                                <m:t>𝑖</m:t>
                              </m:r>
                              <m:r>
                                <a:rPr lang="en-US" altLang="zh-CN" sz="2000" i="1">
                                  <a:latin typeface="Cambria Math" panose="02040503050406030204" pitchFamily="18" charset="0"/>
                                </a:rPr>
                                <m:t>𝑋</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m:t>
                                  </m:r>
                                  <m:r>
                                    <a:rPr lang="en-US" altLang="zh-CN" sz="2000" i="1">
                                      <a:latin typeface="Cambria Math" panose="02040503050406030204" pitchFamily="18" charset="0"/>
                                    </a:rPr>
                                    <m:t>𝜔</m:t>
                                  </m:r>
                                </m:e>
                              </m:d>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𝜋𝛿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𝜔</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𝜔</m:t>
                                  </m:r>
                                </m:den>
                              </m:f>
                            </m:e>
                          </m:d>
                        </m:e>
                      </m:d>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𝑅</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𝜔</m:t>
                                  </m:r>
                                </m:e>
                              </m:d>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r>
                            <a:rPr lang="en-US" altLang="zh-CN" sz="2000" b="0" i="1" smtClean="0">
                              <a:latin typeface="Cambria Math" panose="02040503050406030204" pitchFamily="18" charset="0"/>
                            </a:rPr>
                            <m:t>𝑃</m:t>
                          </m:r>
                          <m:nary>
                            <m:naryPr>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m:t>
                              </m:r>
                            </m:sup>
                            <m:e>
                              <m:f>
                                <m:fPr>
                                  <m:ctrlPr>
                                    <a:rPr lang="en-US" altLang="zh-CN" sz="2000" b="0" i="1" smtClean="0">
                                      <a:latin typeface="Cambria Math" panose="02040503050406030204" pitchFamily="18" charset="0"/>
                                    </a:rPr>
                                  </m:ctrlPr>
                                </m:fPr>
                                <m:num>
                                  <m:r>
                                    <a:rPr lang="en-US" altLang="zh-CN" sz="2000" i="1">
                                      <a:latin typeface="Cambria Math" panose="02040503050406030204" pitchFamily="18" charset="0"/>
                                    </a:rPr>
                                    <m:t>𝑋</m:t>
                                  </m:r>
                                  <m:r>
                                    <m:rPr>
                                      <m:lit/>
                                    </m:rPr>
                                    <a:rPr lang="en-US" altLang="zh-CN" sz="2000" i="1">
                                      <a:latin typeface="Cambria Math" panose="02040503050406030204" pitchFamily="18" charset="0"/>
                                    </a:rPr>
                                    <m:t>(</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𝜔</m:t>
                                  </m:r>
                                </m:den>
                              </m:f>
                              <m:r>
                                <a:rPr lang="en-US" altLang="zh-CN" sz="2000" b="0" i="1" smtClean="0">
                                  <a:latin typeface="Cambria Math" panose="02040503050406030204" pitchFamily="18" charset="0"/>
                                </a:rPr>
                                <m:t>𝑑</m:t>
                              </m:r>
                              <m:r>
                                <a:rPr lang="en-US" altLang="zh-CN" sz="2000" i="1">
                                  <a:latin typeface="Cambria Math" panose="02040503050406030204" pitchFamily="18" charset="0"/>
                                </a:rPr>
                                <m:t>𝜔</m:t>
                              </m:r>
                              <m:r>
                                <a:rPr lang="en-US" altLang="zh-CN" sz="2000" i="1">
                                  <a:latin typeface="Cambria Math" panose="02040503050406030204" pitchFamily="18" charset="0"/>
                                </a:rPr>
                                <m:t>′</m:t>
                              </m:r>
                            </m:e>
                          </m:nary>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d>
                        <m:dPr>
                          <m:begChr m:val="{"/>
                          <m:endChr m:val="}"/>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𝑋</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num>
                            <m:den>
                              <m:r>
                                <a:rPr lang="en-US" altLang="zh-CN" sz="2000" i="1">
                                  <a:latin typeface="Cambria Math" panose="02040503050406030204" pitchFamily="18" charset="0"/>
                                </a:rPr>
                                <m:t>2</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i="1">
                                  <a:latin typeface="Cambria Math" panose="02040503050406030204" pitchFamily="18" charset="0"/>
                                </a:rPr>
                                <m:t>𝜋</m:t>
                              </m:r>
                            </m:den>
                          </m:f>
                          <m:r>
                            <a:rPr lang="en-US" altLang="zh-CN" sz="2000" b="0" i="1" smtClean="0">
                              <a:latin typeface="Cambria Math" panose="02040503050406030204" pitchFamily="18" charset="0"/>
                            </a:rPr>
                            <m:t>𝑃</m:t>
                          </m:r>
                          <m:nary>
                            <m:naryPr>
                              <m:ctrlPr>
                                <a:rPr lang="en-US" altLang="zh-CN" sz="2000" i="1">
                                  <a:latin typeface="Cambria Math" panose="02040503050406030204" pitchFamily="18" charset="0"/>
                                </a:rPr>
                              </m:ctrlPr>
                            </m:naryPr>
                            <m:sub>
                              <m:r>
                                <a:rPr lang="en-US" altLang="zh-CN" sz="2000" b="0" i="1" smtClean="0">
                                  <a:latin typeface="Cambria Math" panose="02040503050406030204" pitchFamily="18" charset="0"/>
                                </a:rPr>
                                <m:t>−</m:t>
                              </m:r>
                              <m:r>
                                <a:rPr lang="en-US" altLang="zh-CN" sz="2000" i="1">
                                  <a:latin typeface="Cambria Math" panose="02040503050406030204" pitchFamily="18" charset="0"/>
                                </a:rPr>
                                <m:t>∞</m:t>
                              </m:r>
                            </m:sub>
                            <m:sup>
                              <m:r>
                                <a:rPr lang="en-US" altLang="zh-CN" sz="2000" i="1">
                                  <a:latin typeface="Cambria Math" panose="02040503050406030204" pitchFamily="18" charset="0"/>
                                </a:rPr>
                                <m:t>∞</m:t>
                              </m:r>
                            </m:sup>
                            <m:e>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𝑅</m:t>
                                  </m:r>
                                  <m:r>
                                    <m:rPr>
                                      <m:lit/>
                                    </m:rPr>
                                    <a:rPr lang="en-US" altLang="zh-CN" sz="2000" i="1">
                                      <a:latin typeface="Cambria Math" panose="02040503050406030204" pitchFamily="18" charset="0"/>
                                    </a:rPr>
                                    <m:t>(</m:t>
                                  </m:r>
                                  <m:r>
                                    <a:rPr lang="en-US" altLang="zh-CN" sz="2000" i="1">
                                      <a:latin typeface="Cambria Math" panose="02040503050406030204" pitchFamily="18" charset="0"/>
                                    </a:rPr>
                                    <m:t>𝜔</m:t>
                                  </m:r>
                                  <m:r>
                                    <a:rPr lang="en-US" altLang="zh-CN" sz="2000" i="1">
                                      <a:latin typeface="Cambria Math" panose="02040503050406030204" pitchFamily="18" charset="0"/>
                                    </a:rPr>
                                    <m:t>′)</m:t>
                                  </m:r>
                                </m:num>
                                <m:den>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𝜔</m:t>
                                      </m:r>
                                    </m:e>
                                    <m:sup>
                                      <m:r>
                                        <a:rPr lang="en-US" altLang="zh-CN" sz="2000" i="1">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𝜔</m:t>
                                  </m:r>
                                </m:den>
                              </m:f>
                              <m:r>
                                <a:rPr lang="en-US" altLang="zh-CN" sz="2000" i="1">
                                  <a:latin typeface="Cambria Math" panose="02040503050406030204" pitchFamily="18" charset="0"/>
                                </a:rPr>
                                <m:t>𝑑</m:t>
                              </m:r>
                              <m:r>
                                <a:rPr lang="en-US" altLang="zh-CN" sz="2000" i="1">
                                  <a:latin typeface="Cambria Math" panose="02040503050406030204" pitchFamily="18" charset="0"/>
                                </a:rPr>
                                <m:t>𝜔</m:t>
                              </m:r>
                              <m:r>
                                <a:rPr lang="en-US" altLang="zh-CN" sz="2000" i="1">
                                  <a:latin typeface="Cambria Math" panose="02040503050406030204" pitchFamily="18" charset="0"/>
                                </a:rPr>
                                <m:t>′</m:t>
                              </m:r>
                            </m:e>
                          </m:nary>
                        </m:e>
                      </m:d>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𝑅</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𝜋</m:t>
                          </m:r>
                        </m:den>
                      </m:f>
                      <m:r>
                        <a:rPr lang="en-US" altLang="zh-CN" sz="2000" b="0" i="1" smtClean="0">
                          <a:latin typeface="Cambria Math" panose="02040503050406030204" pitchFamily="18" charset="0"/>
                        </a:rPr>
                        <m:t>𝑃</m:t>
                      </m:r>
                      <m:nary>
                        <m:naryPr>
                          <m:ctrlPr>
                            <a:rPr lang="en-US" altLang="zh-CN" sz="2000" i="1" smtClean="0">
                              <a:latin typeface="Cambria Math" panose="02040503050406030204" pitchFamily="18" charset="0"/>
                            </a:rPr>
                          </m:ctrlPr>
                        </m:naryPr>
                        <m:sub>
                          <m:r>
                            <a:rPr lang="en-US" altLang="zh-CN" sz="2000" b="0" i="1" smtClean="0">
                              <a:latin typeface="Cambria Math" panose="02040503050406030204" pitchFamily="18" charset="0"/>
                            </a:rPr>
                            <m:t>−</m:t>
                          </m:r>
                          <m:r>
                            <a:rPr lang="en-US" altLang="zh-CN" sz="2000" i="1">
                              <a:latin typeface="Cambria Math" panose="02040503050406030204" pitchFamily="18" charset="0"/>
                            </a:rPr>
                            <m:t>∞</m:t>
                          </m:r>
                        </m:sub>
                        <m:sup>
                          <m:r>
                            <a:rPr lang="en-US" altLang="zh-CN" sz="2000" i="1">
                              <a:latin typeface="Cambria Math" panose="02040503050406030204" pitchFamily="18" charset="0"/>
                            </a:rPr>
                            <m:t>∞</m:t>
                          </m:r>
                        </m:sup>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𝑋</m:t>
                              </m:r>
                              <m:r>
                                <m:rPr>
                                  <m:lit/>
                                </m:rPr>
                                <a:rPr lang="en-US" altLang="zh-CN" sz="2000" i="1">
                                  <a:latin typeface="Cambria Math" panose="02040503050406030204" pitchFamily="18" charset="0"/>
                                </a:rPr>
                                <m:t>(</m:t>
                              </m:r>
                              <m:r>
                                <a:rPr lang="en-US" altLang="zh-CN" sz="2000" i="1">
                                  <a:latin typeface="Cambria Math" panose="02040503050406030204" pitchFamily="18" charset="0"/>
                                </a:rPr>
                                <m:t>𝜔</m:t>
                              </m:r>
                              <m:r>
                                <a:rPr lang="en-US" altLang="zh-CN" sz="2000" i="1">
                                  <a:latin typeface="Cambria Math" panose="02040503050406030204" pitchFamily="18" charset="0"/>
                                </a:rPr>
                                <m:t>′)</m:t>
                              </m:r>
                            </m:num>
                            <m:den>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𝜔</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𝜔</m:t>
                              </m:r>
                            </m:den>
                          </m:f>
                          <m:r>
                            <a:rPr lang="en-US" altLang="zh-CN" sz="2000" i="1">
                              <a:latin typeface="Cambria Math" panose="02040503050406030204" pitchFamily="18" charset="0"/>
                            </a:rPr>
                            <m:t>𝑑</m:t>
                          </m:r>
                          <m:r>
                            <a:rPr lang="en-US" altLang="zh-CN" sz="2000" i="1">
                              <a:latin typeface="Cambria Math" panose="02040503050406030204" pitchFamily="18" charset="0"/>
                            </a:rPr>
                            <m:t>𝜔</m:t>
                          </m:r>
                          <m:r>
                            <a:rPr lang="en-US" altLang="zh-CN" sz="2000" i="1">
                              <a:latin typeface="Cambria Math" panose="02040503050406030204" pitchFamily="18" charset="0"/>
                            </a:rPr>
                            <m:t>′</m:t>
                          </m:r>
                        </m:e>
                      </m:nary>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𝑋</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𝜋</m:t>
                          </m:r>
                        </m:den>
                      </m:f>
                      <m:r>
                        <a:rPr lang="en-US" altLang="zh-CN" sz="2000" b="0" i="1" smtClean="0">
                          <a:latin typeface="Cambria Math" panose="02040503050406030204" pitchFamily="18" charset="0"/>
                        </a:rPr>
                        <m:t>𝑃</m:t>
                      </m:r>
                      <m:nary>
                        <m:naryPr>
                          <m:ctrlPr>
                            <a:rPr lang="en-US" altLang="zh-CN" sz="2000" i="1">
                              <a:latin typeface="Cambria Math" panose="02040503050406030204" pitchFamily="18" charset="0"/>
                            </a:rPr>
                          </m:ctrlPr>
                        </m:naryPr>
                        <m:sub>
                          <m:r>
                            <a:rPr lang="en-US" altLang="zh-CN" sz="2000" b="0" i="1" smtClean="0">
                              <a:latin typeface="Cambria Math" panose="02040503050406030204" pitchFamily="18" charset="0"/>
                            </a:rPr>
                            <m:t>−</m:t>
                          </m:r>
                          <m:r>
                            <a:rPr lang="en-US" altLang="zh-CN" sz="2000" i="1">
                              <a:latin typeface="Cambria Math" panose="02040503050406030204" pitchFamily="18" charset="0"/>
                            </a:rPr>
                            <m:t>∞</m:t>
                          </m:r>
                        </m:sub>
                        <m:sup>
                          <m:r>
                            <a:rPr lang="en-US" altLang="zh-CN" sz="2000" i="1">
                              <a:latin typeface="Cambria Math" panose="02040503050406030204" pitchFamily="18" charset="0"/>
                            </a:rPr>
                            <m:t>∞</m:t>
                          </m:r>
                        </m:sup>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𝑅</m:t>
                              </m:r>
                              <m:r>
                                <m:rPr>
                                  <m:lit/>
                                </m:rPr>
                                <a:rPr lang="en-US" altLang="zh-CN" sz="2000" i="1">
                                  <a:latin typeface="Cambria Math" panose="02040503050406030204" pitchFamily="18" charset="0"/>
                                </a:rPr>
                                <m:t>(</m:t>
                              </m:r>
                              <m:r>
                                <a:rPr lang="en-US" altLang="zh-CN" sz="2000" i="1">
                                  <a:latin typeface="Cambria Math" panose="02040503050406030204" pitchFamily="18" charset="0"/>
                                </a:rPr>
                                <m:t>𝜔</m:t>
                              </m:r>
                              <m:r>
                                <a:rPr lang="en-US" altLang="zh-CN" sz="2000" i="1">
                                  <a:latin typeface="Cambria Math" panose="02040503050406030204" pitchFamily="18" charset="0"/>
                                </a:rPr>
                                <m:t>′)</m:t>
                              </m:r>
                            </m:num>
                            <m:den>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𝜔</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𝜔</m:t>
                              </m:r>
                            </m:den>
                          </m:f>
                          <m:r>
                            <a:rPr lang="en-US" altLang="zh-CN" sz="2000" i="1">
                              <a:latin typeface="Cambria Math" panose="02040503050406030204" pitchFamily="18" charset="0"/>
                            </a:rPr>
                            <m:t>𝑑</m:t>
                          </m:r>
                          <m:r>
                            <a:rPr lang="en-US" altLang="zh-CN" sz="2000" i="1">
                              <a:latin typeface="Cambria Math" panose="02040503050406030204" pitchFamily="18" charset="0"/>
                            </a:rPr>
                            <m:t>𝜔</m:t>
                          </m:r>
                          <m:r>
                            <a:rPr lang="en-US" altLang="zh-CN" sz="2000" i="1">
                              <a:latin typeface="Cambria Math" panose="02040503050406030204" pitchFamily="18" charset="0"/>
                            </a:rPr>
                            <m:t>′</m:t>
                          </m:r>
                        </m:e>
                      </m:nary>
                    </m:oMath>
                  </m:oMathPara>
                </a14:m>
                <a:endParaRPr lang="en-US" altLang="zh-CN" sz="2000" b="0" dirty="0"/>
              </a:p>
              <a:p>
                <a:pPr marL="0" indent="0">
                  <a:buNone/>
                </a:pPr>
                <a:r>
                  <a:rPr lang="zh-CN" altLang="en-US" sz="2000" dirty="0"/>
                  <a:t>得到</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𝑅𝑒</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𝜖</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𝜔</m:t>
                              </m:r>
                            </m:e>
                          </m:d>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0</m:t>
                              </m:r>
                            </m:sub>
                          </m:sSub>
                        </m:den>
                      </m:f>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𝜋</m:t>
                          </m:r>
                        </m:den>
                      </m:f>
                      <m:r>
                        <a:rPr lang="en-US" altLang="zh-CN" sz="2000" b="0" i="1" smtClean="0">
                          <a:latin typeface="Cambria Math" panose="02040503050406030204" pitchFamily="18" charset="0"/>
                        </a:rPr>
                        <m:t>𝑃</m:t>
                      </m:r>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m:t>
                          </m:r>
                          <m:r>
                            <a:rPr lang="en-US" altLang="zh-CN" sz="2000" i="1">
                              <a:latin typeface="Cambria Math" panose="02040503050406030204" pitchFamily="18" charset="0"/>
                            </a:rPr>
                            <m:t>∞</m:t>
                          </m:r>
                        </m:sub>
                        <m:sup>
                          <m:r>
                            <a:rPr lang="en-US" altLang="zh-CN" sz="2000" i="1">
                              <a:latin typeface="Cambria Math" panose="02040503050406030204" pitchFamily="18" charset="0"/>
                            </a:rPr>
                            <m:t>∞</m:t>
                          </m:r>
                        </m:sup>
                        <m:e>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𝐼𝑚</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num>
                            <m:den>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𝜔</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𝜔</m:t>
                              </m:r>
                            </m:den>
                          </m:f>
                          <m:r>
                            <a:rPr lang="en-US" altLang="zh-CN" sz="2000" i="1">
                              <a:latin typeface="Cambria Math" panose="02040503050406030204" pitchFamily="18" charset="0"/>
                            </a:rPr>
                            <m:t>𝑑</m:t>
                          </m:r>
                          <m:r>
                            <a:rPr lang="en-US" altLang="zh-CN" sz="2000" i="1">
                              <a:latin typeface="Cambria Math" panose="02040503050406030204" pitchFamily="18" charset="0"/>
                            </a:rPr>
                            <m:t>𝜔</m:t>
                          </m:r>
                          <m:r>
                            <a:rPr lang="en-US" altLang="zh-CN" sz="2000" i="1">
                              <a:latin typeface="Cambria Math" panose="02040503050406030204" pitchFamily="18" charset="0"/>
                            </a:rPr>
                            <m:t>′</m:t>
                          </m:r>
                        </m:e>
                      </m:nary>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𝐼𝑚</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en-US" altLang="zh-CN" sz="2000" b="0" i="0" smtClean="0">
                          <a:latin typeface="Cambria Math" panose="02040503050406030204" pitchFamily="18" charset="0"/>
                        </a:rPr>
                        <m:t>=</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𝜋</m:t>
                          </m:r>
                        </m:den>
                      </m:f>
                      <m:r>
                        <a:rPr lang="en-US" altLang="zh-CN" sz="2000" i="1">
                          <a:latin typeface="Cambria Math" panose="02040503050406030204" pitchFamily="18" charset="0"/>
                        </a:rPr>
                        <m:t>𝑃</m:t>
                      </m:r>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m:t>
                          </m:r>
                          <m:r>
                            <a:rPr lang="en-US" altLang="zh-CN" sz="2000" i="1">
                              <a:latin typeface="Cambria Math" panose="02040503050406030204" pitchFamily="18" charset="0"/>
                            </a:rPr>
                            <m:t>∞</m:t>
                          </m:r>
                        </m:sub>
                        <m:sup>
                          <m:r>
                            <a:rPr lang="en-US" altLang="zh-CN" sz="2000" i="1">
                              <a:latin typeface="Cambria Math" panose="02040503050406030204" pitchFamily="18" charset="0"/>
                            </a:rPr>
                            <m:t>∞</m:t>
                          </m:r>
                        </m:sup>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𝑅𝑒</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en-US" altLang="zh-CN" sz="2000" b="0" i="1" smtClean="0">
                                  <a:latin typeface="Cambria Math" panose="02040503050406030204" pitchFamily="18" charset="0"/>
                                </a:rPr>
                                <m:t>−1</m:t>
                              </m:r>
                            </m:num>
                            <m:den>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𝜔</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𝜔</m:t>
                              </m:r>
                            </m:den>
                          </m:f>
                          <m:r>
                            <a:rPr lang="en-US" altLang="zh-CN" sz="2000" i="1">
                              <a:latin typeface="Cambria Math" panose="02040503050406030204" pitchFamily="18" charset="0"/>
                            </a:rPr>
                            <m:t>𝑑</m:t>
                          </m:r>
                          <m:r>
                            <a:rPr lang="en-US" altLang="zh-CN" sz="2000" i="1">
                              <a:latin typeface="Cambria Math" panose="02040503050406030204" pitchFamily="18" charset="0"/>
                            </a:rPr>
                            <m:t>𝜔</m:t>
                          </m:r>
                          <m:r>
                            <a:rPr lang="en-US" altLang="zh-CN" sz="2000" i="1">
                              <a:latin typeface="Cambria Math" panose="02040503050406030204" pitchFamily="18" charset="0"/>
                            </a:rPr>
                            <m:t>′</m:t>
                          </m:r>
                        </m:e>
                      </m:nary>
                    </m:oMath>
                  </m:oMathPara>
                </a14:m>
                <a:endParaRPr lang="en-US" altLang="zh-CN" sz="2000" dirty="0"/>
              </a:p>
              <a:p>
                <a:pPr marL="0" indent="0">
                  <a:buNone/>
                </a:pPr>
                <a:r>
                  <a:rPr lang="zh-CN" altLang="en-US" sz="2000" dirty="0"/>
                  <a:t>其中</a:t>
                </a:r>
                <a:endParaRPr lang="en-US" altLang="zh-CN" sz="2000" dirty="0"/>
              </a:p>
              <a:p>
                <a:pPr marL="0" indent="0">
                  <a:buNone/>
                </a:pPr>
                <a:endParaRPr lang="en-US" altLang="zh-CN" sz="2000" b="0" dirty="0"/>
              </a:p>
            </p:txBody>
          </p:sp>
        </mc:Choice>
        <mc:Fallback>
          <p:sp>
            <p:nvSpPr>
              <p:cNvPr id="3" name="内容占位符 2">
                <a:extLst>
                  <a:ext uri="{FF2B5EF4-FFF2-40B4-BE49-F238E27FC236}">
                    <a16:creationId xmlns:a16="http://schemas.microsoft.com/office/drawing/2014/main" id="{72C4C1EC-A05B-5D55-1FE5-FC6CDDB1F42C}"/>
                  </a:ext>
                </a:extLst>
              </p:cNvPr>
              <p:cNvSpPr>
                <a:spLocks noGrp="1" noRot="1" noChangeAspect="1" noMove="1" noResize="1" noEditPoints="1" noAdjustHandles="1" noChangeArrowheads="1" noChangeShapeType="1" noTextEdit="1"/>
              </p:cNvSpPr>
              <p:nvPr>
                <p:ph idx="1"/>
              </p:nvPr>
            </p:nvSpPr>
            <p:spPr>
              <a:xfrm>
                <a:off x="838200" y="312056"/>
                <a:ext cx="10515600" cy="6255657"/>
              </a:xfrm>
              <a:blipFill>
                <a:blip r:embed="rId2"/>
                <a:stretch>
                  <a:fillRect l="-406" t="-877" b="-29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EE0FE42-D26E-F1E7-06FB-FF8D9B37A290}"/>
              </a:ext>
            </a:extLst>
          </p:cNvPr>
          <p:cNvSpPr>
            <a:spLocks noGrp="1"/>
          </p:cNvSpPr>
          <p:nvPr>
            <p:ph type="sldNum" sz="quarter" idx="12"/>
          </p:nvPr>
        </p:nvSpPr>
        <p:spPr/>
        <p:txBody>
          <a:bodyPr/>
          <a:lstStyle/>
          <a:p>
            <a:fld id="{60619CE2-D869-49DC-942B-2DB2F3BD9A7A}" type="slidenum">
              <a:rPr lang="zh-CN" altLang="en-US" smtClean="0"/>
              <a:t>33</a:t>
            </a:fld>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57B9A5BB-A23E-B19D-0DF2-41FF9EEA057F}"/>
                  </a:ext>
                </a:extLst>
              </p:cNvPr>
              <p:cNvSpPr txBox="1"/>
              <p:nvPr/>
            </p:nvSpPr>
            <p:spPr>
              <a:xfrm>
                <a:off x="8817428" y="0"/>
                <a:ext cx="3262086" cy="187224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𝜖</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𝜔</m:t>
                              </m:r>
                            </m:e>
                          </m:d>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𝜖</m:t>
                              </m:r>
                            </m:e>
                            <m:sub>
                              <m:r>
                                <a:rPr lang="en-US" altLang="zh-CN" sz="1800" b="0" i="1" smtClean="0">
                                  <a:latin typeface="Cambria Math" panose="02040503050406030204" pitchFamily="18" charset="0"/>
                                </a:rPr>
                                <m:t>0</m:t>
                              </m:r>
                            </m:sub>
                          </m:sSub>
                        </m:den>
                      </m:f>
                      <m:r>
                        <a:rPr lang="en-US" altLang="zh-CN" sz="1800" b="0" i="1" smtClean="0">
                          <a:latin typeface="Cambria Math" panose="02040503050406030204" pitchFamily="18" charset="0"/>
                        </a:rPr>
                        <m:t>−1=</m:t>
                      </m:r>
                      <m:nary>
                        <m:naryPr>
                          <m:ctrlPr>
                            <a:rPr lang="en-US" altLang="zh-CN" sz="1800" b="0" i="1" smtClean="0">
                              <a:latin typeface="Cambria Math" panose="02040503050406030204" pitchFamily="18" charset="0"/>
                            </a:rPr>
                          </m:ctrlPr>
                        </m:naryPr>
                        <m:sub>
                          <m:r>
                            <a:rPr lang="en-US" altLang="zh-CN" sz="1800" b="0" i="1" smtClean="0">
                              <a:latin typeface="Cambria Math" panose="02040503050406030204" pitchFamily="18" charset="0"/>
                            </a:rPr>
                            <m:t>−∞</m:t>
                          </m:r>
                        </m:sub>
                        <m:sup>
                          <m:r>
                            <a:rPr lang="en-US" altLang="zh-CN" sz="1800" b="0" i="1" smtClean="0">
                              <a:latin typeface="Cambria Math" panose="02040503050406030204" pitchFamily="18" charset="0"/>
                            </a:rPr>
                            <m:t>∞</m:t>
                          </m:r>
                        </m:sup>
                        <m:e>
                          <m:r>
                            <a:rPr lang="en-US" altLang="zh-CN" sz="1800" b="0" i="1" smtClean="0">
                              <a:latin typeface="Cambria Math" panose="02040503050406030204" pitchFamily="18" charset="0"/>
                            </a:rPr>
                            <m:t>𝐺</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𝜏</m:t>
                              </m:r>
                            </m:e>
                          </m:d>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𝑒</m:t>
                              </m:r>
                            </m:e>
                            <m:sup>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𝜔𝜏</m:t>
                              </m:r>
                            </m:sup>
                          </m:sSup>
                          <m:r>
                            <a:rPr lang="en-US" altLang="zh-CN" sz="1800" b="0" i="1" smtClean="0">
                              <a:latin typeface="Cambria Math" panose="02040503050406030204" pitchFamily="18" charset="0"/>
                            </a:rPr>
                            <m:t>𝑑</m:t>
                          </m:r>
                          <m:r>
                            <a:rPr lang="en-US" altLang="zh-CN" sz="1800" b="0" i="1" smtClean="0">
                              <a:latin typeface="Cambria Math" panose="02040503050406030204" pitchFamily="18" charset="0"/>
                            </a:rPr>
                            <m:t>𝜏</m:t>
                          </m:r>
                        </m:e>
                      </m:nary>
                    </m:oMath>
                  </m:oMathPara>
                </a14:m>
                <a:endParaRPr lang="en-US" altLang="zh-CN" sz="18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𝐺</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𝜏</m:t>
                          </m:r>
                        </m:e>
                      </m:d>
                      <m:r>
                        <a:rPr lang="en-US" altLang="zh-CN" sz="1800" b="0" i="1" smtClean="0">
                          <a:latin typeface="Cambria Math" panose="02040503050406030204" pitchFamily="18" charset="0"/>
                        </a:rPr>
                        <m:t>=</m:t>
                      </m:r>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𝜔</m:t>
                          </m:r>
                        </m:e>
                        <m:sub>
                          <m:r>
                            <a:rPr lang="en-US" altLang="zh-CN" sz="1800" b="0" i="1" smtClean="0">
                              <a:latin typeface="Cambria Math" panose="02040503050406030204" pitchFamily="18" charset="0"/>
                            </a:rPr>
                            <m:t>𝑝</m:t>
                          </m:r>
                        </m:sub>
                        <m:sup>
                          <m:r>
                            <a:rPr lang="en-US" altLang="zh-CN" sz="1800" b="0" i="1" smtClean="0">
                              <a:latin typeface="Cambria Math" panose="02040503050406030204" pitchFamily="18" charset="0"/>
                            </a:rPr>
                            <m:t>2</m:t>
                          </m:r>
                        </m:sup>
                      </m:sSubSup>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𝑒</m:t>
                          </m:r>
                        </m:e>
                        <m:sup>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𝛾𝜏</m:t>
                              </m:r>
                            </m:num>
                            <m:den>
                              <m:r>
                                <a:rPr lang="en-US" altLang="zh-CN" sz="1800" b="0" i="1" smtClean="0">
                                  <a:latin typeface="Cambria Math" panose="02040503050406030204" pitchFamily="18" charset="0"/>
                                </a:rPr>
                                <m:t>2</m:t>
                              </m:r>
                            </m:den>
                          </m:f>
                        </m:sup>
                      </m:sSup>
                      <m:f>
                        <m:fPr>
                          <m:ctrlPr>
                            <a:rPr lang="en-US" altLang="zh-CN" sz="1800" b="0" i="1" smtClean="0">
                              <a:latin typeface="Cambria Math" panose="02040503050406030204" pitchFamily="18" charset="0"/>
                            </a:rPr>
                          </m:ctrlPr>
                        </m:fPr>
                        <m:num>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sin</m:t>
                              </m:r>
                            </m:fNa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𝜈</m:t>
                                  </m:r>
                                </m:e>
                                <m:sub>
                                  <m:r>
                                    <a:rPr lang="en-US" altLang="zh-CN" sz="1800" b="0" i="1" smtClean="0">
                                      <a:latin typeface="Cambria Math" panose="02040503050406030204" pitchFamily="18" charset="0"/>
                                    </a:rPr>
                                    <m:t>0</m:t>
                                  </m:r>
                                </m:sub>
                              </m:sSub>
                              <m:r>
                                <a:rPr lang="en-US" altLang="zh-CN" sz="1800" b="0" i="1" smtClean="0">
                                  <a:latin typeface="Cambria Math" panose="02040503050406030204" pitchFamily="18" charset="0"/>
                                </a:rPr>
                                <m:t>𝜏</m:t>
                              </m:r>
                            </m:e>
                          </m:func>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𝜈</m:t>
                              </m:r>
                            </m:e>
                            <m:sub>
                              <m:r>
                                <a:rPr lang="en-US" altLang="zh-CN" sz="1800" b="0" i="1" smtClean="0">
                                  <a:latin typeface="Cambria Math" panose="02040503050406030204" pitchFamily="18" charset="0"/>
                                </a:rPr>
                                <m:t>0</m:t>
                              </m:r>
                            </m:sub>
                          </m:sSub>
                        </m:den>
                      </m:f>
                      <m:r>
                        <a:rPr lang="en-US" altLang="zh-CN" sz="1800" b="0" i="1" smtClean="0">
                          <a:latin typeface="Cambria Math" panose="02040503050406030204" pitchFamily="18" charset="0"/>
                        </a:rPr>
                        <m:t>𝜃</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𝜏</m:t>
                          </m:r>
                        </m:e>
                      </m:d>
                    </m:oMath>
                  </m:oMathPara>
                </a14:m>
                <a:endParaRPr lang="en-US" altLang="zh-CN" sz="1800" dirty="0"/>
              </a:p>
              <a:p>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ℱ</m:t>
                      </m:r>
                      <m:d>
                        <m:dPr>
                          <m:begChr m:val="["/>
                          <m:endChr m:val="]"/>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m:t>
                          </m:r>
                        </m:e>
                      </m:d>
                      <m:r>
                        <a:rPr lang="en-US" altLang="zh-CN" sz="1800"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𝜋𝛿</m:t>
                          </m:r>
                          <m:d>
                            <m:dPr>
                              <m:ctrlPr>
                                <a:rPr lang="en-US" altLang="zh-CN" i="1">
                                  <a:latin typeface="Cambria Math" panose="02040503050406030204" pitchFamily="18" charset="0"/>
                                </a:rPr>
                              </m:ctrlPr>
                            </m:dPr>
                            <m:e>
                              <m:r>
                                <a:rPr lang="en-US" altLang="zh-CN" i="1">
                                  <a:latin typeface="Cambria Math" panose="02040503050406030204" pitchFamily="18" charset="0"/>
                                </a:rPr>
                                <m:t>𝜔</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𝑖</m:t>
                              </m:r>
                              <m:r>
                                <a:rPr lang="en-US" altLang="zh-CN" i="1">
                                  <a:latin typeface="Cambria Math" panose="02040503050406030204" pitchFamily="18" charset="0"/>
                                </a:rPr>
                                <m:t>𝜔</m:t>
                              </m:r>
                            </m:den>
                          </m:f>
                        </m:e>
                      </m:d>
                    </m:oMath>
                  </m:oMathPara>
                </a14:m>
                <a:endParaRPr lang="zh-CN" altLang="en-US" sz="1800" dirty="0"/>
              </a:p>
            </p:txBody>
          </p:sp>
        </mc:Choice>
        <mc:Fallback>
          <p:sp>
            <p:nvSpPr>
              <p:cNvPr id="5" name="文本框 4">
                <a:extLst>
                  <a:ext uri="{FF2B5EF4-FFF2-40B4-BE49-F238E27FC236}">
                    <a16:creationId xmlns:a16="http://schemas.microsoft.com/office/drawing/2014/main" id="{57B9A5BB-A23E-B19D-0DF2-41FF9EEA057F}"/>
                  </a:ext>
                </a:extLst>
              </p:cNvPr>
              <p:cNvSpPr txBox="1">
                <a:spLocks noRot="1" noChangeAspect="1" noMove="1" noResize="1" noEditPoints="1" noAdjustHandles="1" noChangeArrowheads="1" noChangeShapeType="1" noTextEdit="1"/>
              </p:cNvSpPr>
              <p:nvPr/>
            </p:nvSpPr>
            <p:spPr>
              <a:xfrm>
                <a:off x="8817428" y="0"/>
                <a:ext cx="3262086" cy="187224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569EB1BA-2E3E-D8F7-5143-87BB461AF7F0}"/>
                  </a:ext>
                </a:extLst>
              </p:cNvPr>
              <p:cNvSpPr txBox="1"/>
              <p:nvPr/>
            </p:nvSpPr>
            <p:spPr>
              <a:xfrm>
                <a:off x="1230084" y="6056511"/>
                <a:ext cx="9147629" cy="72891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𝑃</m:t>
                      </m:r>
                      <m:nary>
                        <m:naryPr>
                          <m:ctrlPr>
                            <a:rPr lang="en-US" altLang="zh-CN" sz="1800" b="0" i="1" smtClean="0">
                              <a:latin typeface="Cambria Math" panose="02040503050406030204" pitchFamily="18" charset="0"/>
                            </a:rPr>
                          </m:ctrlPr>
                        </m:naryPr>
                        <m:sub>
                          <m:r>
                            <a:rPr lang="en-US" altLang="zh-CN" sz="1800" b="0" i="1" smtClean="0">
                              <a:latin typeface="Cambria Math" panose="02040503050406030204" pitchFamily="18" charset="0"/>
                            </a:rPr>
                            <m:t>−∞</m:t>
                          </m:r>
                        </m:sub>
                        <m:sup>
                          <m:r>
                            <a:rPr lang="en-US" altLang="zh-CN" sz="1800" b="0" i="1" smtClean="0">
                              <a:latin typeface="Cambria Math" panose="02040503050406030204" pitchFamily="18" charset="0"/>
                            </a:rPr>
                            <m:t>∞</m:t>
                          </m:r>
                        </m:sup>
                        <m:e>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𝜔</m:t>
                                  </m:r>
                                </m:e>
                                <m:sup>
                                  <m:r>
                                    <a:rPr lang="en-US" altLang="zh-CN" sz="1800" b="0" i="1" smtClean="0">
                                      <a:latin typeface="Cambria Math" panose="02040503050406030204" pitchFamily="18" charset="0"/>
                                    </a:rPr>
                                    <m:t>′</m:t>
                                  </m:r>
                                </m:sup>
                              </m:sSup>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𝜔</m:t>
                              </m:r>
                            </m:den>
                          </m:f>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𝜔</m:t>
                                  </m:r>
                                </m:e>
                                <m:sup>
                                  <m:r>
                                    <a:rPr lang="en-US" altLang="zh-CN" sz="1800" b="0" i="1" smtClean="0">
                                      <a:latin typeface="Cambria Math" panose="02040503050406030204" pitchFamily="18" charset="0"/>
                                    </a:rPr>
                                    <m:t>′</m:t>
                                  </m:r>
                                </m:sup>
                              </m:sSup>
                            </m:e>
                          </m:d>
                          <m:r>
                            <a:rPr lang="en-US" altLang="zh-CN" i="1">
                              <a:latin typeface="Cambria Math" panose="02040503050406030204" pitchFamily="18" charset="0"/>
                            </a:rPr>
                            <m:t>𝑑</m:t>
                          </m:r>
                          <m:sSup>
                            <m:sSupPr>
                              <m:ctrlPr>
                                <a:rPr lang="en-US" altLang="zh-CN" i="1">
                                  <a:latin typeface="Cambria Math" panose="02040503050406030204" pitchFamily="18" charset="0"/>
                                </a:rPr>
                              </m:ctrlPr>
                            </m:sSupPr>
                            <m:e>
                              <m:r>
                                <a:rPr lang="en-US" altLang="zh-CN" i="1">
                                  <a:latin typeface="Cambria Math" panose="02040503050406030204" pitchFamily="18" charset="0"/>
                                </a:rPr>
                                <m:t>𝜔</m:t>
                              </m:r>
                            </m:e>
                            <m:sup>
                              <m:r>
                                <a:rPr lang="en-US" altLang="zh-CN" i="1">
                                  <a:latin typeface="Cambria Math" panose="02040503050406030204" pitchFamily="18" charset="0"/>
                                </a:rPr>
                                <m:t>′</m:t>
                              </m:r>
                            </m:sup>
                          </m:sSup>
                        </m:e>
                      </m:nary>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limLow>
                            <m:limLowPr>
                              <m:ctrlPr>
                                <a:rPr lang="en-US" altLang="zh-CN" sz="1800" b="0" i="1" smtClean="0">
                                  <a:latin typeface="Cambria Math" panose="02040503050406030204" pitchFamily="18" charset="0"/>
                                </a:rPr>
                              </m:ctrlPr>
                            </m:limLowPr>
                            <m:e>
                              <m:r>
                                <m:rPr>
                                  <m:sty m:val="p"/>
                                </m:rPr>
                                <a:rPr lang="en-US" altLang="zh-CN" sz="1800" b="0" i="0" smtClean="0">
                                  <a:latin typeface="Cambria Math" panose="02040503050406030204" pitchFamily="18" charset="0"/>
                                </a:rPr>
                                <m:t>lim</m:t>
                              </m:r>
                            </m:e>
                            <m:lim>
                              <m:r>
                                <a:rPr lang="en-US" altLang="zh-CN" sz="1800" b="0" i="1" smtClean="0">
                                  <a:latin typeface="Cambria Math" panose="02040503050406030204" pitchFamily="18" charset="0"/>
                                </a:rPr>
                                <m:t>𝛿</m:t>
                              </m:r>
                              <m:r>
                                <a:rPr lang="en-US" altLang="zh-CN" sz="1800" b="0" i="1" smtClean="0">
                                  <a:latin typeface="Cambria Math" panose="02040503050406030204" pitchFamily="18" charset="0"/>
                                </a:rPr>
                                <m:t>→0</m:t>
                              </m:r>
                            </m:lim>
                          </m:limLow>
                        </m:fName>
                        <m:e>
                          <m:nary>
                            <m:naryPr>
                              <m:ctrlPr>
                                <a:rPr lang="en-US" altLang="zh-CN" i="1">
                                  <a:latin typeface="Cambria Math" panose="02040503050406030204" pitchFamily="18" charset="0"/>
                                </a:rPr>
                              </m:ctrlPr>
                            </m:naryPr>
                            <m:sub>
                              <m:r>
                                <a:rPr lang="en-US" altLang="zh-CN" i="1">
                                  <a:latin typeface="Cambria Math" panose="02040503050406030204" pitchFamily="18" charset="0"/>
                                </a:rPr>
                                <m:t>−∞</m:t>
                              </m:r>
                            </m:sub>
                            <m:sup>
                              <m:r>
                                <a:rPr lang="en-US" altLang="zh-CN" b="0" i="1" smtClean="0">
                                  <a:latin typeface="Cambria Math" panose="02040503050406030204" pitchFamily="18" charset="0"/>
                                </a:rPr>
                                <m:t>𝜔</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𝜔</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𝜔</m:t>
                                  </m:r>
                                </m:den>
                              </m:f>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𝜔</m:t>
                                      </m:r>
                                    </m:e>
                                    <m:sup>
                                      <m:r>
                                        <a:rPr lang="en-US" altLang="zh-CN" i="1">
                                          <a:latin typeface="Cambria Math" panose="02040503050406030204" pitchFamily="18" charset="0"/>
                                        </a:rPr>
                                        <m:t>′</m:t>
                                      </m:r>
                                    </m:sup>
                                  </m:sSup>
                                </m:e>
                              </m:d>
                              <m:r>
                                <a:rPr lang="en-US" altLang="zh-CN" i="1">
                                  <a:latin typeface="Cambria Math" panose="02040503050406030204" pitchFamily="18" charset="0"/>
                                </a:rPr>
                                <m:t>𝑑</m:t>
                              </m:r>
                              <m:sSup>
                                <m:sSupPr>
                                  <m:ctrlPr>
                                    <a:rPr lang="en-US" altLang="zh-CN" i="1">
                                      <a:latin typeface="Cambria Math" panose="02040503050406030204" pitchFamily="18" charset="0"/>
                                    </a:rPr>
                                  </m:ctrlPr>
                                </m:sSupPr>
                                <m:e>
                                  <m:r>
                                    <a:rPr lang="en-US" altLang="zh-CN" i="1">
                                      <a:latin typeface="Cambria Math" panose="02040503050406030204" pitchFamily="18" charset="0"/>
                                    </a:rPr>
                                    <m:t>𝜔</m:t>
                                  </m:r>
                                </m:e>
                                <m:sup>
                                  <m:r>
                                    <a:rPr lang="en-US" altLang="zh-CN" i="1">
                                      <a:latin typeface="Cambria Math" panose="02040503050406030204" pitchFamily="18" charset="0"/>
                                    </a:rPr>
                                    <m:t>′</m:t>
                                  </m:r>
                                </m:sup>
                              </m:sSup>
                            </m:e>
                          </m:nary>
                          <m:r>
                            <a:rPr lang="en-US" altLang="zh-CN" i="1">
                              <a:latin typeface="Cambria Math" panose="02040503050406030204" pitchFamily="18" charset="0"/>
                            </a:rPr>
                            <m:t>+</m:t>
                          </m:r>
                          <m:nary>
                            <m:naryPr>
                              <m:ctrlPr>
                                <a:rPr lang="en-US" altLang="zh-CN" i="1">
                                  <a:latin typeface="Cambria Math" panose="02040503050406030204" pitchFamily="18" charset="0"/>
                                </a:rPr>
                              </m:ctrlPr>
                            </m:naryPr>
                            <m:sub>
                              <m:r>
                                <a:rPr lang="en-US" altLang="zh-CN" b="0" i="1" smtClean="0">
                                  <a:latin typeface="Cambria Math" panose="02040503050406030204" pitchFamily="18" charset="0"/>
                                </a:rPr>
                                <m:t>𝜔</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sub>
                            <m:sup>
                              <m:r>
                                <a:rPr lang="en-US" altLang="zh-CN" i="1">
                                  <a:latin typeface="Cambria Math" panose="02040503050406030204" pitchFamily="18" charset="0"/>
                                </a:rPr>
                                <m:t>∞</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𝜔</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𝜔</m:t>
                                  </m:r>
                                </m:den>
                              </m:f>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𝜔</m:t>
                                      </m:r>
                                    </m:e>
                                    <m:sup>
                                      <m:r>
                                        <a:rPr lang="en-US" altLang="zh-CN" i="1">
                                          <a:latin typeface="Cambria Math" panose="02040503050406030204" pitchFamily="18" charset="0"/>
                                        </a:rPr>
                                        <m:t>′</m:t>
                                      </m:r>
                                    </m:sup>
                                  </m:sSup>
                                </m:e>
                              </m:d>
                              <m:r>
                                <a:rPr lang="en-US" altLang="zh-CN" i="1">
                                  <a:latin typeface="Cambria Math" panose="02040503050406030204" pitchFamily="18" charset="0"/>
                                </a:rPr>
                                <m:t>𝑑</m:t>
                              </m:r>
                              <m:sSup>
                                <m:sSupPr>
                                  <m:ctrlPr>
                                    <a:rPr lang="en-US" altLang="zh-CN" i="1">
                                      <a:latin typeface="Cambria Math" panose="02040503050406030204" pitchFamily="18" charset="0"/>
                                    </a:rPr>
                                  </m:ctrlPr>
                                </m:sSupPr>
                                <m:e>
                                  <m:r>
                                    <a:rPr lang="en-US" altLang="zh-CN" i="1">
                                      <a:latin typeface="Cambria Math" panose="02040503050406030204" pitchFamily="18" charset="0"/>
                                    </a:rPr>
                                    <m:t>𝜔</m:t>
                                  </m:r>
                                </m:e>
                                <m:sup>
                                  <m:r>
                                    <a:rPr lang="en-US" altLang="zh-CN" i="1">
                                      <a:latin typeface="Cambria Math" panose="02040503050406030204" pitchFamily="18" charset="0"/>
                                    </a:rPr>
                                    <m:t>′</m:t>
                                  </m:r>
                                </m:sup>
                              </m:sSup>
                            </m:e>
                          </m:nary>
                        </m:e>
                      </m:func>
                    </m:oMath>
                  </m:oMathPara>
                </a14:m>
                <a:endParaRPr lang="zh-CN" altLang="en-US" sz="1800" dirty="0"/>
              </a:p>
            </p:txBody>
          </p:sp>
        </mc:Choice>
        <mc:Fallback>
          <p:sp>
            <p:nvSpPr>
              <p:cNvPr id="8" name="文本框 7">
                <a:extLst>
                  <a:ext uri="{FF2B5EF4-FFF2-40B4-BE49-F238E27FC236}">
                    <a16:creationId xmlns:a16="http://schemas.microsoft.com/office/drawing/2014/main" id="{569EB1BA-2E3E-D8F7-5143-87BB461AF7F0}"/>
                  </a:ext>
                </a:extLst>
              </p:cNvPr>
              <p:cNvSpPr txBox="1">
                <a:spLocks noRot="1" noChangeAspect="1" noMove="1" noResize="1" noEditPoints="1" noAdjustHandles="1" noChangeArrowheads="1" noChangeShapeType="1" noTextEdit="1"/>
              </p:cNvSpPr>
              <p:nvPr/>
            </p:nvSpPr>
            <p:spPr>
              <a:xfrm>
                <a:off x="1230084" y="6056511"/>
                <a:ext cx="9147629" cy="72891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5978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2E059CE-0B77-345F-B17C-F46921D0F0AE}"/>
              </a:ext>
            </a:extLst>
          </p:cNvPr>
          <p:cNvPicPr>
            <a:picLocks noChangeAspect="1"/>
          </p:cNvPicPr>
          <p:nvPr/>
        </p:nvPicPr>
        <p:blipFill>
          <a:blip r:embed="rId2"/>
          <a:stretch>
            <a:fillRect/>
          </a:stretch>
        </p:blipFill>
        <p:spPr>
          <a:xfrm>
            <a:off x="8302474" y="4528457"/>
            <a:ext cx="3720798" cy="2329543"/>
          </a:xfrm>
          <a:prstGeom prst="rect">
            <a:avLst/>
          </a:prstGeom>
        </p:spPr>
      </p:pic>
      <p:pic>
        <p:nvPicPr>
          <p:cNvPr id="6" name="图片 5">
            <a:extLst>
              <a:ext uri="{FF2B5EF4-FFF2-40B4-BE49-F238E27FC236}">
                <a16:creationId xmlns:a16="http://schemas.microsoft.com/office/drawing/2014/main" id="{8755E7ED-A325-4C4C-6705-AB2D2639BA33}"/>
              </a:ext>
            </a:extLst>
          </p:cNvPr>
          <p:cNvPicPr>
            <a:picLocks noChangeAspect="1"/>
          </p:cNvPicPr>
          <p:nvPr/>
        </p:nvPicPr>
        <p:blipFill>
          <a:blip r:embed="rId3"/>
          <a:stretch>
            <a:fillRect/>
          </a:stretch>
        </p:blipFill>
        <p:spPr>
          <a:xfrm>
            <a:off x="235630" y="4178557"/>
            <a:ext cx="4325711" cy="2679443"/>
          </a:xfrm>
          <a:prstGeom prst="rect">
            <a:avLst/>
          </a:prstGeom>
        </p:spPr>
      </p:pic>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CE97D19-0C27-8B6E-855B-28CA31A2FDB7}"/>
                  </a:ext>
                </a:extLst>
              </p:cNvPr>
              <p:cNvSpPr>
                <a:spLocks noGrp="1"/>
              </p:cNvSpPr>
              <p:nvPr>
                <p:ph idx="1"/>
              </p:nvPr>
            </p:nvSpPr>
            <p:spPr>
              <a:xfrm>
                <a:off x="838200" y="449943"/>
                <a:ext cx="10515600" cy="4402818"/>
              </a:xfrm>
            </p:spPr>
            <p:txBody>
              <a:bodyPr>
                <a:normAutofit/>
              </a:bodyPr>
              <a:lstStyle/>
              <a:p>
                <a:pPr marL="0" indent="0">
                  <a:buNone/>
                </a:pPr>
                <a:r>
                  <a:rPr lang="zh-CN" altLang="en-US" sz="2000" dirty="0"/>
                  <a:t>第一问</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𝑅𝑒</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en-US" altLang="zh-CN" sz="2000" i="1">
                          <a:latin typeface="Cambria Math" panose="02040503050406030204" pitchFamily="18" charset="0"/>
                        </a:rPr>
                        <m:t>=1+</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𝜋</m:t>
                          </m:r>
                        </m:den>
                      </m:f>
                      <m:r>
                        <a:rPr lang="en-US" altLang="zh-CN" sz="2000" i="1">
                          <a:latin typeface="Cambria Math" panose="02040503050406030204" pitchFamily="18" charset="0"/>
                        </a:rPr>
                        <m:t>𝑃</m:t>
                      </m:r>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m:t>
                          </m:r>
                        </m:sub>
                        <m:sup>
                          <m:r>
                            <a:rPr lang="en-US" altLang="zh-CN" sz="2000" i="1">
                              <a:latin typeface="Cambria Math" panose="02040503050406030204" pitchFamily="18" charset="0"/>
                            </a:rPr>
                            <m:t>∞</m:t>
                          </m:r>
                        </m:sup>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𝐼𝑚</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num>
                            <m:den>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𝜔</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𝜔</m:t>
                              </m:r>
                            </m:den>
                          </m:f>
                          <m:r>
                            <a:rPr lang="en-US" altLang="zh-CN" sz="2000" i="1">
                              <a:latin typeface="Cambria Math" panose="02040503050406030204" pitchFamily="18" charset="0"/>
                            </a:rPr>
                            <m:t>𝑑</m:t>
                          </m:r>
                          <m:r>
                            <a:rPr lang="en-US" altLang="zh-CN" sz="2000" i="1">
                              <a:latin typeface="Cambria Math" panose="02040503050406030204" pitchFamily="18" charset="0"/>
                            </a:rPr>
                            <m:t>𝜔</m:t>
                          </m:r>
                          <m:r>
                            <a:rPr lang="en-US" altLang="zh-CN" sz="2000" i="1">
                              <a:latin typeface="Cambria Math" panose="02040503050406030204" pitchFamily="18" charset="0"/>
                            </a:rPr>
                            <m:t>′</m:t>
                          </m:r>
                        </m:e>
                      </m:nary>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𝜆</m:t>
                          </m:r>
                        </m:num>
                        <m:den>
                          <m:r>
                            <a:rPr lang="en-US" altLang="zh-CN" sz="2000" b="0" i="1" smtClean="0">
                              <a:latin typeface="Cambria Math" panose="02040503050406030204" pitchFamily="18" charset="0"/>
                            </a:rPr>
                            <m:t>𝜋</m:t>
                          </m:r>
                        </m:den>
                      </m:f>
                      <m:r>
                        <a:rPr lang="en-US" altLang="zh-CN" sz="2000" b="0" i="1" smtClean="0">
                          <a:latin typeface="Cambria Math" panose="02040503050406030204" pitchFamily="18" charset="0"/>
                        </a:rPr>
                        <m:t>𝑃</m:t>
                      </m:r>
                      <m:nary>
                        <m:naryPr>
                          <m:ctrlPr>
                            <a:rPr lang="en-US" altLang="zh-CN" sz="2000" b="0" i="1" smtClean="0">
                              <a:latin typeface="Cambria Math" panose="02040503050406030204" pitchFamily="18" charset="0"/>
                            </a:rPr>
                          </m:ctrlPr>
                        </m:naryPr>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1</m:t>
                              </m:r>
                            </m:sub>
                          </m:sSub>
                        </m:sub>
                        <m: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2</m:t>
                              </m:r>
                            </m:sub>
                          </m:sSub>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den>
                          </m:f>
                          <m:r>
                            <a:rPr lang="en-US" altLang="zh-CN" sz="2000" b="0" i="1" smtClean="0">
                              <a:latin typeface="Cambria Math" panose="02040503050406030204" pitchFamily="18" charset="0"/>
                            </a:rPr>
                            <m:t>𝑑</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e>
                      </m:nary>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𝜆</m:t>
                          </m:r>
                        </m:num>
                        <m:den>
                          <m:r>
                            <a:rPr lang="en-US" altLang="zh-CN" sz="2000" b="0" i="1" smtClean="0">
                              <a:latin typeface="Cambria Math" panose="02040503050406030204" pitchFamily="18" charset="0"/>
                            </a:rPr>
                            <m:t>𝜋</m:t>
                          </m:r>
                        </m:den>
                      </m:f>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num>
                                <m:den>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den>
                              </m:f>
                            </m:e>
                          </m:d>
                        </m:e>
                      </m:func>
                    </m:oMath>
                  </m:oMathPara>
                </a14:m>
                <a:endParaRPr lang="en-US" altLang="zh-CN" sz="2000" dirty="0"/>
              </a:p>
              <a:p>
                <a:pPr marL="0" indent="0">
                  <a:buNone/>
                </a:pPr>
                <a:r>
                  <a:rPr lang="zh-CN" altLang="en-US" sz="2000" dirty="0"/>
                  <a:t>第二问</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𝑅𝑒</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en-US" altLang="zh-CN" sz="2000" i="1">
                          <a:latin typeface="Cambria Math" panose="02040503050406030204" pitchFamily="18" charset="0"/>
                        </a:rPr>
                        <m:t>=</m:t>
                      </m:r>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𝜆</m:t>
                          </m:r>
                        </m:num>
                        <m:den>
                          <m:r>
                            <a:rPr lang="en-US" altLang="zh-CN" sz="2000" b="0" i="1" smtClean="0">
                              <a:latin typeface="Cambria Math" panose="02040503050406030204" pitchFamily="18" charset="0"/>
                            </a:rPr>
                            <m:t>𝜋</m:t>
                          </m:r>
                        </m:den>
                      </m:f>
                      <m:r>
                        <a:rPr lang="en-US" altLang="zh-CN" sz="2000" b="0" i="1" smtClean="0">
                          <a:latin typeface="Cambria Math" panose="02040503050406030204" pitchFamily="18" charset="0"/>
                        </a:rPr>
                        <m:t>𝛾</m:t>
                      </m:r>
                      <m:r>
                        <a:rPr lang="en-US" altLang="zh-CN" sz="2000" b="0" i="1" smtClean="0">
                          <a:latin typeface="Cambria Math" panose="02040503050406030204" pitchFamily="18" charset="0"/>
                        </a:rPr>
                        <m:t>𝑃</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m:t>
                          </m:r>
                        </m:sup>
                        <m:e>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num>
                            <m:den>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e>
                              </m:d>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sup>
                                          </m:sSup>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𝛾</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e>
                              </m:d>
                            </m:den>
                          </m:f>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m:t>
                          </m:r>
                        </m:e>
                      </m:nary>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i="1">
                          <a:latin typeface="Cambria Math" panose="02040503050406030204" pitchFamily="18" charset="0"/>
                        </a:rPr>
                        <m:t>1+</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𝜆</m:t>
                          </m:r>
                        </m:num>
                        <m:den>
                          <m:r>
                            <a:rPr lang="en-US" altLang="zh-CN" sz="2000" i="1">
                              <a:latin typeface="Cambria Math" panose="02040503050406030204" pitchFamily="18" charset="0"/>
                            </a:rPr>
                            <m:t>𝜋</m:t>
                          </m:r>
                        </m:den>
                      </m:f>
                      <m:r>
                        <a:rPr lang="en-US" altLang="zh-CN" sz="2000" i="1">
                          <a:latin typeface="Cambria Math" panose="02040503050406030204" pitchFamily="18" charset="0"/>
                        </a:rPr>
                        <m:t>𝛾</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𝜔</m:t>
                                      </m:r>
                                    </m:e>
                                    <m:sub>
                                      <m:r>
                                        <a:rPr lang="en-US" altLang="zh-CN" sz="2000" i="1">
                                          <a:latin typeface="Cambria Math" panose="02040503050406030204" pitchFamily="18" charset="0"/>
                                        </a:rPr>
                                        <m:t>0</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e>
                              </m:d>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den>
                      </m:f>
                      <m:d>
                        <m:dPr>
                          <m:ctrlPr>
                            <a:rPr lang="en-US" altLang="zh-CN" sz="2000" b="0" i="1" smtClean="0">
                              <a:latin typeface="Cambria Math" panose="02040503050406030204" pitchFamily="18" charset="0"/>
                            </a:rPr>
                          </m:ctrlPr>
                        </m:dPr>
                        <m:e>
                          <m:nary>
                            <m:naryPr>
                              <m:ctrlPr>
                                <a:rPr lang="en-US" altLang="zh-CN" sz="2000" i="1" smtClean="0">
                                  <a:solidFill>
                                    <a:srgbClr val="7030A0"/>
                                  </a:solidFill>
                                  <a:latin typeface="Cambria Math" panose="02040503050406030204" pitchFamily="18" charset="0"/>
                                </a:rPr>
                              </m:ctrlPr>
                            </m:naryPr>
                            <m:sub>
                              <m:r>
                                <a:rPr lang="en-US" altLang="zh-CN" sz="2000" i="1">
                                  <a:solidFill>
                                    <a:srgbClr val="7030A0"/>
                                  </a:solidFill>
                                  <a:latin typeface="Cambria Math" panose="02040503050406030204" pitchFamily="18" charset="0"/>
                                </a:rPr>
                                <m:t>−∞</m:t>
                              </m:r>
                            </m:sub>
                            <m:sup>
                              <m:r>
                                <a:rPr lang="en-US" altLang="zh-CN" sz="2000" i="1">
                                  <a:solidFill>
                                    <a:srgbClr val="7030A0"/>
                                  </a:solidFill>
                                  <a:latin typeface="Cambria Math" panose="02040503050406030204" pitchFamily="18" charset="0"/>
                                </a:rPr>
                                <m:t>∞</m:t>
                              </m:r>
                            </m:sup>
                            <m:e>
                              <m:f>
                                <m:fPr>
                                  <m:ctrlPr>
                                    <a:rPr lang="en-US" altLang="zh-CN" sz="2000" b="0" i="1" smtClean="0">
                                      <a:solidFill>
                                        <a:srgbClr val="7030A0"/>
                                      </a:solidFill>
                                      <a:latin typeface="Cambria Math" panose="02040503050406030204" pitchFamily="18" charset="0"/>
                                    </a:rPr>
                                  </m:ctrlPr>
                                </m:fPr>
                                <m:num>
                                  <m:sSubSup>
                                    <m:sSubSupPr>
                                      <m:ctrlPr>
                                        <a:rPr lang="en-US" altLang="zh-CN" sz="2000" b="0" i="1" smtClean="0">
                                          <a:solidFill>
                                            <a:srgbClr val="7030A0"/>
                                          </a:solidFill>
                                          <a:latin typeface="Cambria Math" panose="02040503050406030204" pitchFamily="18" charset="0"/>
                                        </a:rPr>
                                      </m:ctrlPr>
                                    </m:sSubSupPr>
                                    <m:e>
                                      <m:r>
                                        <a:rPr lang="en-US" altLang="zh-CN" sz="2000" b="0" i="1" smtClean="0">
                                          <a:solidFill>
                                            <a:srgbClr val="7030A0"/>
                                          </a:solidFill>
                                          <a:latin typeface="Cambria Math" panose="02040503050406030204" pitchFamily="18" charset="0"/>
                                        </a:rPr>
                                        <m:t>𝜔</m:t>
                                      </m:r>
                                    </m:e>
                                    <m:sub>
                                      <m:r>
                                        <a:rPr lang="en-US" altLang="zh-CN" sz="2000" b="0" i="1" smtClean="0">
                                          <a:solidFill>
                                            <a:srgbClr val="7030A0"/>
                                          </a:solidFill>
                                          <a:latin typeface="Cambria Math" panose="02040503050406030204" pitchFamily="18" charset="0"/>
                                        </a:rPr>
                                        <m:t>0</m:t>
                                      </m:r>
                                    </m:sub>
                                    <m:sup>
                                      <m:r>
                                        <a:rPr lang="en-US" altLang="zh-CN" sz="2000" b="0" i="1" smtClean="0">
                                          <a:solidFill>
                                            <a:srgbClr val="7030A0"/>
                                          </a:solidFill>
                                          <a:latin typeface="Cambria Math" panose="02040503050406030204" pitchFamily="18" charset="0"/>
                                        </a:rPr>
                                        <m:t>4</m:t>
                                      </m:r>
                                    </m:sup>
                                  </m:sSubSup>
                                  <m:r>
                                    <a:rPr lang="en-US" altLang="zh-CN" sz="2000" b="0" i="1" smtClean="0">
                                      <a:solidFill>
                                        <a:srgbClr val="7030A0"/>
                                      </a:solidFill>
                                      <a:latin typeface="Cambria Math" panose="02040503050406030204" pitchFamily="18" charset="0"/>
                                    </a:rPr>
                                    <m:t>−</m:t>
                                  </m:r>
                                  <m:sSup>
                                    <m:sSupPr>
                                      <m:ctrlPr>
                                        <a:rPr lang="en-US" altLang="zh-CN" sz="2000" b="0" i="1" smtClean="0">
                                          <a:solidFill>
                                            <a:srgbClr val="7030A0"/>
                                          </a:solidFill>
                                          <a:latin typeface="Cambria Math" panose="02040503050406030204" pitchFamily="18" charset="0"/>
                                        </a:rPr>
                                      </m:ctrlPr>
                                    </m:sSupPr>
                                    <m:e>
                                      <m:r>
                                        <a:rPr lang="en-US" altLang="zh-CN" sz="2000" b="0" i="1" smtClean="0">
                                          <a:solidFill>
                                            <a:srgbClr val="7030A0"/>
                                          </a:solidFill>
                                          <a:latin typeface="Cambria Math" panose="02040503050406030204" pitchFamily="18" charset="0"/>
                                        </a:rPr>
                                        <m:t>𝜔</m:t>
                                      </m:r>
                                    </m:e>
                                    <m:sup>
                                      <m:r>
                                        <a:rPr lang="en-US" altLang="zh-CN" sz="2000" b="0" i="1" smtClean="0">
                                          <a:solidFill>
                                            <a:srgbClr val="7030A0"/>
                                          </a:solidFill>
                                          <a:latin typeface="Cambria Math" panose="02040503050406030204" pitchFamily="18" charset="0"/>
                                        </a:rPr>
                                        <m:t>′2</m:t>
                                      </m:r>
                                    </m:sup>
                                  </m:sSup>
                                  <m:sSup>
                                    <m:sSupPr>
                                      <m:ctrlPr>
                                        <a:rPr lang="en-US" altLang="zh-CN" sz="2000" b="0" i="1" smtClean="0">
                                          <a:solidFill>
                                            <a:srgbClr val="7030A0"/>
                                          </a:solidFill>
                                          <a:latin typeface="Cambria Math" panose="02040503050406030204" pitchFamily="18" charset="0"/>
                                        </a:rPr>
                                      </m:ctrlPr>
                                    </m:sSupPr>
                                    <m:e>
                                      <m:r>
                                        <a:rPr lang="en-US" altLang="zh-CN" sz="2000" b="0" i="1" smtClean="0">
                                          <a:solidFill>
                                            <a:srgbClr val="7030A0"/>
                                          </a:solidFill>
                                          <a:latin typeface="Cambria Math" panose="02040503050406030204" pitchFamily="18" charset="0"/>
                                        </a:rPr>
                                        <m:t>𝜔</m:t>
                                      </m:r>
                                    </m:e>
                                    <m:sup>
                                      <m:r>
                                        <a:rPr lang="en-US" altLang="zh-CN" sz="2000" b="0" i="1" smtClean="0">
                                          <a:solidFill>
                                            <a:srgbClr val="7030A0"/>
                                          </a:solidFill>
                                          <a:latin typeface="Cambria Math" panose="02040503050406030204" pitchFamily="18" charset="0"/>
                                        </a:rPr>
                                        <m:t>2</m:t>
                                      </m:r>
                                    </m:sup>
                                  </m:sSup>
                                </m:num>
                                <m:den>
                                  <m:sSup>
                                    <m:sSupPr>
                                      <m:ctrlPr>
                                        <a:rPr lang="en-US" altLang="zh-CN" sz="2000" b="0" i="1" smtClean="0">
                                          <a:solidFill>
                                            <a:srgbClr val="7030A0"/>
                                          </a:solidFill>
                                          <a:latin typeface="Cambria Math" panose="02040503050406030204" pitchFamily="18" charset="0"/>
                                        </a:rPr>
                                      </m:ctrlPr>
                                    </m:sSupPr>
                                    <m:e>
                                      <m:d>
                                        <m:dPr>
                                          <m:ctrlPr>
                                            <a:rPr lang="en-US" altLang="zh-CN" sz="2000" b="0" i="1" smtClean="0">
                                              <a:solidFill>
                                                <a:srgbClr val="7030A0"/>
                                              </a:solidFill>
                                              <a:latin typeface="Cambria Math" panose="02040503050406030204" pitchFamily="18" charset="0"/>
                                            </a:rPr>
                                          </m:ctrlPr>
                                        </m:dPr>
                                        <m:e>
                                          <m:sSubSup>
                                            <m:sSubSupPr>
                                              <m:ctrlPr>
                                                <a:rPr lang="en-US" altLang="zh-CN" sz="2000" b="0" i="1" smtClean="0">
                                                  <a:solidFill>
                                                    <a:srgbClr val="7030A0"/>
                                                  </a:solidFill>
                                                  <a:latin typeface="Cambria Math" panose="02040503050406030204" pitchFamily="18" charset="0"/>
                                                </a:rPr>
                                              </m:ctrlPr>
                                            </m:sSubSupPr>
                                            <m:e>
                                              <m:r>
                                                <a:rPr lang="en-US" altLang="zh-CN" sz="2000" b="0" i="1" smtClean="0">
                                                  <a:solidFill>
                                                    <a:srgbClr val="7030A0"/>
                                                  </a:solidFill>
                                                  <a:latin typeface="Cambria Math" panose="02040503050406030204" pitchFamily="18" charset="0"/>
                                                </a:rPr>
                                                <m:t>𝜔</m:t>
                                              </m:r>
                                            </m:e>
                                            <m:sub>
                                              <m:r>
                                                <a:rPr lang="en-US" altLang="zh-CN" sz="2000" b="0" i="1" smtClean="0">
                                                  <a:solidFill>
                                                    <a:srgbClr val="7030A0"/>
                                                  </a:solidFill>
                                                  <a:latin typeface="Cambria Math" panose="02040503050406030204" pitchFamily="18" charset="0"/>
                                                </a:rPr>
                                                <m:t>0</m:t>
                                              </m:r>
                                            </m:sub>
                                            <m:sup>
                                              <m:r>
                                                <a:rPr lang="en-US" altLang="zh-CN" sz="2000" b="0" i="1" smtClean="0">
                                                  <a:solidFill>
                                                    <a:srgbClr val="7030A0"/>
                                                  </a:solidFill>
                                                  <a:latin typeface="Cambria Math" panose="02040503050406030204" pitchFamily="18" charset="0"/>
                                                </a:rPr>
                                                <m:t>2</m:t>
                                              </m:r>
                                            </m:sup>
                                          </m:sSubSup>
                                          <m:r>
                                            <a:rPr lang="en-US" altLang="zh-CN" sz="2000" b="0" i="1" smtClean="0">
                                              <a:solidFill>
                                                <a:srgbClr val="7030A0"/>
                                              </a:solidFill>
                                              <a:latin typeface="Cambria Math" panose="02040503050406030204" pitchFamily="18" charset="0"/>
                                            </a:rPr>
                                            <m:t>−</m:t>
                                          </m:r>
                                          <m:sSup>
                                            <m:sSupPr>
                                              <m:ctrlPr>
                                                <a:rPr lang="en-US" altLang="zh-CN" sz="2000" b="0" i="1" smtClean="0">
                                                  <a:solidFill>
                                                    <a:srgbClr val="7030A0"/>
                                                  </a:solidFill>
                                                  <a:latin typeface="Cambria Math" panose="02040503050406030204" pitchFamily="18" charset="0"/>
                                                </a:rPr>
                                              </m:ctrlPr>
                                            </m:sSupPr>
                                            <m:e>
                                              <m:r>
                                                <a:rPr lang="en-US" altLang="zh-CN" sz="2000" b="0" i="1" smtClean="0">
                                                  <a:solidFill>
                                                    <a:srgbClr val="7030A0"/>
                                                  </a:solidFill>
                                                  <a:latin typeface="Cambria Math" panose="02040503050406030204" pitchFamily="18" charset="0"/>
                                                </a:rPr>
                                                <m:t>𝜔</m:t>
                                              </m:r>
                                            </m:e>
                                            <m:sup>
                                              <m:r>
                                                <a:rPr lang="en-US" altLang="zh-CN" sz="2000" b="0" i="1" smtClean="0">
                                                  <a:solidFill>
                                                    <a:srgbClr val="7030A0"/>
                                                  </a:solidFill>
                                                  <a:latin typeface="Cambria Math" panose="02040503050406030204" pitchFamily="18" charset="0"/>
                                                </a:rPr>
                                                <m:t>′2</m:t>
                                              </m:r>
                                            </m:sup>
                                          </m:sSup>
                                        </m:e>
                                      </m:d>
                                    </m:e>
                                    <m:sup>
                                      <m:r>
                                        <a:rPr lang="en-US" altLang="zh-CN" sz="2000" b="0" i="1" smtClean="0">
                                          <a:solidFill>
                                            <a:srgbClr val="7030A0"/>
                                          </a:solidFill>
                                          <a:latin typeface="Cambria Math" panose="02040503050406030204" pitchFamily="18" charset="0"/>
                                        </a:rPr>
                                        <m:t>2</m:t>
                                      </m:r>
                                    </m:sup>
                                  </m:sSup>
                                  <m:r>
                                    <a:rPr lang="en-US" altLang="zh-CN" sz="2000" b="0" i="1" smtClean="0">
                                      <a:solidFill>
                                        <a:srgbClr val="7030A0"/>
                                      </a:solidFill>
                                      <a:latin typeface="Cambria Math" panose="02040503050406030204" pitchFamily="18" charset="0"/>
                                    </a:rPr>
                                    <m:t>+</m:t>
                                  </m:r>
                                  <m:sSup>
                                    <m:sSupPr>
                                      <m:ctrlPr>
                                        <a:rPr lang="en-US" altLang="zh-CN" sz="2000" b="0" i="1" smtClean="0">
                                          <a:solidFill>
                                            <a:srgbClr val="7030A0"/>
                                          </a:solidFill>
                                          <a:latin typeface="Cambria Math" panose="02040503050406030204" pitchFamily="18" charset="0"/>
                                        </a:rPr>
                                      </m:ctrlPr>
                                    </m:sSupPr>
                                    <m:e>
                                      <m:r>
                                        <a:rPr lang="en-US" altLang="zh-CN" sz="2000" b="0" i="1" smtClean="0">
                                          <a:solidFill>
                                            <a:srgbClr val="7030A0"/>
                                          </a:solidFill>
                                          <a:latin typeface="Cambria Math" panose="02040503050406030204" pitchFamily="18" charset="0"/>
                                        </a:rPr>
                                        <m:t>𝛾</m:t>
                                      </m:r>
                                    </m:e>
                                    <m:sup>
                                      <m:r>
                                        <a:rPr lang="en-US" altLang="zh-CN" sz="2000" b="0" i="1" smtClean="0">
                                          <a:solidFill>
                                            <a:srgbClr val="7030A0"/>
                                          </a:solidFill>
                                          <a:latin typeface="Cambria Math" panose="02040503050406030204" pitchFamily="18" charset="0"/>
                                        </a:rPr>
                                        <m:t>2</m:t>
                                      </m:r>
                                    </m:sup>
                                  </m:sSup>
                                  <m:sSup>
                                    <m:sSupPr>
                                      <m:ctrlPr>
                                        <a:rPr lang="en-US" altLang="zh-CN" sz="2000" b="0" i="1" smtClean="0">
                                          <a:solidFill>
                                            <a:srgbClr val="7030A0"/>
                                          </a:solidFill>
                                          <a:latin typeface="Cambria Math" panose="02040503050406030204" pitchFamily="18" charset="0"/>
                                        </a:rPr>
                                      </m:ctrlPr>
                                    </m:sSupPr>
                                    <m:e>
                                      <m:r>
                                        <a:rPr lang="en-US" altLang="zh-CN" sz="2000" b="0" i="1" smtClean="0">
                                          <a:solidFill>
                                            <a:srgbClr val="7030A0"/>
                                          </a:solidFill>
                                          <a:latin typeface="Cambria Math" panose="02040503050406030204" pitchFamily="18" charset="0"/>
                                        </a:rPr>
                                        <m:t>𝜔</m:t>
                                      </m:r>
                                    </m:e>
                                    <m:sup>
                                      <m:r>
                                        <a:rPr lang="en-US" altLang="zh-CN" sz="2000" b="0" i="1" smtClean="0">
                                          <a:solidFill>
                                            <a:srgbClr val="7030A0"/>
                                          </a:solidFill>
                                          <a:latin typeface="Cambria Math" panose="02040503050406030204" pitchFamily="18" charset="0"/>
                                        </a:rPr>
                                        <m:t>2</m:t>
                                      </m:r>
                                    </m:sup>
                                  </m:sSup>
                                </m:den>
                              </m:f>
                              <m:r>
                                <a:rPr lang="en-US" altLang="zh-CN" sz="2000" i="1">
                                  <a:solidFill>
                                    <a:srgbClr val="7030A0"/>
                                  </a:solidFill>
                                  <a:latin typeface="Cambria Math" panose="02040503050406030204" pitchFamily="18" charset="0"/>
                                </a:rPr>
                                <m:t>𝑑</m:t>
                              </m:r>
                              <m:sSup>
                                <m:sSupPr>
                                  <m:ctrlPr>
                                    <a:rPr lang="en-US" altLang="zh-CN" sz="2000" i="1">
                                      <a:solidFill>
                                        <a:srgbClr val="7030A0"/>
                                      </a:solidFill>
                                      <a:latin typeface="Cambria Math" panose="02040503050406030204" pitchFamily="18" charset="0"/>
                                    </a:rPr>
                                  </m:ctrlPr>
                                </m:sSupPr>
                                <m:e>
                                  <m:r>
                                    <a:rPr lang="en-US" altLang="zh-CN" sz="2000" i="1">
                                      <a:solidFill>
                                        <a:srgbClr val="7030A0"/>
                                      </a:solidFill>
                                      <a:latin typeface="Cambria Math" panose="02040503050406030204" pitchFamily="18" charset="0"/>
                                    </a:rPr>
                                    <m:t>𝜔</m:t>
                                  </m:r>
                                </m:e>
                                <m:sup>
                                  <m:r>
                                    <a:rPr lang="en-US" altLang="zh-CN" sz="2000" i="1">
                                      <a:solidFill>
                                        <a:srgbClr val="7030A0"/>
                                      </a:solidFill>
                                      <a:latin typeface="Cambria Math" panose="02040503050406030204" pitchFamily="18" charset="0"/>
                                    </a:rPr>
                                    <m:t>′</m:t>
                                  </m:r>
                                </m:sup>
                              </m:sSup>
                            </m:e>
                          </m:nary>
                          <m:r>
                            <a:rPr lang="en-US" altLang="zh-CN" sz="2000" b="0" i="1" smtClean="0">
                              <a:latin typeface="Cambria Math" panose="02040503050406030204" pitchFamily="18" charset="0"/>
                            </a:rPr>
                            <m:t>+</m:t>
                          </m:r>
                          <m:r>
                            <a:rPr lang="en-US" altLang="zh-CN" sz="2000" i="1" smtClean="0">
                              <a:solidFill>
                                <a:schemeClr val="accent5"/>
                              </a:solidFill>
                              <a:latin typeface="Cambria Math" panose="02040503050406030204" pitchFamily="18" charset="0"/>
                            </a:rPr>
                            <m:t>𝑃</m:t>
                          </m:r>
                          <m:nary>
                            <m:naryPr>
                              <m:ctrlPr>
                                <a:rPr lang="en-US" altLang="zh-CN" sz="2000" i="1">
                                  <a:solidFill>
                                    <a:schemeClr val="accent5"/>
                                  </a:solidFill>
                                  <a:latin typeface="Cambria Math" panose="02040503050406030204" pitchFamily="18" charset="0"/>
                                </a:rPr>
                              </m:ctrlPr>
                            </m:naryPr>
                            <m:sub>
                              <m:r>
                                <a:rPr lang="en-US" altLang="zh-CN" sz="2000" i="1">
                                  <a:solidFill>
                                    <a:schemeClr val="accent5"/>
                                  </a:solidFill>
                                  <a:latin typeface="Cambria Math" panose="02040503050406030204" pitchFamily="18" charset="0"/>
                                </a:rPr>
                                <m:t>−∞</m:t>
                              </m:r>
                            </m:sub>
                            <m:sup>
                              <m:r>
                                <a:rPr lang="en-US" altLang="zh-CN" sz="2000" i="1">
                                  <a:solidFill>
                                    <a:schemeClr val="accent5"/>
                                  </a:solidFill>
                                  <a:latin typeface="Cambria Math" panose="02040503050406030204" pitchFamily="18" charset="0"/>
                                </a:rPr>
                                <m:t>∞</m:t>
                              </m:r>
                            </m:sup>
                            <m:e>
                              <m:f>
                                <m:fPr>
                                  <m:ctrlPr>
                                    <a:rPr lang="en-US" altLang="zh-CN" sz="2000" i="1">
                                      <a:solidFill>
                                        <a:schemeClr val="accent5"/>
                                      </a:solidFill>
                                      <a:latin typeface="Cambria Math" panose="02040503050406030204" pitchFamily="18" charset="0"/>
                                    </a:rPr>
                                  </m:ctrlPr>
                                </m:fPr>
                                <m:num>
                                  <m:sSup>
                                    <m:sSupPr>
                                      <m:ctrlPr>
                                        <a:rPr lang="en-US" altLang="zh-CN" sz="2000" b="0" i="1" smtClean="0">
                                          <a:solidFill>
                                            <a:schemeClr val="accent5"/>
                                          </a:solidFill>
                                          <a:latin typeface="Cambria Math" panose="02040503050406030204" pitchFamily="18" charset="0"/>
                                        </a:rPr>
                                      </m:ctrlPr>
                                    </m:sSupPr>
                                    <m:e>
                                      <m:r>
                                        <a:rPr lang="en-US" altLang="zh-CN" sz="2000" b="0" i="1" smtClean="0">
                                          <a:solidFill>
                                            <a:schemeClr val="accent5"/>
                                          </a:solidFill>
                                          <a:latin typeface="Cambria Math" panose="02040503050406030204" pitchFamily="18" charset="0"/>
                                        </a:rPr>
                                        <m:t>𝜔</m:t>
                                      </m:r>
                                    </m:e>
                                    <m:sup>
                                      <m:r>
                                        <a:rPr lang="en-US" altLang="zh-CN" sz="2000" b="0" i="1" smtClean="0">
                                          <a:solidFill>
                                            <a:schemeClr val="accent5"/>
                                          </a:solidFill>
                                          <a:latin typeface="Cambria Math" panose="02040503050406030204" pitchFamily="18" charset="0"/>
                                        </a:rPr>
                                        <m:t>2</m:t>
                                      </m:r>
                                    </m:sup>
                                  </m:sSup>
                                </m:num>
                                <m:den>
                                  <m:sSup>
                                    <m:sSupPr>
                                      <m:ctrlPr>
                                        <a:rPr lang="en-US" altLang="zh-CN" sz="2000" i="1">
                                          <a:solidFill>
                                            <a:schemeClr val="accent5"/>
                                          </a:solidFill>
                                          <a:latin typeface="Cambria Math" panose="02040503050406030204" pitchFamily="18" charset="0"/>
                                        </a:rPr>
                                      </m:ctrlPr>
                                    </m:sSupPr>
                                    <m:e>
                                      <m:r>
                                        <a:rPr lang="en-US" altLang="zh-CN" sz="2000" i="1">
                                          <a:solidFill>
                                            <a:schemeClr val="accent5"/>
                                          </a:solidFill>
                                          <a:latin typeface="Cambria Math" panose="02040503050406030204" pitchFamily="18" charset="0"/>
                                        </a:rPr>
                                        <m:t>𝜔</m:t>
                                      </m:r>
                                    </m:e>
                                    <m:sup>
                                      <m:r>
                                        <a:rPr lang="en-US" altLang="zh-CN" sz="2000" i="1">
                                          <a:solidFill>
                                            <a:schemeClr val="accent5"/>
                                          </a:solidFill>
                                          <a:latin typeface="Cambria Math" panose="02040503050406030204" pitchFamily="18" charset="0"/>
                                        </a:rPr>
                                        <m:t>′2</m:t>
                                      </m:r>
                                    </m:sup>
                                  </m:sSup>
                                  <m:r>
                                    <a:rPr lang="en-US" altLang="zh-CN" sz="2000" b="0" i="1" smtClean="0">
                                      <a:solidFill>
                                        <a:schemeClr val="accent5"/>
                                      </a:solidFill>
                                      <a:latin typeface="Cambria Math" panose="02040503050406030204" pitchFamily="18" charset="0"/>
                                    </a:rPr>
                                    <m:t>−</m:t>
                                  </m:r>
                                  <m:sSup>
                                    <m:sSupPr>
                                      <m:ctrlPr>
                                        <a:rPr lang="en-US" altLang="zh-CN" sz="2000" b="0" i="1" smtClean="0">
                                          <a:solidFill>
                                            <a:schemeClr val="accent5"/>
                                          </a:solidFill>
                                          <a:latin typeface="Cambria Math" panose="02040503050406030204" pitchFamily="18" charset="0"/>
                                        </a:rPr>
                                      </m:ctrlPr>
                                    </m:sSupPr>
                                    <m:e>
                                      <m:r>
                                        <a:rPr lang="en-US" altLang="zh-CN" sz="2000" b="0" i="1" smtClean="0">
                                          <a:solidFill>
                                            <a:schemeClr val="accent5"/>
                                          </a:solidFill>
                                          <a:latin typeface="Cambria Math" panose="02040503050406030204" pitchFamily="18" charset="0"/>
                                        </a:rPr>
                                        <m:t>𝜔</m:t>
                                      </m:r>
                                    </m:e>
                                    <m:sup>
                                      <m:r>
                                        <a:rPr lang="en-US" altLang="zh-CN" sz="2000" b="0" i="1" smtClean="0">
                                          <a:solidFill>
                                            <a:schemeClr val="accent5"/>
                                          </a:solidFill>
                                          <a:latin typeface="Cambria Math" panose="02040503050406030204" pitchFamily="18" charset="0"/>
                                        </a:rPr>
                                        <m:t>2</m:t>
                                      </m:r>
                                    </m:sup>
                                  </m:sSup>
                                </m:den>
                              </m:f>
                              <m:r>
                                <a:rPr lang="en-US" altLang="zh-CN" sz="2000" i="1">
                                  <a:solidFill>
                                    <a:schemeClr val="accent5"/>
                                  </a:solidFill>
                                  <a:latin typeface="Cambria Math" panose="02040503050406030204" pitchFamily="18" charset="0"/>
                                </a:rPr>
                                <m:t>𝑑</m:t>
                              </m:r>
                              <m:sSup>
                                <m:sSupPr>
                                  <m:ctrlPr>
                                    <a:rPr lang="en-US" altLang="zh-CN" sz="2000" i="1">
                                      <a:solidFill>
                                        <a:schemeClr val="accent5"/>
                                      </a:solidFill>
                                      <a:latin typeface="Cambria Math" panose="02040503050406030204" pitchFamily="18" charset="0"/>
                                    </a:rPr>
                                  </m:ctrlPr>
                                </m:sSupPr>
                                <m:e>
                                  <m:r>
                                    <a:rPr lang="en-US" altLang="zh-CN" sz="2000" i="1">
                                      <a:solidFill>
                                        <a:schemeClr val="accent5"/>
                                      </a:solidFill>
                                      <a:latin typeface="Cambria Math" panose="02040503050406030204" pitchFamily="18" charset="0"/>
                                    </a:rPr>
                                    <m:t>𝜔</m:t>
                                  </m:r>
                                </m:e>
                                <m:sup>
                                  <m:r>
                                    <a:rPr lang="en-US" altLang="zh-CN" sz="2000" i="1">
                                      <a:solidFill>
                                        <a:schemeClr val="accent5"/>
                                      </a:solidFill>
                                      <a:latin typeface="Cambria Math" panose="02040503050406030204" pitchFamily="18" charset="0"/>
                                    </a:rPr>
                                    <m:t>′</m:t>
                                  </m:r>
                                </m:sup>
                              </m:sSup>
                            </m:e>
                          </m:nary>
                        </m:e>
                      </m:d>
                    </m:oMath>
                  </m:oMathPara>
                </a14:m>
                <a:endParaRPr lang="en-US" altLang="zh-CN" sz="2000" dirty="0"/>
              </a:p>
              <a:p>
                <a:pPr marL="0" indent="0">
                  <a:buNone/>
                </a:pPr>
                <a:r>
                  <a:rPr lang="zh-CN" altLang="en-US" sz="2000" dirty="0"/>
                  <a:t>求</a:t>
                </a:r>
                <a:r>
                  <a:rPr lang="zh-CN" altLang="en-US" sz="2000" dirty="0">
                    <a:solidFill>
                      <a:srgbClr val="7030A0"/>
                    </a:solidFill>
                  </a:rPr>
                  <a:t>一阶极点</a:t>
                </a:r>
                <a:r>
                  <a:rPr lang="zh-CN" altLang="en-US" sz="2000" dirty="0"/>
                  <a:t>以及根据</a:t>
                </a:r>
                <a:r>
                  <a:rPr lang="zh-CN" altLang="en-US" sz="2000" dirty="0">
                    <a:solidFill>
                      <a:srgbClr val="0070C0"/>
                    </a:solidFill>
                  </a:rPr>
                  <a:t>奇函数性质</a:t>
                </a:r>
                <a:r>
                  <a:rPr lang="zh-CN" altLang="en-US" sz="2000" dirty="0"/>
                  <a:t>得到最终结果</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𝑅𝑒</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𝜔</m:t>
                              </m:r>
                            </m:e>
                          </m:d>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0</m:t>
                              </m:r>
                            </m:sub>
                          </m:sSub>
                        </m:den>
                      </m:f>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𝜆</m:t>
                      </m:r>
                      <m:f>
                        <m:fPr>
                          <m:ctrlPr>
                            <a:rPr lang="en-US" altLang="zh-CN" sz="2000" b="0" i="1" smtClean="0">
                              <a:latin typeface="Cambria Math" panose="02040503050406030204" pitchFamily="18" charset="0"/>
                            </a:rPr>
                          </m:ctrlPr>
                        </m:fPr>
                        <m:num>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2</m:t>
                              </m:r>
                            </m:sup>
                          </m:sSup>
                        </m:num>
                        <m:den>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𝜔</m:t>
                                      </m:r>
                                    </m:e>
                                    <m:sub>
                                      <m:r>
                                        <a:rPr lang="en-US" altLang="zh-CN" sz="2000" i="1">
                                          <a:latin typeface="Cambria Math" panose="02040503050406030204" pitchFamily="18" charset="0"/>
                                        </a:rPr>
                                        <m:t>0</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𝜔</m:t>
                                      </m:r>
                                    </m:e>
                                    <m:sup>
                                      <m:r>
                                        <a:rPr lang="en-US" altLang="zh-CN" sz="2000" i="1">
                                          <a:latin typeface="Cambria Math" panose="02040503050406030204" pitchFamily="18" charset="0"/>
                                        </a:rPr>
                                        <m:t>2</m:t>
                                      </m:r>
                                    </m:sup>
                                  </m:sSup>
                                </m:e>
                              </m:d>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2</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𝜔</m:t>
                              </m:r>
                            </m:e>
                            <m:sup>
                              <m:r>
                                <a:rPr lang="en-US" altLang="zh-CN" sz="2000" i="1">
                                  <a:latin typeface="Cambria Math" panose="02040503050406030204" pitchFamily="18" charset="0"/>
                                </a:rPr>
                                <m:t>2</m:t>
                              </m:r>
                            </m:sup>
                          </m:sSup>
                        </m:den>
                      </m:f>
                    </m:oMath>
                  </m:oMathPara>
                </a14:m>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mc:Choice>
        <mc:Fallback>
          <p:sp>
            <p:nvSpPr>
              <p:cNvPr id="3" name="内容占位符 2">
                <a:extLst>
                  <a:ext uri="{FF2B5EF4-FFF2-40B4-BE49-F238E27FC236}">
                    <a16:creationId xmlns:a16="http://schemas.microsoft.com/office/drawing/2014/main" id="{ECE97D19-0C27-8B6E-855B-28CA31A2FDB7}"/>
                  </a:ext>
                </a:extLst>
              </p:cNvPr>
              <p:cNvSpPr>
                <a:spLocks noGrp="1" noRot="1" noChangeAspect="1" noMove="1" noResize="1" noEditPoints="1" noAdjustHandles="1" noChangeArrowheads="1" noChangeShapeType="1" noTextEdit="1"/>
              </p:cNvSpPr>
              <p:nvPr>
                <p:ph idx="1"/>
              </p:nvPr>
            </p:nvSpPr>
            <p:spPr>
              <a:xfrm>
                <a:off x="838200" y="449943"/>
                <a:ext cx="10515600" cy="4402818"/>
              </a:xfrm>
              <a:blipFill>
                <a:blip r:embed="rId4"/>
                <a:stretch>
                  <a:fillRect l="-638" t="-110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7939F18-AB28-1517-97A1-54252B63C4A2}"/>
              </a:ext>
            </a:extLst>
          </p:cNvPr>
          <p:cNvSpPr>
            <a:spLocks noGrp="1"/>
          </p:cNvSpPr>
          <p:nvPr>
            <p:ph type="sldNum" sz="quarter" idx="12"/>
          </p:nvPr>
        </p:nvSpPr>
        <p:spPr/>
        <p:txBody>
          <a:bodyPr/>
          <a:lstStyle/>
          <a:p>
            <a:fld id="{60619CE2-D869-49DC-942B-2DB2F3BD9A7A}" type="slidenum">
              <a:rPr lang="zh-CN" altLang="en-US" smtClean="0"/>
              <a:t>34</a:t>
            </a:fld>
            <a:endParaRPr lang="zh-CN" altLang="en-US"/>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0A876FBC-D87D-0BD9-DDA5-AFCB9EC3C0E2}"/>
                  </a:ext>
                </a:extLst>
              </p:cNvPr>
              <p:cNvSpPr txBox="1"/>
              <p:nvPr/>
            </p:nvSpPr>
            <p:spPr>
              <a:xfrm>
                <a:off x="9528628" y="175584"/>
                <a:ext cx="188685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𝜖</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𝜔</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𝜖</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𝜔</m:t>
                      </m:r>
                      <m:r>
                        <a:rPr lang="en-US" altLang="zh-CN" b="0" i="1" smtClean="0">
                          <a:latin typeface="Cambria Math" panose="02040503050406030204" pitchFamily="18" charset="0"/>
                        </a:rPr>
                        <m:t>)</m:t>
                      </m:r>
                    </m:oMath>
                  </m:oMathPara>
                </a14:m>
                <a:endParaRPr lang="zh-CN" altLang="en-US" dirty="0"/>
              </a:p>
            </p:txBody>
          </p:sp>
        </mc:Choice>
        <mc:Fallback>
          <p:sp>
            <p:nvSpPr>
              <p:cNvPr id="7" name="文本框 6">
                <a:extLst>
                  <a:ext uri="{FF2B5EF4-FFF2-40B4-BE49-F238E27FC236}">
                    <a16:creationId xmlns:a16="http://schemas.microsoft.com/office/drawing/2014/main" id="{0A876FBC-D87D-0BD9-DDA5-AFCB9EC3C0E2}"/>
                  </a:ext>
                </a:extLst>
              </p:cNvPr>
              <p:cNvSpPr txBox="1">
                <a:spLocks noRot="1" noChangeAspect="1" noMove="1" noResize="1" noEditPoints="1" noAdjustHandles="1" noChangeArrowheads="1" noChangeShapeType="1" noTextEdit="1"/>
              </p:cNvSpPr>
              <p:nvPr/>
            </p:nvSpPr>
            <p:spPr>
              <a:xfrm>
                <a:off x="9528628" y="175584"/>
                <a:ext cx="1886857"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DEE1D45-AD13-DC18-2059-2E1C0D4BA4A1}"/>
                  </a:ext>
                </a:extLst>
              </p:cNvPr>
              <p:cNvSpPr txBox="1"/>
              <p:nvPr/>
            </p:nvSpPr>
            <p:spPr>
              <a:xfrm>
                <a:off x="4999581" y="4989286"/>
                <a:ext cx="3737654" cy="95391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altLang="zh-CN" sz="1800" i="1" smtClean="0">
                              <a:latin typeface="Cambria Math" panose="02040503050406030204" pitchFamily="18" charset="0"/>
                            </a:rPr>
                          </m:ctrlPr>
                        </m:fPr>
                        <m:num>
                          <m:r>
                            <a:rPr lang="en-US" altLang="zh-CN" sz="1800" i="1">
                              <a:latin typeface="Cambria Math" panose="02040503050406030204" pitchFamily="18" charset="0"/>
                            </a:rPr>
                            <m:t>𝜖</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𝜔</m:t>
                              </m:r>
                            </m:e>
                          </m:d>
                        </m:num>
                        <m:den>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𝜖</m:t>
                              </m:r>
                            </m:e>
                            <m:sub>
                              <m:r>
                                <a:rPr lang="en-US" altLang="zh-CN" sz="1800" i="1">
                                  <a:latin typeface="Cambria Math" panose="02040503050406030204" pitchFamily="18" charset="0"/>
                                </a:rPr>
                                <m:t>0</m:t>
                              </m:r>
                            </m:sub>
                          </m:sSub>
                        </m:den>
                      </m:f>
                      <m:r>
                        <a:rPr lang="en-US" altLang="zh-CN" sz="1800" b="0" i="1" smtClean="0">
                          <a:latin typeface="Cambria Math" panose="02040503050406030204" pitchFamily="18" charset="0"/>
                        </a:rPr>
                        <m:t>−1=</m:t>
                      </m:r>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𝜔</m:t>
                          </m:r>
                        </m:e>
                        <m:sub>
                          <m:r>
                            <a:rPr lang="en-US" altLang="zh-CN" sz="1800" b="0" i="1" smtClean="0">
                              <a:latin typeface="Cambria Math" panose="02040503050406030204" pitchFamily="18" charset="0"/>
                            </a:rPr>
                            <m:t>𝑝</m:t>
                          </m:r>
                        </m:sub>
                        <m:sup>
                          <m:r>
                            <a:rPr lang="en-US" altLang="zh-CN" sz="1800" b="0" i="1" smtClean="0">
                              <a:latin typeface="Cambria Math" panose="02040503050406030204" pitchFamily="18" charset="0"/>
                            </a:rPr>
                            <m:t>2</m:t>
                          </m:r>
                        </m:sup>
                      </m:sSubSup>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𝜔</m:t>
                                  </m:r>
                                </m:e>
                                <m:sub>
                                  <m:r>
                                    <a:rPr lang="en-US" altLang="zh-CN" sz="1800" b="0" i="1" smtClean="0">
                                      <a:latin typeface="Cambria Math" panose="02040503050406030204" pitchFamily="18" charset="0"/>
                                    </a:rPr>
                                    <m:t>0</m:t>
                                  </m:r>
                                </m:sub>
                                <m:sup>
                                  <m:r>
                                    <a:rPr lang="en-US" altLang="zh-CN" sz="1800" b="0" i="1" smtClean="0">
                                      <a:latin typeface="Cambria Math" panose="02040503050406030204" pitchFamily="18" charset="0"/>
                                    </a:rPr>
                                    <m:t>2</m:t>
                                  </m:r>
                                </m:sup>
                              </m:sSubSup>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𝜔</m:t>
                                  </m:r>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𝛾𝜔</m:t>
                              </m:r>
                            </m:e>
                          </m:d>
                        </m:e>
                        <m:sup>
                          <m:r>
                            <a:rPr lang="en-US" altLang="zh-CN" sz="1800" b="0" i="1" smtClean="0">
                              <a:latin typeface="Cambria Math" panose="02040503050406030204" pitchFamily="18" charset="0"/>
                            </a:rPr>
                            <m:t>−1</m:t>
                          </m:r>
                        </m:sup>
                      </m:sSup>
                    </m:oMath>
                  </m:oMathPara>
                </a14:m>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结果一致</a:t>
                </a:r>
              </a:p>
            </p:txBody>
          </p:sp>
        </mc:Choice>
        <mc:Fallback>
          <p:sp>
            <p:nvSpPr>
              <p:cNvPr id="11" name="文本框 10">
                <a:extLst>
                  <a:ext uri="{FF2B5EF4-FFF2-40B4-BE49-F238E27FC236}">
                    <a16:creationId xmlns:a16="http://schemas.microsoft.com/office/drawing/2014/main" id="{FDEE1D45-AD13-DC18-2059-2E1C0D4BA4A1}"/>
                  </a:ext>
                </a:extLst>
              </p:cNvPr>
              <p:cNvSpPr txBox="1">
                <a:spLocks noRot="1" noChangeAspect="1" noMove="1" noResize="1" noEditPoints="1" noAdjustHandles="1" noChangeArrowheads="1" noChangeShapeType="1" noTextEdit="1"/>
              </p:cNvSpPr>
              <p:nvPr/>
            </p:nvSpPr>
            <p:spPr>
              <a:xfrm>
                <a:off x="4999581" y="4989286"/>
                <a:ext cx="3737654" cy="953915"/>
              </a:xfrm>
              <a:prstGeom prst="rect">
                <a:avLst/>
              </a:prstGeom>
              <a:blipFill>
                <a:blip r:embed="rId6"/>
                <a:stretch>
                  <a:fillRect b="-76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4840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6AFDC3C-5D02-F055-4F16-417CB334D2CD}"/>
                  </a:ext>
                </a:extLst>
              </p:cNvPr>
              <p:cNvSpPr>
                <a:spLocks noGrp="1"/>
              </p:cNvSpPr>
              <p:nvPr>
                <p:ph idx="1"/>
              </p:nvPr>
            </p:nvSpPr>
            <p:spPr>
              <a:xfrm>
                <a:off x="838200" y="703035"/>
                <a:ext cx="10515600" cy="5835877"/>
              </a:xfrm>
            </p:spPr>
            <p:txBody>
              <a:bodyPr>
                <a:normAutofit/>
              </a:bodyPr>
              <a:lstStyle/>
              <a:p>
                <a:pPr marL="0" indent="0">
                  <a:buNone/>
                </a:pPr>
                <a:r>
                  <a:rPr lang="en-US" altLang="zh-CN" sz="2000" dirty="0"/>
                  <a:t>Jackson 8.2 A transmission line consisting of two concentric circular cylinders of metal with conductivity </a:t>
                </a:r>
                <a14:m>
                  <m:oMath xmlns:m="http://schemas.openxmlformats.org/officeDocument/2006/math">
                    <m:r>
                      <a:rPr lang="en-US" altLang="zh-CN" sz="2000" b="0" i="1" smtClean="0">
                        <a:latin typeface="Cambria Math" panose="02040503050406030204" pitchFamily="18" charset="0"/>
                      </a:rPr>
                      <m:t>𝜎</m:t>
                    </m:r>
                  </m:oMath>
                </a14:m>
                <a:r>
                  <a:rPr lang="zh-CN" altLang="en-US" sz="2000" dirty="0"/>
                  <a:t> </a:t>
                </a:r>
                <a:r>
                  <a:rPr lang="en-US" altLang="zh-CN" sz="2000" dirty="0"/>
                  <a:t>and skin depth </a:t>
                </a:r>
                <a14:m>
                  <m:oMath xmlns:m="http://schemas.openxmlformats.org/officeDocument/2006/math">
                    <m:r>
                      <a:rPr lang="en-US" altLang="zh-CN" sz="2000" b="0" i="1" smtClean="0">
                        <a:latin typeface="Cambria Math" panose="02040503050406030204" pitchFamily="18" charset="0"/>
                      </a:rPr>
                      <m:t>𝛿</m:t>
                    </m:r>
                  </m:oMath>
                </a14:m>
                <a:r>
                  <a:rPr lang="zh-CN" altLang="en-US" sz="2000" dirty="0"/>
                  <a:t>，</a:t>
                </a:r>
                <a:r>
                  <a:rPr lang="en-US" altLang="zh-CN" sz="2000" dirty="0"/>
                  <a:t>as shown, is filled with a uniform lossless dielectric </a:t>
                </a: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𝜇</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𝜖</m:t>
                        </m:r>
                      </m:e>
                    </m:d>
                  </m:oMath>
                </a14:m>
                <a:r>
                  <a:rPr lang="en-US" altLang="zh-CN" sz="2000" dirty="0"/>
                  <a:t>. A TEM mode is propagated along this line. Section 8.1 applies.</a:t>
                </a:r>
              </a:p>
              <a:p>
                <a:pPr marL="0" indent="0">
                  <a:buNone/>
                </a:pPr>
                <a:r>
                  <a:rPr lang="en-US" altLang="zh-CN" sz="2000" dirty="0"/>
                  <a:t>(a) Show that the time-averaged power flow along the line is </a:t>
                </a: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𝜇</m:t>
                              </m:r>
                            </m:num>
                            <m:den>
                              <m:r>
                                <a:rPr lang="en-US" altLang="zh-CN" sz="2000" b="0" i="1" smtClean="0">
                                  <a:latin typeface="Cambria Math" panose="02040503050406030204" pitchFamily="18" charset="0"/>
                                </a:rPr>
                                <m:t>𝜖</m:t>
                              </m:r>
                            </m:den>
                          </m:f>
                        </m:e>
                      </m:rad>
                      <m:r>
                        <a:rPr lang="en-US" altLang="zh-CN" sz="2000" b="0" i="1" smtClean="0">
                          <a:latin typeface="Cambria Math" panose="02040503050406030204" pitchFamily="18" charset="0"/>
                        </a:rPr>
                        <m:t>𝜋</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0</m:t>
                                  </m:r>
                                </m:sub>
                              </m:sSub>
                            </m:e>
                          </m:d>
                        </m:e>
                        <m:sup>
                          <m:r>
                            <a:rPr lang="en-US" altLang="zh-CN" sz="2000" b="0" i="1" smtClean="0">
                              <a:latin typeface="Cambria Math" panose="02040503050406030204" pitchFamily="18" charset="0"/>
                            </a:rPr>
                            <m:t>2</m:t>
                          </m:r>
                        </m:sup>
                      </m:sSup>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𝑏</m:t>
                                  </m:r>
                                </m:num>
                                <m:den>
                                  <m:r>
                                    <a:rPr lang="en-US" altLang="zh-CN" sz="2000" b="0" i="1" smtClean="0">
                                      <a:latin typeface="Cambria Math" panose="02040503050406030204" pitchFamily="18" charset="0"/>
                                    </a:rPr>
                                    <m:t>𝑎</m:t>
                                  </m:r>
                                </m:den>
                              </m:f>
                            </m:e>
                          </m:d>
                        </m:e>
                      </m:func>
                    </m:oMath>
                  </m:oMathPara>
                </a14:m>
                <a:endParaRPr lang="en-US" altLang="zh-CN" sz="2000" dirty="0"/>
              </a:p>
              <a:p>
                <a:pPr marL="0" indent="0">
                  <a:buNone/>
                </a:pPr>
                <a:r>
                  <a:rPr lang="en-US" altLang="zh-CN" sz="2000" dirty="0"/>
                  <a:t>Where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0</m:t>
                        </m:r>
                      </m:sub>
                    </m:sSub>
                  </m:oMath>
                </a14:m>
                <a:r>
                  <a:rPr lang="en-US" altLang="zh-CN" sz="2000" dirty="0"/>
                  <a:t> is the peak value of the azimuthal magnetic field at the surface of the inner conductor.</a:t>
                </a:r>
              </a:p>
              <a:p>
                <a:pPr marL="0" indent="0">
                  <a:buNone/>
                </a:pPr>
                <a:r>
                  <a:rPr lang="en-US" altLang="zh-CN" sz="2000" dirty="0"/>
                  <a:t>(b)</a:t>
                </a:r>
                <a:r>
                  <a:rPr lang="zh-CN" altLang="en-US" sz="2000" dirty="0"/>
                  <a:t> </a:t>
                </a:r>
                <a:r>
                  <a:rPr lang="en-US" altLang="zh-CN" sz="2000" dirty="0"/>
                  <a:t>Show that the transmitted power is attenuated along the line as </a:t>
                </a: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0</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𝛾</m:t>
                          </m:r>
                          <m:r>
                            <a:rPr lang="en-US" altLang="zh-CN" sz="2000" b="0" i="1" smtClean="0">
                              <a:latin typeface="Cambria Math" panose="02040503050406030204" pitchFamily="18" charset="0"/>
                            </a:rPr>
                            <m:t>𝑧</m:t>
                          </m:r>
                        </m:sup>
                      </m:sSup>
                    </m:oMath>
                  </m:oMathPara>
                </a14:m>
                <a:endParaRPr lang="en-US" altLang="zh-CN" sz="2000" b="0" dirty="0"/>
              </a:p>
              <a:p>
                <a:pPr marL="0" indent="0">
                  <a:buNone/>
                </a:pPr>
                <a:r>
                  <a:rPr lang="en-US" altLang="zh-CN" sz="2000" dirty="0"/>
                  <a:t>Where</a:t>
                </a: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𝛾</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𝜎𝛿</m:t>
                          </m:r>
                        </m:den>
                      </m:f>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𝜖</m:t>
                              </m:r>
                            </m:num>
                            <m:den>
                              <m:r>
                                <a:rPr lang="en-US" altLang="zh-CN" sz="2000" b="0" i="1" smtClean="0">
                                  <a:latin typeface="Cambria Math" panose="02040503050406030204" pitchFamily="18" charset="0"/>
                                </a:rPr>
                                <m:t>𝜇</m:t>
                              </m:r>
                            </m:den>
                          </m:f>
                        </m:e>
                      </m:rad>
                      <m:f>
                        <m:fPr>
                          <m:ctrlPr>
                            <a:rPr lang="en-US" altLang="zh-CN" sz="2000" b="0" i="1" smtClean="0">
                              <a:latin typeface="Cambria Math" panose="02040503050406030204" pitchFamily="18" charset="0"/>
                            </a:rPr>
                          </m:ctrlPr>
                        </m:fPr>
                        <m:num>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𝑎</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𝑏</m:t>
                                  </m:r>
                                </m:den>
                              </m:f>
                            </m:e>
                          </m:d>
                        </m:num>
                        <m:den>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𝑏</m:t>
                                      </m:r>
                                    </m:num>
                                    <m:den>
                                      <m:r>
                                        <a:rPr lang="en-US" altLang="zh-CN" sz="2000" b="0" i="1" smtClean="0">
                                          <a:latin typeface="Cambria Math" panose="02040503050406030204" pitchFamily="18" charset="0"/>
                                        </a:rPr>
                                        <m:t>𝑎</m:t>
                                      </m:r>
                                    </m:den>
                                  </m:f>
                                </m:e>
                              </m:d>
                            </m:e>
                          </m:func>
                        </m:den>
                      </m:f>
                    </m:oMath>
                  </m:oMathPara>
                </a14:m>
                <a:endParaRPr lang="en-US" altLang="zh-CN" sz="2000" dirty="0"/>
              </a:p>
            </p:txBody>
          </p:sp>
        </mc:Choice>
        <mc:Fallback>
          <p:sp>
            <p:nvSpPr>
              <p:cNvPr id="3" name="内容占位符 2">
                <a:extLst>
                  <a:ext uri="{FF2B5EF4-FFF2-40B4-BE49-F238E27FC236}">
                    <a16:creationId xmlns:a16="http://schemas.microsoft.com/office/drawing/2014/main" id="{36AFDC3C-5D02-F055-4F16-417CB334D2CD}"/>
                  </a:ext>
                </a:extLst>
              </p:cNvPr>
              <p:cNvSpPr>
                <a:spLocks noGrp="1" noRot="1" noChangeAspect="1" noMove="1" noResize="1" noEditPoints="1" noAdjustHandles="1" noChangeArrowheads="1" noChangeShapeType="1" noTextEdit="1"/>
              </p:cNvSpPr>
              <p:nvPr>
                <p:ph idx="1"/>
              </p:nvPr>
            </p:nvSpPr>
            <p:spPr>
              <a:xfrm>
                <a:off x="838200" y="703035"/>
                <a:ext cx="10515600" cy="5835877"/>
              </a:xfrm>
              <a:blipFill>
                <a:blip r:embed="rId2"/>
                <a:stretch>
                  <a:fillRect l="-638" t="-522" r="-46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3FC19DC-BA7E-5C43-6E4B-F5413F5D4424}"/>
              </a:ext>
            </a:extLst>
          </p:cNvPr>
          <p:cNvSpPr>
            <a:spLocks noGrp="1"/>
          </p:cNvSpPr>
          <p:nvPr>
            <p:ph type="sldNum" sz="quarter" idx="12"/>
          </p:nvPr>
        </p:nvSpPr>
        <p:spPr/>
        <p:txBody>
          <a:bodyPr/>
          <a:lstStyle/>
          <a:p>
            <a:fld id="{60619CE2-D869-49DC-942B-2DB2F3BD9A7A}" type="slidenum">
              <a:rPr lang="zh-CN" altLang="en-US" smtClean="0"/>
              <a:t>35</a:t>
            </a:fld>
            <a:endParaRPr lang="zh-CN" altLang="en-US"/>
          </a:p>
        </p:txBody>
      </p:sp>
    </p:spTree>
    <p:extLst>
      <p:ext uri="{BB962C8B-B14F-4D97-AF65-F5344CB8AC3E}">
        <p14:creationId xmlns:p14="http://schemas.microsoft.com/office/powerpoint/2010/main" val="3885660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FE32337-0E06-3D67-6B9F-2735E3AEDF49}"/>
              </a:ext>
            </a:extLst>
          </p:cNvPr>
          <p:cNvPicPr>
            <a:picLocks noChangeAspect="1"/>
          </p:cNvPicPr>
          <p:nvPr/>
        </p:nvPicPr>
        <p:blipFill>
          <a:blip r:embed="rId2"/>
          <a:stretch>
            <a:fillRect/>
          </a:stretch>
        </p:blipFill>
        <p:spPr>
          <a:xfrm>
            <a:off x="9701446" y="325439"/>
            <a:ext cx="2388954" cy="2584676"/>
          </a:xfrm>
          <a:prstGeom prst="rect">
            <a:avLst/>
          </a:prstGeom>
        </p:spPr>
      </p:pic>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1EAE4FF-E9A3-8E34-7A6C-311ABF89FAD2}"/>
                  </a:ext>
                </a:extLst>
              </p:cNvPr>
              <p:cNvSpPr>
                <a:spLocks noGrp="1"/>
              </p:cNvSpPr>
              <p:nvPr>
                <p:ph idx="1"/>
              </p:nvPr>
            </p:nvSpPr>
            <p:spPr>
              <a:xfrm>
                <a:off x="838200" y="72571"/>
                <a:ext cx="10515600" cy="4267200"/>
              </a:xfrm>
            </p:spPr>
            <p:txBody>
              <a:bodyPr>
                <a:normAutofit/>
              </a:bodyPr>
              <a:lstStyle/>
              <a:p>
                <a:pPr marL="0" indent="0">
                  <a:buNone/>
                </a:pPr>
                <a:r>
                  <a:rPr lang="en-US" altLang="zh-CN" sz="2000" dirty="0"/>
                  <a:t>(c) The Characteristic impedance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0</m:t>
                        </m:r>
                      </m:sub>
                    </m:sSub>
                  </m:oMath>
                </a14:m>
                <a:r>
                  <a:rPr lang="en-US" altLang="zh-CN" sz="2000" dirty="0"/>
                  <a:t> of the line is defined as the ratio of the voltage between the cylinders to the axial current flowing in one of them at any position </a:t>
                </a:r>
                <a14:m>
                  <m:oMath xmlns:m="http://schemas.openxmlformats.org/officeDocument/2006/math">
                    <m:r>
                      <a:rPr lang="en-US" altLang="zh-CN" sz="2000" b="0" i="1" smtClean="0">
                        <a:latin typeface="Cambria Math" panose="02040503050406030204" pitchFamily="18" charset="0"/>
                      </a:rPr>
                      <m:t>𝑧</m:t>
                    </m:r>
                  </m:oMath>
                </a14:m>
                <a:r>
                  <a:rPr lang="en-US" altLang="zh-CN" sz="2000" dirty="0"/>
                  <a:t>. Show that for this line</a:t>
                </a:r>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num>
                            <m:den>
                              <m:r>
                                <a:rPr lang="en-US" altLang="zh-CN" sz="2000" i="1">
                                  <a:latin typeface="Cambria Math" panose="02040503050406030204" pitchFamily="18" charset="0"/>
                                </a:rPr>
                                <m:t>𝜇</m:t>
                              </m:r>
                            </m:den>
                          </m:f>
                        </m:e>
                      </m:rad>
                      <m:r>
                        <a:rPr lang="en-US" altLang="zh-CN" sz="2000" b="0" i="0" smtClean="0">
                          <a:latin typeface="Cambria Math" panose="02040503050406030204" pitchFamily="18" charset="0"/>
                        </a:rPr>
                        <m:t> </m:t>
                      </m:r>
                      <m:r>
                        <m:rPr>
                          <m:sty m:val="p"/>
                        </m:rPr>
                        <a:rPr lang="en-US" altLang="zh-CN" sz="2000" b="0" i="0" smtClean="0">
                          <a:latin typeface="Cambria Math" panose="02040503050406030204" pitchFamily="18" charset="0"/>
                        </a:rPr>
                        <m:t>ln</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m:rPr>
                                  <m:sty m:val="p"/>
                                </m:rPr>
                                <a:rPr lang="en-US" altLang="zh-CN" sz="2000" b="0" i="0" smtClean="0">
                                  <a:latin typeface="Cambria Math" panose="02040503050406030204" pitchFamily="18" charset="0"/>
                                </a:rPr>
                                <m:t>b</m:t>
                              </m:r>
                            </m:num>
                            <m:den>
                              <m:r>
                                <m:rPr>
                                  <m:sty m:val="p"/>
                                </m:rPr>
                                <a:rPr lang="en-US" altLang="zh-CN" sz="2000" b="0" i="0" smtClean="0">
                                  <a:latin typeface="Cambria Math" panose="02040503050406030204" pitchFamily="18" charset="0"/>
                                </a:rPr>
                                <m:t>a</m:t>
                              </m:r>
                            </m:den>
                          </m:f>
                        </m:e>
                      </m:d>
                    </m:oMath>
                  </m:oMathPara>
                </a14:m>
                <a:endParaRPr lang="en-US" altLang="zh-CN" sz="2000" dirty="0"/>
              </a:p>
              <a:p>
                <a:pPr marL="0" indent="0">
                  <a:buNone/>
                </a:pPr>
                <a:r>
                  <a:rPr lang="en-US" altLang="zh-CN" sz="2000" dirty="0"/>
                  <a:t>(d) Show that the series resistance and inductance per unit length of the line are</a:t>
                </a: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𝜋𝜎𝛿</m:t>
                          </m:r>
                        </m:den>
                      </m:f>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𝑎</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𝑏</m:t>
                              </m:r>
                            </m:den>
                          </m:f>
                        </m:e>
                      </m:d>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𝜇</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𝑏</m:t>
                                      </m:r>
                                    </m:num>
                                    <m:den>
                                      <m:r>
                                        <a:rPr lang="en-US" altLang="zh-CN" sz="2000" b="0" i="1" smtClean="0">
                                          <a:latin typeface="Cambria Math" panose="02040503050406030204" pitchFamily="18" charset="0"/>
                                        </a:rPr>
                                        <m:t>𝑎</m:t>
                                      </m:r>
                                    </m:den>
                                  </m:f>
                                </m:e>
                              </m:d>
                            </m:e>
                          </m:fun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𝑐</m:t>
                                  </m:r>
                                </m:sub>
                              </m:sSub>
                              <m:r>
                                <a:rPr lang="en-US" altLang="zh-CN" sz="2000" b="0" i="1" smtClean="0">
                                  <a:latin typeface="Cambria Math" panose="02040503050406030204" pitchFamily="18" charset="0"/>
                                </a:rPr>
                                <m:t>𝛿</m:t>
                              </m:r>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den>
                          </m:f>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𝑎</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𝑏</m:t>
                                  </m:r>
                                </m:den>
                              </m:f>
                            </m:e>
                          </m:d>
                        </m:e>
                      </m:d>
                    </m:oMath>
                  </m:oMathPara>
                </a14:m>
                <a:endParaRPr lang="en-US" altLang="zh-CN" sz="2000" dirty="0"/>
              </a:p>
              <a:p>
                <a:pPr marL="0" indent="0">
                  <a:buNone/>
                </a:pPr>
                <a:r>
                  <a:rPr lang="en-US" altLang="zh-CN" sz="2000" dirty="0"/>
                  <a:t>Where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𝑐</m:t>
                        </m:r>
                      </m:sub>
                    </m:sSub>
                  </m:oMath>
                </a14:m>
                <a:r>
                  <a:rPr lang="zh-CN" altLang="en-US" sz="2000" dirty="0"/>
                  <a:t> </a:t>
                </a:r>
                <a:r>
                  <a:rPr lang="en-US" altLang="zh-CN" sz="2000" dirty="0"/>
                  <a:t>is the permeability of the conductor. The correction to the inductance comes from the penetration of the flus into the conductors by a distance of order </a:t>
                </a:r>
                <a14:m>
                  <m:oMath xmlns:m="http://schemas.openxmlformats.org/officeDocument/2006/math">
                    <m:r>
                      <a:rPr lang="en-US" altLang="zh-CN" sz="2000" b="0" i="1" smtClean="0">
                        <a:latin typeface="Cambria Math" panose="02040503050406030204" pitchFamily="18" charset="0"/>
                      </a:rPr>
                      <m:t>𝛿</m:t>
                    </m:r>
                  </m:oMath>
                </a14:m>
                <a:r>
                  <a:rPr lang="en-US" altLang="zh-CN" sz="2000" dirty="0"/>
                  <a:t>.</a:t>
                </a:r>
              </a:p>
            </p:txBody>
          </p:sp>
        </mc:Choice>
        <mc:Fallback>
          <p:sp>
            <p:nvSpPr>
              <p:cNvPr id="3" name="内容占位符 2">
                <a:extLst>
                  <a:ext uri="{FF2B5EF4-FFF2-40B4-BE49-F238E27FC236}">
                    <a16:creationId xmlns:a16="http://schemas.microsoft.com/office/drawing/2014/main" id="{91EAE4FF-E9A3-8E34-7A6C-311ABF89FAD2}"/>
                  </a:ext>
                </a:extLst>
              </p:cNvPr>
              <p:cNvSpPr>
                <a:spLocks noGrp="1" noRot="1" noChangeAspect="1" noMove="1" noResize="1" noEditPoints="1" noAdjustHandles="1" noChangeArrowheads="1" noChangeShapeType="1" noTextEdit="1"/>
              </p:cNvSpPr>
              <p:nvPr>
                <p:ph idx="1"/>
              </p:nvPr>
            </p:nvSpPr>
            <p:spPr>
              <a:xfrm>
                <a:off x="838200" y="72571"/>
                <a:ext cx="10515600" cy="4267200"/>
              </a:xfrm>
              <a:blipFill>
                <a:blip r:embed="rId3"/>
                <a:stretch>
                  <a:fillRect l="-638" t="-85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C7E267D-D42F-6283-0F15-A40BDFDABC16}"/>
              </a:ext>
            </a:extLst>
          </p:cNvPr>
          <p:cNvSpPr>
            <a:spLocks noGrp="1"/>
          </p:cNvSpPr>
          <p:nvPr>
            <p:ph type="sldNum" sz="quarter" idx="12"/>
          </p:nvPr>
        </p:nvSpPr>
        <p:spPr/>
        <p:txBody>
          <a:bodyPr/>
          <a:lstStyle/>
          <a:p>
            <a:fld id="{60619CE2-D869-49DC-942B-2DB2F3BD9A7A}" type="slidenum">
              <a:rPr lang="zh-CN" altLang="en-US" smtClean="0"/>
              <a:t>36</a:t>
            </a:fld>
            <a:endParaRPr lang="zh-CN" altLang="en-US"/>
          </a:p>
        </p:txBody>
      </p:sp>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171D4625-CA5B-BD36-6207-9DCDEAFE1B9D}"/>
                  </a:ext>
                </a:extLst>
              </p:cNvPr>
              <p:cNvSpPr txBox="1">
                <a:spLocks/>
              </p:cNvSpPr>
              <p:nvPr/>
            </p:nvSpPr>
            <p:spPr>
              <a:xfrm>
                <a:off x="838200" y="4319132"/>
                <a:ext cx="10515600" cy="221342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t>第一问 首先求解电磁场，对于</a:t>
                </a:r>
                <a:r>
                  <a:rPr lang="en-US" altLang="zh-CN" sz="2000" dirty="0"/>
                  <a:t>TEM</a:t>
                </a:r>
                <a:r>
                  <a:rPr lang="zh-CN" altLang="en-US" sz="2000" dirty="0"/>
                  <a:t>模式</a:t>
                </a:r>
                <a:r>
                  <a:rPr lang="en-US" altLang="zh-CN" sz="2000" dirty="0"/>
                  <a:t>P358</a:t>
                </a:r>
                <a:r>
                  <a:rPr lang="zh-CN" altLang="en-US" sz="2000" dirty="0"/>
                  <a:t>的论证表示横向电场形式与二维静电问题相同，由对称性得到电场与极角无关，假设</a:t>
                </a:r>
                <a:r>
                  <a:rPr lang="en-US" altLang="zh-CN" sz="2000" dirty="0"/>
                  <a:t>TEM</a:t>
                </a:r>
                <a:r>
                  <a:rPr lang="zh-CN" altLang="en-US" sz="2000" dirty="0"/>
                  <a:t>模式正向传播，使用类似</a:t>
                </a:r>
                <a:r>
                  <a:rPr lang="en-US" altLang="zh-CN" sz="2000" i="1" dirty="0"/>
                  <a:t>2.11 Field and Charge Densities in Two-Dimensional Corners and Along Edges</a:t>
                </a:r>
                <a:r>
                  <a:rPr lang="zh-CN" altLang="en-US" sz="2000" dirty="0"/>
                  <a:t>节的处理方式得到电场</a:t>
                </a:r>
                <a:r>
                  <a:rPr lang="en-US" altLang="zh-CN" sz="2000" dirty="0"/>
                  <a:t>,</a:t>
                </a:r>
                <a:r>
                  <a:rPr lang="zh-CN" altLang="en-US" sz="2000" dirty="0"/>
                  <a:t>并写出相应的磁场为</a:t>
                </a:r>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𝑬</m:t>
                          </m:r>
                        </m:e>
                        <m:sub>
                          <m:r>
                            <a:rPr lang="en-US" altLang="zh-CN" sz="2000" b="1" i="1" smtClean="0">
                              <a:latin typeface="Cambria Math" panose="02040503050406030204" pitchFamily="18" charset="0"/>
                            </a:rPr>
                            <m:t>𝒕</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𝜇</m:t>
                              </m:r>
                            </m:num>
                            <m:den>
                              <m:r>
                                <a:rPr lang="en-US" altLang="zh-CN" sz="2000" b="0" i="1" smtClean="0">
                                  <a:latin typeface="Cambria Math" panose="02040503050406030204" pitchFamily="18" charset="0"/>
                                </a:rPr>
                                <m:t>𝜖</m:t>
                              </m:r>
                            </m:den>
                          </m:f>
                        </m:e>
                      </m:ra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0</m:t>
                          </m:r>
                        </m:sub>
                      </m:sSub>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𝑎</m:t>
                          </m:r>
                        </m:num>
                        <m:den>
                          <m:r>
                            <a:rPr lang="en-US" altLang="zh-CN" sz="2000" b="0" i="1" smtClean="0">
                              <a:latin typeface="Cambria Math" panose="02040503050406030204" pitchFamily="18" charset="0"/>
                            </a:rPr>
                            <m:t>𝜌</m:t>
                          </m:r>
                        </m:den>
                      </m:f>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𝝆</m:t>
                          </m:r>
                        </m:e>
                      </m:acc>
                      <m:r>
                        <a:rPr lang="en-US" altLang="zh-CN" sz="2000" b="1" i="1" dirty="0" smtClean="0">
                          <a:latin typeface="Cambria Math" panose="02040503050406030204" pitchFamily="18" charset="0"/>
                        </a:rPr>
                        <m:t>,  </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𝑯</m:t>
                          </m:r>
                        </m:e>
                        <m:sub>
                          <m:r>
                            <a:rPr lang="en-US" altLang="zh-CN" sz="2000" b="1" i="1" dirty="0" smtClean="0">
                              <a:latin typeface="Cambria Math" panose="02040503050406030204" pitchFamily="18" charset="0"/>
                            </a:rPr>
                            <m:t>𝒕</m:t>
                          </m:r>
                        </m:sub>
                      </m:sSub>
                      <m:r>
                        <a:rPr lang="en-US" altLang="zh-CN" sz="2000" b="1"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𝐻</m:t>
                          </m:r>
                        </m:e>
                        <m:sub>
                          <m:r>
                            <a:rPr lang="en-US" altLang="zh-CN" sz="2000" b="0" i="1" dirty="0" smtClean="0">
                              <a:latin typeface="Cambria Math" panose="02040503050406030204" pitchFamily="18" charset="0"/>
                            </a:rPr>
                            <m:t>0</m:t>
                          </m:r>
                        </m:sub>
                      </m:sSub>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𝑎</m:t>
                          </m:r>
                        </m:num>
                        <m:den>
                          <m:r>
                            <a:rPr lang="en-US" altLang="zh-CN" sz="2000" b="0" i="1" dirty="0" smtClean="0">
                              <a:latin typeface="Cambria Math" panose="02040503050406030204" pitchFamily="18" charset="0"/>
                            </a:rPr>
                            <m:t>𝜌</m:t>
                          </m:r>
                        </m:den>
                      </m:f>
                      <m:acc>
                        <m:accPr>
                          <m:chr m:val="̂"/>
                          <m:ctrlPr>
                            <a:rPr lang="en-US" altLang="zh-CN" sz="2000" b="1" i="1" dirty="0" smtClean="0">
                              <a:latin typeface="Cambria Math" panose="02040503050406030204" pitchFamily="18" charset="0"/>
                            </a:rPr>
                          </m:ctrlPr>
                        </m:accPr>
                        <m:e>
                          <m:r>
                            <a:rPr lang="en-US" altLang="zh-CN" sz="2000" b="1" i="1" dirty="0" smtClean="0">
                              <a:latin typeface="Cambria Math" panose="02040503050406030204" pitchFamily="18" charset="0"/>
                            </a:rPr>
                            <m:t>𝝓</m:t>
                          </m:r>
                        </m:e>
                      </m:acc>
                    </m:oMath>
                  </m:oMathPara>
                </a14:m>
                <a:endParaRPr lang="en-US" altLang="zh-CN" sz="2000" b="1" dirty="0"/>
              </a:p>
              <a:p>
                <a:pPr marL="0" indent="0">
                  <a:buFont typeface="Arial" panose="020B0604020202020204" pitchFamily="34" charset="0"/>
                  <a:buNone/>
                </a:pPr>
                <a:r>
                  <a:rPr lang="zh-CN" altLang="en-US" sz="2000" dirty="0"/>
                  <a:t>其中用到了</a:t>
                </a:r>
                <a:r>
                  <a:rPr lang="en-US" altLang="zh-CN" sz="2000" dirty="0"/>
                  <a:t>(8.28)</a:t>
                </a:r>
                <a:r>
                  <a:rPr lang="zh-CN" altLang="en-US" sz="2000" dirty="0"/>
                  <a:t>式</a:t>
                </a:r>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𝑩</m:t>
                          </m:r>
                        </m:e>
                        <m:sub>
                          <m:r>
                            <a:rPr lang="en-US" altLang="zh-CN" sz="2000" b="1" i="1" smtClean="0">
                              <a:latin typeface="Cambria Math" panose="02040503050406030204" pitchFamily="18" charset="0"/>
                            </a:rPr>
                            <m:t>𝒕</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𝜇𝜖</m:t>
                          </m:r>
                        </m:e>
                      </m:rad>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𝒛</m:t>
                          </m:r>
                        </m:e>
                      </m:acc>
                      <m:r>
                        <a:rPr lang="en-US" altLang="zh-CN" sz="2000" b="0"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𝑬</m:t>
                          </m:r>
                        </m:e>
                        <m:sub>
                          <m:r>
                            <a:rPr lang="en-US" altLang="zh-CN" sz="2000" b="1" i="1" dirty="0" smtClean="0">
                              <a:latin typeface="Cambria Math" panose="02040503050406030204" pitchFamily="18" charset="0"/>
                            </a:rPr>
                            <m:t>𝒕</m:t>
                          </m:r>
                        </m:sub>
                      </m:sSub>
                    </m:oMath>
                  </m:oMathPara>
                </a14:m>
                <a:endParaRPr lang="en-US" altLang="zh-CN" sz="2000" b="1" dirty="0"/>
              </a:p>
              <a:p>
                <a:pPr marL="0" indent="0">
                  <a:buFont typeface="Arial" panose="020B0604020202020204" pitchFamily="34" charset="0"/>
                  <a:buNone/>
                </a:pPr>
                <a:endParaRPr lang="en-US" altLang="zh-CN" sz="2000" b="1" dirty="0"/>
              </a:p>
            </p:txBody>
          </p:sp>
        </mc:Choice>
        <mc:Fallback>
          <p:sp>
            <p:nvSpPr>
              <p:cNvPr id="7" name="内容占位符 2">
                <a:extLst>
                  <a:ext uri="{FF2B5EF4-FFF2-40B4-BE49-F238E27FC236}">
                    <a16:creationId xmlns:a16="http://schemas.microsoft.com/office/drawing/2014/main" id="{171D4625-CA5B-BD36-6207-9DCDEAFE1B9D}"/>
                  </a:ext>
                </a:extLst>
              </p:cNvPr>
              <p:cNvSpPr txBox="1">
                <a:spLocks noRot="1" noChangeAspect="1" noMove="1" noResize="1" noEditPoints="1" noAdjustHandles="1" noChangeArrowheads="1" noChangeShapeType="1" noTextEdit="1"/>
              </p:cNvSpPr>
              <p:nvPr/>
            </p:nvSpPr>
            <p:spPr>
              <a:xfrm>
                <a:off x="838200" y="4319132"/>
                <a:ext cx="10515600" cy="2213429"/>
              </a:xfrm>
              <a:prstGeom prst="rect">
                <a:avLst/>
              </a:prstGeom>
              <a:blipFill>
                <a:blip r:embed="rId4"/>
                <a:stretch>
                  <a:fillRect l="-580" t="-33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3973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6C522B5-B0CC-A98D-1B81-E0F81EA40D50}"/>
                  </a:ext>
                </a:extLst>
              </p:cNvPr>
              <p:cNvSpPr>
                <a:spLocks noGrp="1"/>
              </p:cNvSpPr>
              <p:nvPr>
                <p:ph idx="1"/>
              </p:nvPr>
            </p:nvSpPr>
            <p:spPr>
              <a:xfrm>
                <a:off x="838200" y="464457"/>
                <a:ext cx="10515600" cy="5712506"/>
              </a:xfrm>
            </p:spPr>
            <p:txBody>
              <a:bodyPr>
                <a:normAutofit/>
              </a:bodyPr>
              <a:lstStyle/>
              <a:p>
                <a:pPr marL="0" indent="0">
                  <a:buNone/>
                </a:pPr>
                <a:r>
                  <a:rPr lang="zh-CN" altLang="en-US" sz="2000" dirty="0"/>
                  <a:t>由</a:t>
                </a:r>
                <a:r>
                  <a:rPr lang="en-US" altLang="zh-CN" sz="2000" dirty="0"/>
                  <a:t>(8.47)</a:t>
                </a:r>
                <a:r>
                  <a:rPr lang="zh-CN" altLang="en-US" sz="2000" dirty="0"/>
                  <a:t>写出</a:t>
                </a:r>
                <a:r>
                  <a:rPr lang="en-US" altLang="zh-CN" sz="2000" dirty="0"/>
                  <a:t>Poynting</a:t>
                </a:r>
                <a:r>
                  <a:rPr lang="zh-CN" altLang="en-US" sz="2000" dirty="0"/>
                  <a:t>矢量</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𝑺</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1" i="1" smtClean="0">
                          <a:latin typeface="Cambria Math" panose="02040503050406030204" pitchFamily="18" charset="0"/>
                        </a:rPr>
                        <m:t>𝑬</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𝑯</m:t>
                          </m:r>
                        </m:e>
                        <m:sup>
                          <m:r>
                            <a:rPr lang="en-US" altLang="zh-CN" sz="2000" b="1" i="1" smtClean="0">
                              <a:latin typeface="Cambria Math" panose="02040503050406030204" pitchFamily="18" charset="0"/>
                            </a:rPr>
                            <m:t>∗</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ad>
                        <m:radPr>
                          <m:degHide m:val="on"/>
                          <m:ctrlPr>
                            <a:rPr lang="en-US" altLang="zh-CN" sz="2000" i="1" smtClean="0">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𝜇</m:t>
                              </m:r>
                            </m:num>
                            <m:den>
                              <m:r>
                                <a:rPr lang="en-US" altLang="zh-CN" sz="2000" i="1">
                                  <a:latin typeface="Cambria Math" panose="02040503050406030204" pitchFamily="18" charset="0"/>
                                </a:rPr>
                                <m:t>𝜖</m:t>
                              </m:r>
                            </m:den>
                          </m:f>
                        </m:e>
                      </m:rad>
                      <m:sSup>
                        <m:sSupPr>
                          <m:ctrlPr>
                            <a:rPr lang="en-US" altLang="zh-CN" sz="2000" b="0" i="1" smtClean="0">
                              <a:latin typeface="Cambria Math" panose="02040503050406030204" pitchFamily="18" charset="0"/>
                            </a:rPr>
                          </m:ctrlPr>
                        </m:sSupPr>
                        <m:e>
                          <m:d>
                            <m:dPr>
                              <m:begChr m:val="|"/>
                              <m:endChr m:val="|"/>
                              <m:ctrlPr>
                                <a:rPr lang="en-US" altLang="zh-CN" sz="2000" b="0" i="0"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0</m:t>
                                  </m:r>
                                </m:sub>
                              </m:sSub>
                            </m:e>
                          </m:d>
                        </m:e>
                        <m:sup>
                          <m:r>
                            <a:rPr lang="en-US" altLang="zh-CN" sz="2000" b="0" i="1" smtClean="0">
                              <a:latin typeface="Cambria Math" panose="02040503050406030204" pitchFamily="18" charset="0"/>
                            </a:rPr>
                            <m:t>2</m:t>
                          </m:r>
                        </m:sup>
                      </m:sSup>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den>
                      </m:f>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𝒛</m:t>
                          </m:r>
                        </m:e>
                      </m:acc>
                    </m:oMath>
                  </m:oMathPara>
                </a14:m>
                <a:endParaRPr lang="en-US" altLang="zh-CN" sz="2000" b="1" dirty="0"/>
              </a:p>
              <a:p>
                <a:pPr marL="0" indent="0">
                  <a:buNone/>
                </a:pPr>
                <a:r>
                  <a:rPr lang="zh-CN" altLang="en-US" sz="2000" dirty="0"/>
                  <a:t>能流为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nary>
                        <m:naryPr>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𝐴</m:t>
                          </m:r>
                        </m:sub>
                        <m:sup/>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𝒛</m:t>
                              </m:r>
                            </m:e>
                          </m:acc>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𝑺</m:t>
                          </m:r>
                          <m:r>
                            <a:rPr lang="en-US" altLang="zh-CN" sz="2000" b="0" i="1" dirty="0" smtClean="0">
                              <a:latin typeface="Cambria Math" panose="02040503050406030204" pitchFamily="18" charset="0"/>
                            </a:rPr>
                            <m:t>𝑑𝑎</m:t>
                          </m:r>
                        </m:e>
                      </m:nary>
                      <m:r>
                        <a:rPr lang="en-US" altLang="zh-CN" sz="2000" b="0" i="1" smtClean="0">
                          <a:latin typeface="Cambria Math" panose="02040503050406030204" pitchFamily="18" charset="0"/>
                        </a:rPr>
                        <m:t>=</m:t>
                      </m:r>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𝜇</m:t>
                              </m:r>
                            </m:num>
                            <m:den>
                              <m:r>
                                <a:rPr lang="en-US" altLang="zh-CN" sz="2000" i="1">
                                  <a:latin typeface="Cambria Math" panose="02040503050406030204" pitchFamily="18" charset="0"/>
                                </a:rPr>
                                <m:t>𝜖</m:t>
                              </m:r>
                            </m:den>
                          </m:f>
                        </m:e>
                      </m:rad>
                      <m:r>
                        <a:rPr lang="en-US" altLang="zh-CN" sz="2000" b="0" i="1" smtClean="0">
                          <a:latin typeface="Cambria Math" panose="02040503050406030204" pitchFamily="18" charset="0"/>
                        </a:rPr>
                        <m:t>𝜋</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0</m:t>
                                  </m:r>
                                </m:sub>
                              </m:sSub>
                            </m:e>
                          </m:d>
                        </m:e>
                        <m:sup>
                          <m:r>
                            <a:rPr lang="en-US" altLang="zh-CN" sz="2000" b="0" i="1" smtClean="0">
                              <a:latin typeface="Cambria Math" panose="02040503050406030204" pitchFamily="18" charset="0"/>
                            </a:rPr>
                            <m:t>2</m:t>
                          </m:r>
                        </m:sup>
                      </m:sSup>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𝑏</m:t>
                                  </m:r>
                                </m:num>
                                <m:den>
                                  <m:r>
                                    <a:rPr lang="en-US" altLang="zh-CN" sz="2000" b="0" i="1" smtClean="0">
                                      <a:latin typeface="Cambria Math" panose="02040503050406030204" pitchFamily="18" charset="0"/>
                                    </a:rPr>
                                    <m:t>𝑎</m:t>
                                  </m:r>
                                </m:den>
                              </m:f>
                            </m:e>
                          </m:d>
                        </m:e>
                      </m:func>
                    </m:oMath>
                  </m:oMathPara>
                </a14:m>
                <a:endParaRPr lang="en-US" altLang="zh-CN" sz="2000" dirty="0"/>
              </a:p>
              <a:p>
                <a:pPr marL="0" indent="0">
                  <a:buNone/>
                </a:pPr>
                <a:r>
                  <a:rPr lang="zh-CN" altLang="en-US" sz="2000" dirty="0"/>
                  <a:t>根据由</a:t>
                </a:r>
                <a:r>
                  <a:rPr lang="en-US" altLang="zh-CN" sz="2000" dirty="0"/>
                  <a:t>8.1</a:t>
                </a:r>
                <a:r>
                  <a:rPr lang="zh-CN" altLang="en-US" sz="2000" dirty="0"/>
                  <a:t>节得出的单位长度的欧姆损失</a:t>
                </a:r>
                <a:r>
                  <a:rPr lang="en-US" altLang="zh-CN" sz="2000" dirty="0"/>
                  <a:t>(8.58)</a:t>
                </a: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𝑑𝑃</m:t>
                          </m:r>
                        </m:num>
                        <m:den>
                          <m:r>
                            <a:rPr lang="en-US" altLang="zh-CN" sz="2000" b="0" i="1" smtClean="0">
                              <a:latin typeface="Cambria Math" panose="02040503050406030204" pitchFamily="18" charset="0"/>
                            </a:rPr>
                            <m:t>𝑑𝑧</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𝜎𝛿</m:t>
                          </m:r>
                        </m:den>
                      </m:f>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𝐶</m:t>
                          </m:r>
                        </m:sub>
                        <m:sup/>
                        <m:e>
                          <m:sSup>
                            <m:sSupPr>
                              <m:ctrlPr>
                                <a:rPr lang="en-US" altLang="zh-CN" sz="2000" b="0"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𝑯</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𝑑𝑙</m:t>
                          </m:r>
                        </m:e>
                      </m:nary>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i="1">
                              <a:latin typeface="Cambria Math" panose="02040503050406030204" pitchFamily="18" charset="0"/>
                            </a:rPr>
                            <m:t>𝜎𝛿</m:t>
                          </m:r>
                        </m:den>
                      </m:f>
                      <m:sSup>
                        <m:sSupPr>
                          <m:ctrlPr>
                            <a:rPr lang="en-US" altLang="zh-CN" sz="2000" b="0" i="1" smtClean="0">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i="1">
                                      <a:latin typeface="Cambria Math" panose="02040503050406030204" pitchFamily="18" charset="0"/>
                                    </a:rPr>
                                    <m:t>0</m:t>
                                  </m:r>
                                </m:sub>
                              </m:sSub>
                            </m:e>
                          </m:d>
                        </m:e>
                        <m:sup>
                          <m:r>
                            <a:rPr lang="en-US" altLang="zh-CN" sz="2000" b="0" i="1" smtClean="0">
                              <a:latin typeface="Cambria Math" panose="02040503050406030204" pitchFamily="18" charset="0"/>
                            </a:rPr>
                            <m:t>2</m:t>
                          </m:r>
                        </m:sup>
                      </m:sSup>
                      <m:nary>
                        <m:naryPr>
                          <m:chr m:val="∮"/>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𝐶</m:t>
                          </m:r>
                        </m:sub>
                        <m:sup/>
                        <m:e>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𝜌</m:t>
                                  </m:r>
                                </m:e>
                                <m:sup>
                                  <m:r>
                                    <a:rPr lang="en-US" altLang="zh-CN" sz="2000" b="0" i="1" smtClean="0">
                                      <a:latin typeface="Cambria Math" panose="02040503050406030204" pitchFamily="18" charset="0"/>
                                    </a:rPr>
                                    <m:t>2</m:t>
                                  </m:r>
                                </m:sup>
                              </m:sSup>
                            </m:den>
                          </m:f>
                          <m:r>
                            <a:rPr lang="en-US" altLang="zh-CN" sz="2000" i="1">
                              <a:latin typeface="Cambria Math" panose="02040503050406030204" pitchFamily="18" charset="0"/>
                            </a:rPr>
                            <m:t>𝑑𝑙</m:t>
                          </m:r>
                        </m:e>
                      </m:nary>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i="1">
                              <a:latin typeface="Cambria Math" panose="02040503050406030204" pitchFamily="18" charset="0"/>
                            </a:rPr>
                            <m:t>𝜎𝛿</m:t>
                          </m:r>
                        </m:den>
                      </m:f>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i="1">
                                      <a:latin typeface="Cambria Math" panose="02040503050406030204" pitchFamily="18" charset="0"/>
                                    </a:rPr>
                                    <m:t>0</m:t>
                                  </m:r>
                                </m:sub>
                              </m:sSub>
                            </m:e>
                          </m:d>
                        </m:e>
                        <m:sup>
                          <m:r>
                            <a:rPr lang="en-US" altLang="zh-CN" sz="2000" i="1">
                              <a:latin typeface="Cambria Math" panose="02040503050406030204" pitchFamily="18" charset="0"/>
                            </a:rPr>
                            <m:t>2</m:t>
                          </m:r>
                        </m:sup>
                      </m:sSup>
                      <m:d>
                        <m:dPr>
                          <m:ctrlPr>
                            <a:rPr lang="en-US" altLang="zh-CN" sz="2000" b="0" i="1" smtClean="0">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sub>
                            <m:sup/>
                            <m:e>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2</m:t>
                                      </m:r>
                                    </m:sup>
                                  </m:sSup>
                                </m:num>
                                <m:den>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𝜌</m:t>
                                      </m:r>
                                    </m:e>
                                    <m:sup>
                                      <m:r>
                                        <a:rPr lang="en-US" altLang="zh-CN" sz="2000" i="1">
                                          <a:latin typeface="Cambria Math" panose="02040503050406030204" pitchFamily="18" charset="0"/>
                                        </a:rPr>
                                        <m:t>2</m:t>
                                      </m:r>
                                    </m:sup>
                                  </m:sSup>
                                </m:den>
                              </m:f>
                              <m:r>
                                <a:rPr lang="en-US" altLang="zh-CN" sz="2000" i="1">
                                  <a:latin typeface="Cambria Math" panose="02040503050406030204" pitchFamily="18" charset="0"/>
                                </a:rPr>
                                <m:t>𝑑𝑙</m:t>
                              </m:r>
                            </m:e>
                          </m:nary>
                          <m:r>
                            <a:rPr lang="en-US" altLang="zh-CN" sz="2000" b="0" i="1" smtClean="0">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𝜌</m:t>
                              </m:r>
                              <m:r>
                                <a:rPr lang="en-US" altLang="zh-CN" sz="2000" i="1">
                                  <a:latin typeface="Cambria Math" panose="02040503050406030204" pitchFamily="18" charset="0"/>
                                </a:rPr>
                                <m:t>=</m:t>
                              </m:r>
                              <m:r>
                                <a:rPr lang="en-US" altLang="zh-CN" sz="2000" b="0" i="1" smtClean="0">
                                  <a:latin typeface="Cambria Math" panose="02040503050406030204" pitchFamily="18" charset="0"/>
                                </a:rPr>
                                <m:t>𝑏</m:t>
                              </m:r>
                            </m:sub>
                            <m:sup/>
                            <m:e>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2</m:t>
                                      </m:r>
                                    </m:sup>
                                  </m:sSup>
                                </m:num>
                                <m:den>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𝜌</m:t>
                                      </m:r>
                                    </m:e>
                                    <m:sup>
                                      <m:r>
                                        <a:rPr lang="en-US" altLang="zh-CN" sz="2000" i="1">
                                          <a:latin typeface="Cambria Math" panose="02040503050406030204" pitchFamily="18" charset="0"/>
                                        </a:rPr>
                                        <m:t>2</m:t>
                                      </m:r>
                                    </m:sup>
                                  </m:sSup>
                                </m:den>
                              </m:f>
                              <m:r>
                                <a:rPr lang="en-US" altLang="zh-CN" sz="2000" i="1">
                                  <a:latin typeface="Cambria Math" panose="02040503050406030204" pitchFamily="18" charset="0"/>
                                </a:rPr>
                                <m:t>𝑑𝑙</m:t>
                              </m:r>
                            </m:e>
                          </m:nary>
                        </m:e>
                      </m:d>
                    </m:oMath>
                  </m:oMathPara>
                </a14:m>
                <a:endParaRPr lang="en-US" altLang="zh-CN"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𝜋</m:t>
                          </m:r>
                        </m:num>
                        <m:den>
                          <m:r>
                            <a:rPr lang="en-US" altLang="zh-CN" sz="2000" i="1">
                              <a:latin typeface="Cambria Math" panose="02040503050406030204" pitchFamily="18" charset="0"/>
                            </a:rPr>
                            <m:t>𝜎𝛿</m:t>
                          </m:r>
                        </m:den>
                      </m:f>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i="1">
                                      <a:latin typeface="Cambria Math" panose="02040503050406030204" pitchFamily="18" charset="0"/>
                                    </a:rPr>
                                    <m:t>0</m:t>
                                  </m:r>
                                </m:sub>
                              </m:sSub>
                            </m:e>
                          </m:d>
                        </m:e>
                        <m:sup>
                          <m:r>
                            <a:rPr lang="en-US" altLang="zh-CN" sz="2000" i="1">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𝑎</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𝑏</m:t>
                              </m:r>
                            </m:den>
                          </m:f>
                        </m:e>
                      </m:d>
                    </m:oMath>
                  </m:oMathPara>
                </a14:m>
                <a:endParaRPr lang="en-US" altLang="zh-CN" sz="2000" i="1" dirty="0"/>
              </a:p>
              <a:p>
                <a:pPr marL="0" indent="0">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𝛾</m:t>
                      </m:r>
                      <m:r>
                        <a:rPr lang="en-US" altLang="zh-CN" sz="2000" b="0" i="1" dirty="0"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i="1">
                              <a:latin typeface="Cambria Math" panose="02040503050406030204" pitchFamily="18" charset="0"/>
                            </a:rPr>
                            <m:t>𝜎𝛿</m:t>
                          </m:r>
                        </m:den>
                      </m:f>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num>
                            <m:den>
                              <m:r>
                                <a:rPr lang="en-US" altLang="zh-CN" sz="2000" i="1">
                                  <a:latin typeface="Cambria Math" panose="02040503050406030204" pitchFamily="18" charset="0"/>
                                </a:rPr>
                                <m:t>𝜇</m:t>
                              </m:r>
                            </m:den>
                          </m:f>
                        </m:e>
                      </m:rad>
                      <m:f>
                        <m:fPr>
                          <m:ctrlPr>
                            <a:rPr lang="en-US" altLang="zh-CN" sz="2000" i="1">
                              <a:latin typeface="Cambria Math" panose="02040503050406030204" pitchFamily="18" charset="0"/>
                            </a:rPr>
                          </m:ctrlPr>
                        </m:fPr>
                        <m:num>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𝑎</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𝑏</m:t>
                                  </m:r>
                                </m:den>
                              </m:f>
                            </m:e>
                          </m:d>
                        </m:num>
                        <m:den>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ln</m:t>
                              </m:r>
                            </m:fName>
                            <m:e>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𝑏</m:t>
                                      </m:r>
                                    </m:num>
                                    <m:den>
                                      <m:r>
                                        <a:rPr lang="en-US" altLang="zh-CN" sz="2000" i="1">
                                          <a:latin typeface="Cambria Math" panose="02040503050406030204" pitchFamily="18" charset="0"/>
                                        </a:rPr>
                                        <m:t>𝑎</m:t>
                                      </m:r>
                                    </m:den>
                                  </m:f>
                                </m:e>
                              </m:d>
                            </m:e>
                          </m:func>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𝑃</m:t>
                          </m:r>
                        </m:den>
                      </m:f>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𝑑𝑃</m:t>
                          </m:r>
                        </m:num>
                        <m:den>
                          <m:r>
                            <a:rPr lang="en-US" altLang="zh-CN" sz="2000" b="0" i="1" smtClean="0">
                              <a:latin typeface="Cambria Math" panose="02040503050406030204" pitchFamily="18" charset="0"/>
                            </a:rPr>
                            <m:t>𝑑𝑧</m:t>
                          </m:r>
                        </m:den>
                      </m:f>
                      <m:r>
                        <a:rPr lang="en-US" altLang="zh-CN" sz="2000" b="0" i="1" smtClean="0">
                          <a:latin typeface="Cambria Math" panose="02040503050406030204" pitchFamily="18" charset="0"/>
                        </a:rPr>
                        <m:t>→</m:t>
                      </m:r>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𝑧</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0</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−2</m:t>
                          </m:r>
                          <m:r>
                            <a:rPr lang="en-US" altLang="zh-CN" sz="2000" i="1">
                              <a:latin typeface="Cambria Math" panose="02040503050406030204" pitchFamily="18" charset="0"/>
                            </a:rPr>
                            <m:t>𝛾</m:t>
                          </m:r>
                          <m:r>
                            <a:rPr lang="en-US" altLang="zh-CN" sz="2000" i="1">
                              <a:latin typeface="Cambria Math" panose="02040503050406030204" pitchFamily="18" charset="0"/>
                            </a:rPr>
                            <m:t>𝑧</m:t>
                          </m:r>
                        </m:sup>
                      </m:sSup>
                    </m:oMath>
                  </m:oMathPara>
                </a14:m>
                <a:endParaRPr lang="en-US" altLang="zh-CN" sz="2000" i="1" dirty="0"/>
              </a:p>
            </p:txBody>
          </p:sp>
        </mc:Choice>
        <mc:Fallback>
          <p:sp>
            <p:nvSpPr>
              <p:cNvPr id="3" name="内容占位符 2">
                <a:extLst>
                  <a:ext uri="{FF2B5EF4-FFF2-40B4-BE49-F238E27FC236}">
                    <a16:creationId xmlns:a16="http://schemas.microsoft.com/office/drawing/2014/main" id="{D6C522B5-B0CC-A98D-1B81-E0F81EA40D50}"/>
                  </a:ext>
                </a:extLst>
              </p:cNvPr>
              <p:cNvSpPr>
                <a:spLocks noGrp="1" noRot="1" noChangeAspect="1" noMove="1" noResize="1" noEditPoints="1" noAdjustHandles="1" noChangeArrowheads="1" noChangeShapeType="1" noTextEdit="1"/>
              </p:cNvSpPr>
              <p:nvPr>
                <p:ph idx="1"/>
              </p:nvPr>
            </p:nvSpPr>
            <p:spPr>
              <a:xfrm>
                <a:off x="838200" y="464457"/>
                <a:ext cx="10515600" cy="5712506"/>
              </a:xfrm>
              <a:blipFill>
                <a:blip r:embed="rId2"/>
                <a:stretch>
                  <a:fillRect l="-638" t="-74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1DD175E-98A4-0E67-1E13-43205F483D0C}"/>
              </a:ext>
            </a:extLst>
          </p:cNvPr>
          <p:cNvSpPr>
            <a:spLocks noGrp="1"/>
          </p:cNvSpPr>
          <p:nvPr>
            <p:ph type="sldNum" sz="quarter" idx="12"/>
          </p:nvPr>
        </p:nvSpPr>
        <p:spPr/>
        <p:txBody>
          <a:bodyPr/>
          <a:lstStyle/>
          <a:p>
            <a:fld id="{60619CE2-D869-49DC-942B-2DB2F3BD9A7A}" type="slidenum">
              <a:rPr lang="zh-CN" altLang="en-US" smtClean="0"/>
              <a:t>37</a:t>
            </a:fld>
            <a:endParaRPr lang="zh-CN" altLang="en-US"/>
          </a:p>
        </p:txBody>
      </p:sp>
    </p:spTree>
    <p:extLst>
      <p:ext uri="{BB962C8B-B14F-4D97-AF65-F5344CB8AC3E}">
        <p14:creationId xmlns:p14="http://schemas.microsoft.com/office/powerpoint/2010/main" val="1824257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E6F7735-EB1E-3CF6-89DD-5E7C30D8FCDC}"/>
                  </a:ext>
                </a:extLst>
              </p:cNvPr>
              <p:cNvSpPr>
                <a:spLocks noGrp="1"/>
              </p:cNvSpPr>
              <p:nvPr>
                <p:ph idx="1"/>
              </p:nvPr>
            </p:nvSpPr>
            <p:spPr>
              <a:xfrm>
                <a:off x="838200" y="406400"/>
                <a:ext cx="10515600" cy="5770563"/>
              </a:xfrm>
            </p:spPr>
            <p:txBody>
              <a:bodyPr>
                <a:normAutofit/>
              </a:bodyPr>
              <a:lstStyle/>
              <a:p>
                <a:pPr marL="0" indent="0">
                  <a:buNone/>
                </a:pPr>
                <a:r>
                  <a:rPr lang="zh-CN" altLang="en-US" sz="2000" dirty="0"/>
                  <a:t>题目中特征阻抗定义</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d>
                            <m:dPr>
                              <m:begChr m:val="|"/>
                              <m:endChr m:val="|"/>
                              <m:ctrlPr>
                                <a:rPr lang="en-US" altLang="zh-CN" sz="2000" b="0" i="1" smtClean="0">
                                  <a:latin typeface="Cambria Math" panose="02040503050406030204" pitchFamily="18" charset="0"/>
                                </a:rPr>
                              </m:ctrlPr>
                            </m:dPr>
                            <m:e>
                              <m:r>
                                <m:rPr>
                                  <m:sty m:val="p"/>
                                </m:rPr>
                                <a:rPr lang="en-US" altLang="zh-CN" sz="2000" b="0" i="0" smtClean="0">
                                  <a:latin typeface="Cambria Math" panose="02040503050406030204" pitchFamily="18" charset="0"/>
                                </a:rPr>
                                <m:t>Δ</m:t>
                              </m:r>
                              <m:r>
                                <a:rPr lang="en-US" altLang="zh-CN" sz="2000" b="0" i="1" smtClean="0">
                                  <a:latin typeface="Cambria Math" panose="02040503050406030204" pitchFamily="18" charset="0"/>
                                </a:rPr>
                                <m:t>𝑉</m:t>
                              </m:r>
                            </m:e>
                          </m:d>
                        </m:num>
                        <m:den>
                          <m:r>
                            <a:rPr lang="en-US" altLang="zh-CN" sz="2000" b="0" i="1" smtClean="0">
                              <a:latin typeface="Cambria Math" panose="02040503050406030204" pitchFamily="18" charset="0"/>
                            </a:rPr>
                            <m:t>𝐼</m:t>
                          </m:r>
                        </m:den>
                      </m:f>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𝛥</m:t>
                      </m:r>
                      <m:r>
                        <a:rPr lang="en-US" altLang="zh-CN" sz="2000" b="0" i="1" smtClean="0">
                          <a:latin typeface="Cambria Math" panose="02040503050406030204" pitchFamily="18" charset="0"/>
                        </a:rPr>
                        <m:t>𝑉</m:t>
                      </m:r>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𝑎</m:t>
                          </m:r>
                        </m:sub>
                        <m:sup>
                          <m:r>
                            <a:rPr lang="en-US" altLang="zh-CN" sz="2000" b="0" i="1" smtClean="0">
                              <a:latin typeface="Cambria Math" panose="02040503050406030204" pitchFamily="18" charset="0"/>
                            </a:rPr>
                            <m:t>𝑏</m:t>
                          </m:r>
                        </m:sup>
                        <m:e>
                          <m:r>
                            <a:rPr lang="en-US" altLang="zh-CN" sz="2000" b="1" i="1" smtClean="0">
                              <a:latin typeface="Cambria Math" panose="02040503050406030204" pitchFamily="18" charset="0"/>
                            </a:rPr>
                            <m:t>𝑬</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r>
                            <a:rPr lang="en-US" altLang="zh-CN" sz="2000" b="1" i="1" smtClean="0">
                              <a:latin typeface="Cambria Math" panose="02040503050406030204" pitchFamily="18" charset="0"/>
                            </a:rPr>
                            <m:t>𝒍</m:t>
                          </m:r>
                        </m:e>
                      </m:nary>
                      <m:r>
                        <a:rPr lang="en-US" altLang="zh-CN" sz="2000" b="0" i="1" smtClean="0">
                          <a:latin typeface="Cambria Math" panose="02040503050406030204" pitchFamily="18" charset="0"/>
                        </a:rPr>
                        <m:t>=−</m:t>
                      </m:r>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𝜇</m:t>
                              </m:r>
                            </m:num>
                            <m:den>
                              <m:r>
                                <a:rPr lang="en-US" altLang="zh-CN" sz="2000" i="1">
                                  <a:latin typeface="Cambria Math" panose="02040503050406030204" pitchFamily="18" charset="0"/>
                                </a:rPr>
                                <m:t>𝜖</m:t>
                              </m:r>
                            </m:den>
                          </m:f>
                        </m:e>
                      </m:ra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0</m:t>
                          </m:r>
                        </m:sub>
                      </m:sSub>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𝑎</m:t>
                          </m:r>
                        </m:sub>
                        <m:sup>
                          <m:r>
                            <a:rPr lang="en-US" altLang="zh-CN" sz="2000" b="0" i="1" smtClean="0">
                              <a:latin typeface="Cambria Math" panose="02040503050406030204" pitchFamily="18" charset="0"/>
                            </a:rPr>
                            <m:t>𝑏</m:t>
                          </m:r>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𝑎</m:t>
                              </m:r>
                            </m:num>
                            <m:den>
                              <m:r>
                                <a:rPr lang="en-US" altLang="zh-CN" sz="2000" b="0" i="1" smtClean="0">
                                  <a:latin typeface="Cambria Math" panose="02040503050406030204" pitchFamily="18" charset="0"/>
                                </a:rPr>
                                <m:t>𝜌</m:t>
                              </m:r>
                            </m:den>
                          </m:f>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𝜌</m:t>
                          </m:r>
                        </m:e>
                      </m:nary>
                      <m:r>
                        <a:rPr lang="en-US" altLang="zh-CN" sz="2000" b="0" i="1" smtClean="0">
                          <a:latin typeface="Cambria Math" panose="02040503050406030204" pitchFamily="18" charset="0"/>
                        </a:rPr>
                        <m:t>=−</m:t>
                      </m:r>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𝜇</m:t>
                              </m:r>
                            </m:num>
                            <m:den>
                              <m:r>
                                <a:rPr lang="en-US" altLang="zh-CN" sz="2000" i="1">
                                  <a:latin typeface="Cambria Math" panose="02040503050406030204" pitchFamily="18" charset="0"/>
                                </a:rPr>
                                <m:t>𝜖</m:t>
                              </m:r>
                            </m:den>
                          </m:f>
                        </m:e>
                      </m:ra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𝑎</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𝑏</m:t>
                                  </m:r>
                                </m:num>
                                <m:den>
                                  <m:r>
                                    <a:rPr lang="en-US" altLang="zh-CN" sz="2000" b="0" i="1" smtClean="0">
                                      <a:latin typeface="Cambria Math" panose="02040503050406030204" pitchFamily="18" charset="0"/>
                                    </a:rPr>
                                    <m:t>𝑎</m:t>
                                  </m:r>
                                </m:den>
                              </m:f>
                            </m:e>
                          </m:d>
                        </m:e>
                      </m:func>
                    </m:oMath>
                  </m:oMathPara>
                </a14:m>
                <a:endParaRPr lang="en-US" altLang="zh-CN" sz="2000" b="0" i="1"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𝑲</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𝑛</m:t>
                          </m:r>
                        </m:e>
                      </m:acc>
                      <m:r>
                        <a:rPr lang="en-US" altLang="zh-CN" sz="2000" b="0" i="1" dirty="0" smtClean="0">
                          <a:latin typeface="Cambria Math" panose="02040503050406030204" pitchFamily="18" charset="0"/>
                        </a:rPr>
                        <m:t>×</m:t>
                      </m:r>
                      <m:r>
                        <a:rPr lang="en-US" altLang="zh-CN" sz="2000" b="1" i="1" dirty="0" smtClean="0">
                          <a:latin typeface="Cambria Math" panose="02040503050406030204" pitchFamily="18" charset="0"/>
                        </a:rPr>
                        <m:t>𝑯</m:t>
                      </m:r>
                      <m:r>
                        <a:rPr lang="en-US" altLang="zh-CN" sz="2000" b="0" i="1" dirty="0" smtClean="0">
                          <a:latin typeface="Cambria Math" panose="02040503050406030204" pitchFamily="18" charset="0"/>
                        </a:rPr>
                        <m:t>=</m:t>
                      </m:r>
                      <m:acc>
                        <m:accPr>
                          <m:chr m:val="̂"/>
                          <m:ctrlPr>
                            <a:rPr lang="en-US" altLang="zh-CN" sz="2000" b="1" i="1" dirty="0" smtClean="0">
                              <a:latin typeface="Cambria Math" panose="02040503050406030204" pitchFamily="18" charset="0"/>
                            </a:rPr>
                          </m:ctrlPr>
                        </m:accPr>
                        <m:e>
                          <m:r>
                            <a:rPr lang="en-US" altLang="zh-CN" sz="2000" b="1" i="1" dirty="0" smtClean="0">
                              <a:latin typeface="Cambria Math" panose="02040503050406030204" pitchFamily="18" charset="0"/>
                            </a:rPr>
                            <m:t>𝝆</m:t>
                          </m:r>
                        </m:e>
                      </m:acc>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d>
                            <m:dPr>
                              <m:ctrlPr>
                                <a:rPr lang="en-US" altLang="zh-CN" sz="2000" b="0" i="1" dirty="0" smtClean="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𝐻</m:t>
                                  </m:r>
                                </m:e>
                                <m:sub>
                                  <m:r>
                                    <a:rPr lang="en-US" altLang="zh-CN" sz="2000" i="1" dirty="0">
                                      <a:latin typeface="Cambria Math" panose="02040503050406030204" pitchFamily="18" charset="0"/>
                                    </a:rPr>
                                    <m:t>0</m:t>
                                  </m:r>
                                </m:sub>
                              </m:sSub>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𝑎</m:t>
                                  </m:r>
                                </m:num>
                                <m:den>
                                  <m:r>
                                    <a:rPr lang="en-US" altLang="zh-CN" sz="2000" i="1" dirty="0">
                                      <a:latin typeface="Cambria Math" panose="02040503050406030204" pitchFamily="18" charset="0"/>
                                    </a:rPr>
                                    <m:t>𝜌</m:t>
                                  </m:r>
                                </m:den>
                              </m:f>
                              <m:acc>
                                <m:accPr>
                                  <m:chr m:val="̂"/>
                                  <m:ctrlPr>
                                    <a:rPr lang="en-US" altLang="zh-CN" sz="2000" b="1" i="1" dirty="0">
                                      <a:latin typeface="Cambria Math" panose="02040503050406030204" pitchFamily="18" charset="0"/>
                                    </a:rPr>
                                  </m:ctrlPr>
                                </m:accPr>
                                <m:e>
                                  <m:r>
                                    <a:rPr lang="en-US" altLang="zh-CN" sz="2000" b="1" i="1" dirty="0">
                                      <a:latin typeface="Cambria Math" panose="02040503050406030204" pitchFamily="18" charset="0"/>
                                    </a:rPr>
                                    <m:t>𝝓</m:t>
                                  </m:r>
                                </m:e>
                              </m:acc>
                            </m:e>
                          </m:d>
                        </m:e>
                        <m:sub>
                          <m:r>
                            <a:rPr lang="en-US" altLang="zh-CN" sz="2000" b="0" i="1" dirty="0" smtClean="0">
                              <a:latin typeface="Cambria Math" panose="02040503050406030204" pitchFamily="18" charset="0"/>
                            </a:rPr>
                            <m:t>𝜌</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𝑎</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𝐻</m:t>
                          </m:r>
                        </m:e>
                        <m:sub>
                          <m:r>
                            <a:rPr lang="en-US" altLang="zh-CN" sz="2000" b="0" i="1" dirty="0" smtClean="0">
                              <a:latin typeface="Cambria Math" panose="02040503050406030204" pitchFamily="18" charset="0"/>
                            </a:rPr>
                            <m:t>0</m:t>
                          </m:r>
                        </m:sub>
                      </m:sSub>
                      <m:acc>
                        <m:accPr>
                          <m:chr m:val="̂"/>
                          <m:ctrlPr>
                            <a:rPr lang="en-US" altLang="zh-CN" sz="2000" b="1" i="1" dirty="0" smtClean="0">
                              <a:latin typeface="Cambria Math" panose="02040503050406030204" pitchFamily="18" charset="0"/>
                            </a:rPr>
                          </m:ctrlPr>
                        </m:accPr>
                        <m:e>
                          <m:r>
                            <a:rPr lang="en-US" altLang="zh-CN" sz="2000" b="1" i="1" dirty="0" smtClean="0">
                              <a:latin typeface="Cambria Math" panose="02040503050406030204" pitchFamily="18" charset="0"/>
                            </a:rPr>
                            <m:t>𝒛</m:t>
                          </m:r>
                        </m:e>
                      </m:acc>
                    </m:oMath>
                  </m:oMathPara>
                </a14:m>
                <a:endParaRPr lang="en-US" altLang="zh-CN" sz="2000" b="1" i="1"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sub>
                        <m:sup/>
                        <m:e>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𝑲</m:t>
                          </m:r>
                          <m:r>
                            <a:rPr lang="en-US" altLang="zh-CN" sz="2000" b="0" i="1" smtClean="0">
                              <a:latin typeface="Cambria Math" panose="02040503050406030204" pitchFamily="18" charset="0"/>
                            </a:rPr>
                            <m:t>|</m:t>
                          </m:r>
                        </m:e>
                      </m:nary>
                      <m:r>
                        <a:rPr lang="en-US" altLang="zh-CN" sz="2000" b="0" i="1" smtClean="0">
                          <a:latin typeface="Cambria Math" panose="02040503050406030204" pitchFamily="18" charset="0"/>
                        </a:rPr>
                        <m:t>𝑑𝑙</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𝑎</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0</m:t>
                          </m:r>
                        </m:sub>
                      </m:sSub>
                    </m:oMath>
                  </m:oMathPara>
                </a14:m>
                <a:endParaRPr lang="en-US" altLang="zh-CN" sz="2000" i="1"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𝑍</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i="1">
                              <a:latin typeface="Cambria Math" panose="02040503050406030204" pitchFamily="18" charset="0"/>
                            </a:rPr>
                            <m:t>𝜋</m:t>
                          </m:r>
                        </m:den>
                      </m:f>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𝜖</m:t>
                              </m:r>
                            </m:num>
                            <m:den>
                              <m:r>
                                <a:rPr lang="en-US" altLang="zh-CN" sz="2000" i="1">
                                  <a:latin typeface="Cambria Math" panose="02040503050406030204" pitchFamily="18" charset="0"/>
                                </a:rPr>
                                <m:t>𝜇</m:t>
                              </m:r>
                            </m:den>
                          </m:f>
                        </m:e>
                      </m:rad>
                      <m:r>
                        <a:rPr lang="en-US" altLang="zh-CN" sz="2000">
                          <a:latin typeface="Cambria Math" panose="02040503050406030204" pitchFamily="18" charset="0"/>
                        </a:rPr>
                        <m:t> </m:t>
                      </m:r>
                      <m:r>
                        <m:rPr>
                          <m:sty m:val="p"/>
                        </m:rPr>
                        <a:rPr lang="en-US" altLang="zh-CN" sz="2000">
                          <a:latin typeface="Cambria Math" panose="02040503050406030204" pitchFamily="18" charset="0"/>
                        </a:rPr>
                        <m:t>ln</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m:rPr>
                                  <m:sty m:val="p"/>
                                </m:rPr>
                                <a:rPr lang="en-US" altLang="zh-CN" sz="2000">
                                  <a:latin typeface="Cambria Math" panose="02040503050406030204" pitchFamily="18" charset="0"/>
                                </a:rPr>
                                <m:t>b</m:t>
                              </m:r>
                            </m:num>
                            <m:den>
                              <m:r>
                                <m:rPr>
                                  <m:sty m:val="p"/>
                                </m:rPr>
                                <a:rPr lang="en-US" altLang="zh-CN" sz="2000">
                                  <a:latin typeface="Cambria Math" panose="02040503050406030204" pitchFamily="18" charset="0"/>
                                </a:rPr>
                                <m:t>a</m:t>
                              </m:r>
                            </m:den>
                          </m:f>
                        </m:e>
                      </m:d>
                    </m:oMath>
                  </m:oMathPara>
                </a14:m>
                <a:endParaRPr lang="en-US" altLang="zh-CN" sz="2000" i="1" dirty="0"/>
              </a:p>
              <a:p>
                <a:pPr marL="0" indent="0">
                  <a:buNone/>
                </a:pPr>
                <a:r>
                  <a:rPr lang="zh-CN" altLang="en-US" sz="2000" dirty="0"/>
                  <a:t>由焦耳定律得到电阻关系式为</a:t>
                </a:r>
                <a:endParaRPr lang="en-US" altLang="zh-CN" sz="2000" dirty="0"/>
              </a:p>
              <a:p>
                <a:pPr marL="0" indent="0">
                  <a:buNone/>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𝑑𝑃</m:t>
                          </m:r>
                        </m:num>
                        <m:den>
                          <m:r>
                            <a:rPr lang="en-US" altLang="zh-CN" sz="2000" b="0" i="1" smtClean="0">
                              <a:latin typeface="Cambria Math" panose="02040503050406030204" pitchFamily="18" charset="0"/>
                            </a:rPr>
                            <m:t>𝑑𝑧</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num>
                        <m:den>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e>
                            <m:sup>
                              <m:r>
                                <a:rPr lang="en-US" altLang="zh-CN" sz="2000" b="0" i="1" smtClean="0">
                                  <a:latin typeface="Cambria Math" panose="02040503050406030204" pitchFamily="18" charset="0"/>
                                </a:rPr>
                                <m:t>2</m:t>
                              </m:r>
                            </m:sup>
                          </m:sSup>
                        </m:den>
                      </m:f>
                      <m:d>
                        <m:dPr>
                          <m:ctrlPr>
                            <a:rPr lang="en-US" altLang="zh-CN" sz="2000" i="1">
                              <a:latin typeface="Cambria Math" panose="02040503050406030204" pitchFamily="18" charset="0"/>
                            </a:rPr>
                          </m:ctrlPr>
                        </m:dPr>
                        <m:e>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𝑑𝑃</m:t>
                              </m:r>
                            </m:num>
                            <m:den>
                              <m:r>
                                <a:rPr lang="en-US" altLang="zh-CN" sz="2000" i="1">
                                  <a:latin typeface="Cambria Math" panose="02040503050406030204" pitchFamily="18" charset="0"/>
                                </a:rPr>
                                <m:t>𝑑𝑧</m:t>
                              </m:r>
                            </m:den>
                          </m:f>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𝜋</m:t>
                              </m:r>
                            </m:num>
                            <m:den>
                              <m:r>
                                <a:rPr lang="en-US" altLang="zh-CN" sz="2000" i="1">
                                  <a:latin typeface="Cambria Math" panose="02040503050406030204" pitchFamily="18" charset="0"/>
                                </a:rPr>
                                <m:t>𝜎𝛿</m:t>
                              </m:r>
                            </m:den>
                          </m:f>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i="1">
                                          <a:latin typeface="Cambria Math" panose="02040503050406030204" pitchFamily="18" charset="0"/>
                                        </a:rPr>
                                        <m:t>0</m:t>
                                      </m:r>
                                    </m:sub>
                                  </m:sSub>
                                </m:e>
                              </m:d>
                            </m:e>
                            <m:sup>
                              <m:r>
                                <a:rPr lang="en-US" altLang="zh-CN" sz="2000" i="1">
                                  <a:latin typeface="Cambria Math" panose="02040503050406030204" pitchFamily="18" charset="0"/>
                                </a:rPr>
                                <m:t>2</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2</m:t>
                              </m:r>
                            </m:sup>
                          </m:sSup>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𝑎</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𝑏</m:t>
                                  </m:r>
                                </m:den>
                              </m:f>
                            </m:e>
                          </m:d>
                        </m:num>
                        <m:den>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2</m:t>
                                  </m:r>
                                  <m:r>
                                    <a:rPr lang="en-US" altLang="zh-CN" sz="2000" i="1">
                                      <a:latin typeface="Cambria Math" panose="02040503050406030204" pitchFamily="18" charset="0"/>
                                    </a:rPr>
                                    <m:t>𝜋</m:t>
                                  </m:r>
                                  <m:r>
                                    <a:rPr lang="en-US" altLang="zh-CN" sz="2000" i="1">
                                      <a:latin typeface="Cambria Math" panose="02040503050406030204" pitchFamily="18" charset="0"/>
                                    </a:rPr>
                                    <m:t>𝑎</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i="1">
                                          <a:latin typeface="Cambria Math" panose="02040503050406030204" pitchFamily="18" charset="0"/>
                                        </a:rPr>
                                        <m:t>0</m:t>
                                      </m:r>
                                    </m:sub>
                                  </m:sSub>
                                </m:e>
                              </m:d>
                            </m:e>
                            <m:sup>
                              <m:r>
                                <a:rPr lang="en-US" altLang="zh-CN" sz="2000" b="0" i="1" smtClean="0">
                                  <a:latin typeface="Cambria Math" panose="02040503050406030204" pitchFamily="18" charset="0"/>
                                </a:rPr>
                                <m:t>2</m:t>
                              </m:r>
                            </m:sup>
                          </m:sSup>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i="1">
                              <a:latin typeface="Cambria Math" panose="02040503050406030204" pitchFamily="18" charset="0"/>
                            </a:rPr>
                            <m:t>𝜋𝜎𝛿</m:t>
                          </m:r>
                        </m:den>
                      </m:f>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𝑎</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𝑏</m:t>
                              </m:r>
                            </m:den>
                          </m:f>
                        </m:e>
                      </m:d>
                    </m:oMath>
                  </m:oMathPara>
                </a14:m>
                <a:endParaRPr lang="en-US" altLang="zh-CN" sz="2000" i="1" dirty="0"/>
              </a:p>
            </p:txBody>
          </p:sp>
        </mc:Choice>
        <mc:Fallback>
          <p:sp>
            <p:nvSpPr>
              <p:cNvPr id="3" name="内容占位符 2">
                <a:extLst>
                  <a:ext uri="{FF2B5EF4-FFF2-40B4-BE49-F238E27FC236}">
                    <a16:creationId xmlns:a16="http://schemas.microsoft.com/office/drawing/2014/main" id="{AE6F7735-EB1E-3CF6-89DD-5E7C30D8FCDC}"/>
                  </a:ext>
                </a:extLst>
              </p:cNvPr>
              <p:cNvSpPr>
                <a:spLocks noGrp="1" noRot="1" noChangeAspect="1" noMove="1" noResize="1" noEditPoints="1" noAdjustHandles="1" noChangeArrowheads="1" noChangeShapeType="1" noTextEdit="1"/>
              </p:cNvSpPr>
              <p:nvPr>
                <p:ph idx="1"/>
              </p:nvPr>
            </p:nvSpPr>
            <p:spPr>
              <a:xfrm>
                <a:off x="838200" y="406400"/>
                <a:ext cx="10515600" cy="5770563"/>
              </a:xfrm>
              <a:blipFill>
                <a:blip r:embed="rId2"/>
                <a:stretch>
                  <a:fillRect l="-638" t="-84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9FC089C-B2F6-E5B1-3477-89C402C78720}"/>
              </a:ext>
            </a:extLst>
          </p:cNvPr>
          <p:cNvSpPr>
            <a:spLocks noGrp="1"/>
          </p:cNvSpPr>
          <p:nvPr>
            <p:ph type="sldNum" sz="quarter" idx="12"/>
          </p:nvPr>
        </p:nvSpPr>
        <p:spPr/>
        <p:txBody>
          <a:bodyPr/>
          <a:lstStyle/>
          <a:p>
            <a:fld id="{60619CE2-D869-49DC-942B-2DB2F3BD9A7A}" type="slidenum">
              <a:rPr lang="zh-CN" altLang="en-US" smtClean="0"/>
              <a:t>38</a:t>
            </a:fld>
            <a:endParaRPr lang="zh-CN" altLang="en-US"/>
          </a:p>
        </p:txBody>
      </p:sp>
    </p:spTree>
    <p:extLst>
      <p:ext uri="{BB962C8B-B14F-4D97-AF65-F5344CB8AC3E}">
        <p14:creationId xmlns:p14="http://schemas.microsoft.com/office/powerpoint/2010/main" val="222653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54FF46F-720A-113D-AF48-50FD73C60307}"/>
                  </a:ext>
                </a:extLst>
              </p:cNvPr>
              <p:cNvSpPr>
                <a:spLocks noGrp="1"/>
              </p:cNvSpPr>
              <p:nvPr>
                <p:ph idx="1"/>
              </p:nvPr>
            </p:nvSpPr>
            <p:spPr>
              <a:xfrm>
                <a:off x="838200" y="406400"/>
                <a:ext cx="10515600" cy="5770563"/>
              </a:xfrm>
            </p:spPr>
            <p:txBody>
              <a:bodyPr>
                <a:normAutofit/>
              </a:bodyPr>
              <a:lstStyle/>
              <a:p>
                <a:pPr marL="0" indent="0">
                  <a:buNone/>
                </a:pPr>
                <a:r>
                  <a:rPr lang="zh-CN" altLang="en-US" sz="2000" dirty="0"/>
                  <a:t>根据电感的与磁能的关系</a:t>
                </a:r>
                <a:r>
                  <a:rPr lang="en-US" altLang="zh-CN" sz="2000" dirty="0"/>
                  <a:t>(5.157)</a:t>
                </a:r>
              </a:p>
              <a:p>
                <a:pPr marL="0" indent="0">
                  <a:buNone/>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𝑚</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𝑣𝑜𝑙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𝑤𝑎𝑙𝑙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𝑡𝑜𝑡𝑎𝑙𝑙</m:t>
                          </m:r>
                        </m:sub>
                      </m:sSub>
                    </m:oMath>
                  </m:oMathPara>
                </a14:m>
                <a:endParaRPr lang="en-US" altLang="zh-CN" sz="2000" b="0" dirty="0"/>
              </a:p>
              <a:p>
                <a:pPr marL="0" indent="0">
                  <a:buNone/>
                </a:pPr>
                <a:r>
                  <a:rPr lang="zh-CN" altLang="en-US" sz="2000" dirty="0"/>
                  <a:t>磁能的求解分为两个区域，介质中</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𝑣𝑜𝑙</m:t>
                          </m:r>
                        </m:sub>
                      </m:sSub>
                      <m:r>
                        <a:rPr lang="en-US" altLang="zh-CN" sz="2000" b="0" i="1" smtClean="0">
                          <a:latin typeface="Cambria Math" panose="02040503050406030204" pitchFamily="18" charset="0"/>
                        </a:rPr>
                        <m:t>=</m:t>
                      </m:r>
                      <m:nary>
                        <m:naryPr>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𝐴</m:t>
                          </m:r>
                        </m:sub>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𝜇</m:t>
                              </m:r>
                            </m:num>
                            <m:den>
                              <m:r>
                                <a:rPr lang="en-US" altLang="zh-CN" sz="2000" b="0" i="1" smtClean="0">
                                  <a:latin typeface="Cambria Math" panose="02040503050406030204" pitchFamily="18" charset="0"/>
                                </a:rPr>
                                <m:t>4</m:t>
                              </m:r>
                            </m:den>
                          </m:f>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𝑯</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𝑑𝑎</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𝜇</m:t>
                          </m:r>
                        </m:num>
                        <m:den>
                          <m:r>
                            <a:rPr lang="en-US" altLang="zh-CN" sz="2000" b="0" i="1" smtClean="0">
                              <a:latin typeface="Cambria Math" panose="02040503050406030204" pitchFamily="18" charset="0"/>
                            </a:rPr>
                            <m:t>2</m:t>
                          </m:r>
                        </m:den>
                      </m:f>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0</m:t>
                                  </m:r>
                                </m:sub>
                              </m:sSub>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𝜋</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𝑏</m:t>
                                  </m:r>
                                </m:num>
                                <m:den>
                                  <m:r>
                                    <a:rPr lang="en-US" altLang="zh-CN" sz="2000" b="0" i="1" smtClean="0">
                                      <a:latin typeface="Cambria Math" panose="02040503050406030204" pitchFamily="18" charset="0"/>
                                    </a:rPr>
                                    <m:t>𝑎</m:t>
                                  </m:r>
                                </m:den>
                              </m:f>
                            </m:e>
                          </m:d>
                        </m:e>
                      </m:func>
                    </m:oMath>
                  </m:oMathPara>
                </a14:m>
                <a:endParaRPr lang="en-US" altLang="zh-CN" sz="2000" b="0" dirty="0"/>
              </a:p>
              <a:p>
                <a:pPr marL="0" indent="0">
                  <a:buNone/>
                </a:pPr>
                <a:r>
                  <a:rPr lang="zh-CN" altLang="en-US" sz="2000" dirty="0"/>
                  <a:t>金属波导中的磁场由</a:t>
                </a:r>
                <a:r>
                  <a:rPr lang="en-US" altLang="zh-CN" sz="2000" dirty="0"/>
                  <a:t>(8.9)</a:t>
                </a:r>
                <a:r>
                  <a:rPr lang="zh-CN" altLang="en-US" sz="2000" dirty="0"/>
                  <a:t>式给出</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𝑐</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𝜉</m:t>
                              </m:r>
                            </m:num>
                            <m:den>
                              <m:r>
                                <a:rPr lang="en-US" altLang="zh-CN" sz="2000" b="0" i="1" smtClean="0">
                                  <a:latin typeface="Cambria Math" panose="02040503050406030204" pitchFamily="18" charset="0"/>
                                </a:rPr>
                                <m:t>𝛿</m:t>
                              </m:r>
                            </m:den>
                          </m:f>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𝜉</m:t>
                              </m:r>
                            </m:num>
                            <m:den>
                              <m:r>
                                <a:rPr lang="en-US" altLang="zh-CN" sz="2000" b="0" i="1" smtClean="0">
                                  <a:latin typeface="Cambria Math" panose="02040503050406030204" pitchFamily="18" charset="0"/>
                                </a:rPr>
                                <m:t>𝛿</m:t>
                              </m:r>
                            </m:den>
                          </m:f>
                        </m:sup>
                      </m:sSup>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𝑤𝑎𝑙𝑙</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m:t>
                          </m:r>
                        </m:sup>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𝑐</m:t>
                                  </m:r>
                                </m:sub>
                              </m:sSub>
                            </m:num>
                            <m:den>
                              <m:r>
                                <a:rPr lang="en-US" altLang="zh-CN" sz="2000" b="0" i="1" smtClean="0">
                                  <a:latin typeface="Cambria Math" panose="02040503050406030204" pitchFamily="18" charset="0"/>
                                </a:rPr>
                                <m:t>4</m:t>
                              </m:r>
                            </m:den>
                          </m:f>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𝜉</m:t>
                                      </m:r>
                                    </m:e>
                                  </m:d>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𝜉</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𝑐</m:t>
                              </m:r>
                            </m:sub>
                          </m:sSub>
                        </m:num>
                        <m:den>
                          <m:r>
                            <a:rPr lang="en-US" altLang="zh-CN" sz="2000" b="0" i="1" smtClean="0">
                              <a:latin typeface="Cambria Math" panose="02040503050406030204" pitchFamily="18" charset="0"/>
                            </a:rPr>
                            <m:t>4</m:t>
                          </m:r>
                        </m:den>
                      </m:f>
                      <m:r>
                        <a:rPr lang="en-US" altLang="zh-CN" sz="2000" b="0" i="1" smtClean="0">
                          <a:latin typeface="Cambria Math" panose="02040503050406030204" pitchFamily="18" charset="0"/>
                        </a:rPr>
                        <m:t>𝐶</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m:t>
                                  </m:r>
                                </m:sub>
                              </m:sSub>
                            </m:e>
                          </m:d>
                        </m:e>
                        <m:sup>
                          <m:r>
                            <a:rPr lang="en-US" altLang="zh-CN" sz="2000" b="0" i="1" smtClean="0">
                              <a:latin typeface="Cambria Math" panose="02040503050406030204" pitchFamily="18" charset="0"/>
                            </a:rPr>
                            <m:t>2</m:t>
                          </m:r>
                        </m:sup>
                      </m:sSup>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𝜉</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𝛿</m:t>
                              </m:r>
                            </m:sup>
                          </m:sSup>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𝑐</m:t>
                              </m:r>
                            </m:sub>
                          </m:sSub>
                        </m:num>
                        <m:den>
                          <m:r>
                            <a:rPr lang="en-US" altLang="zh-CN" sz="2000" b="0" i="1" smtClean="0">
                              <a:latin typeface="Cambria Math" panose="02040503050406030204" pitchFamily="18" charset="0"/>
                            </a:rPr>
                            <m:t>8</m:t>
                          </m:r>
                        </m:den>
                      </m:f>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𝛿</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m:t>
                                  </m:r>
                                </m:sub>
                              </m:sSub>
                            </m:e>
                          </m:d>
                        </m:e>
                        <m:sup>
                          <m:r>
                            <a:rPr lang="en-US" altLang="zh-CN" sz="2000" b="0" i="1" smtClean="0">
                              <a:latin typeface="Cambria Math" panose="02040503050406030204" pitchFamily="18" charset="0"/>
                            </a:rPr>
                            <m:t>2</m:t>
                          </m:r>
                        </m:sup>
                      </m:sSup>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𝑤𝑎𝑙𝑙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𝑡𝑜𝑡𝑎𝑙𝑙</m:t>
                          </m:r>
                        </m:sub>
                      </m:sSub>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𝑐</m:t>
                              </m:r>
                            </m:sub>
                          </m:sSub>
                        </m:num>
                        <m:den>
                          <m:r>
                            <a:rPr lang="en-US" altLang="zh-CN" sz="2000" i="1">
                              <a:latin typeface="Cambria Math" panose="02040503050406030204" pitchFamily="18" charset="0"/>
                            </a:rPr>
                            <m:t>8</m:t>
                          </m:r>
                        </m:den>
                      </m:f>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𝑎</m:t>
                          </m:r>
                        </m:e>
                      </m:d>
                      <m:r>
                        <a:rPr lang="en-US" altLang="zh-CN" sz="2000" i="1">
                          <a:latin typeface="Cambria Math" panose="02040503050406030204" pitchFamily="18" charset="0"/>
                        </a:rPr>
                        <m:t>𝛿</m:t>
                      </m:r>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b="0" i="1" smtClean="0">
                                      <a:latin typeface="Cambria Math" panose="02040503050406030204" pitchFamily="18" charset="0"/>
                                    </a:rPr>
                                    <m:t>0</m:t>
                                  </m:r>
                                </m:sub>
                              </m:sSub>
                            </m:e>
                          </m:d>
                        </m:e>
                        <m:sup>
                          <m:r>
                            <a:rPr lang="en-US" altLang="zh-CN" sz="2000" i="1">
                              <a:latin typeface="Cambria Math" panose="02040503050406030204" pitchFamily="18" charset="0"/>
                            </a:rPr>
                            <m:t>2</m:t>
                          </m:r>
                        </m:sup>
                      </m:sSup>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𝑐</m:t>
                              </m:r>
                            </m:sub>
                          </m:sSub>
                        </m:num>
                        <m:den>
                          <m:r>
                            <a:rPr lang="en-US" altLang="zh-CN" sz="2000" i="1">
                              <a:latin typeface="Cambria Math" panose="02040503050406030204" pitchFamily="18" charset="0"/>
                            </a:rPr>
                            <m:t>8</m:t>
                          </m:r>
                        </m:den>
                      </m:f>
                      <m:d>
                        <m:dPr>
                          <m:ctrlPr>
                            <a:rPr lang="en-US" altLang="zh-CN" sz="2000" i="1">
                              <a:latin typeface="Cambria Math" panose="02040503050406030204" pitchFamily="18" charset="0"/>
                            </a:rPr>
                          </m:ctrlPr>
                        </m:dPr>
                        <m:e>
                          <m:r>
                            <a:rPr lang="en-US" altLang="zh-CN" sz="2000" i="1">
                              <a:latin typeface="Cambria Math" panose="02040503050406030204" pitchFamily="18" charset="0"/>
                            </a:rPr>
                            <m:t>2</m:t>
                          </m:r>
                          <m:r>
                            <a:rPr lang="en-US" altLang="zh-CN" sz="2000" i="1">
                              <a:latin typeface="Cambria Math" panose="02040503050406030204" pitchFamily="18" charset="0"/>
                            </a:rPr>
                            <m:t>𝜋</m:t>
                          </m:r>
                          <m:r>
                            <a:rPr lang="en-US" altLang="zh-CN" sz="2000" b="0" i="1" smtClean="0">
                              <a:latin typeface="Cambria Math" panose="02040503050406030204" pitchFamily="18" charset="0"/>
                            </a:rPr>
                            <m:t>𝑏</m:t>
                          </m:r>
                        </m:e>
                      </m:d>
                      <m:r>
                        <a:rPr lang="en-US" altLang="zh-CN" sz="2000" i="1">
                          <a:latin typeface="Cambria Math" panose="02040503050406030204" pitchFamily="18" charset="0"/>
                        </a:rPr>
                        <m:t>𝛿</m:t>
                      </m:r>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i="1">
                                      <a:latin typeface="Cambria Math" panose="02040503050406030204" pitchFamily="18" charset="0"/>
                                    </a:rPr>
                                    <m:t>0</m:t>
                                  </m:r>
                                </m:sub>
                              </m:sSub>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𝑎</m:t>
                                      </m:r>
                                    </m:num>
                                    <m:den>
                                      <m:r>
                                        <a:rPr lang="en-US" altLang="zh-CN" sz="2000" b="0" i="1" smtClean="0">
                                          <a:latin typeface="Cambria Math" panose="02040503050406030204" pitchFamily="18" charset="0"/>
                                        </a:rPr>
                                        <m:t>𝑏</m:t>
                                      </m:r>
                                    </m:den>
                                  </m:f>
                                </m:e>
                              </m:d>
                            </m:e>
                          </m:d>
                        </m:e>
                        <m:sup>
                          <m:r>
                            <a:rPr lang="en-US" altLang="zh-CN" sz="2000" i="1">
                              <a:latin typeface="Cambria Math" panose="02040503050406030204" pitchFamily="18" charset="0"/>
                            </a:rPr>
                            <m:t>2</m:t>
                          </m:r>
                        </m:sup>
                      </m:sSup>
                    </m:oMath>
                  </m:oMathPara>
                </a14:m>
                <a:endParaRPr lang="en-US" altLang="zh-CN" sz="2000" dirty="0"/>
              </a:p>
              <a:p>
                <a:pPr marL="0" indent="0">
                  <a:buNone/>
                </a:pPr>
                <a:r>
                  <a:rPr lang="zh-CN" altLang="en-US" sz="2000" dirty="0">
                    <a:latin typeface="Cambria Math" panose="02040503050406030204" pitchFamily="18" charset="0"/>
                  </a:rPr>
                  <a:t>最后得到电感</a:t>
                </a:r>
                <a:endParaRPr lang="en-US" altLang="zh-CN" sz="20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𝐿</m:t>
                      </m:r>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𝜇</m:t>
                              </m:r>
                            </m:num>
                            <m:den>
                              <m:r>
                                <a:rPr lang="en-US" altLang="zh-CN" sz="2000" i="1">
                                  <a:latin typeface="Cambria Math" panose="02040503050406030204" pitchFamily="18" charset="0"/>
                                </a:rPr>
                                <m:t>2</m:t>
                              </m:r>
                              <m:r>
                                <a:rPr lang="en-US" altLang="zh-CN" sz="2000" i="1">
                                  <a:latin typeface="Cambria Math" panose="02040503050406030204" pitchFamily="18" charset="0"/>
                                </a:rPr>
                                <m:t>𝜋</m:t>
                              </m:r>
                            </m:den>
                          </m:f>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ln</m:t>
                              </m:r>
                            </m:fName>
                            <m:e>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𝑏</m:t>
                                      </m:r>
                                    </m:num>
                                    <m:den>
                                      <m:r>
                                        <a:rPr lang="en-US" altLang="zh-CN" sz="2000" i="1">
                                          <a:latin typeface="Cambria Math" panose="02040503050406030204" pitchFamily="18" charset="0"/>
                                        </a:rPr>
                                        <m:t>𝑎</m:t>
                                      </m:r>
                                    </m:den>
                                  </m:f>
                                </m:e>
                              </m:d>
                            </m:e>
                          </m:func>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𝑐</m:t>
                                  </m:r>
                                </m:sub>
                              </m:sSub>
                              <m:r>
                                <a:rPr lang="en-US" altLang="zh-CN" sz="2000" i="1">
                                  <a:latin typeface="Cambria Math" panose="02040503050406030204" pitchFamily="18" charset="0"/>
                                </a:rPr>
                                <m:t>𝛿</m:t>
                              </m:r>
                            </m:num>
                            <m:den>
                              <m:r>
                                <a:rPr lang="en-US" altLang="zh-CN" sz="2000" i="1">
                                  <a:latin typeface="Cambria Math" panose="02040503050406030204" pitchFamily="18" charset="0"/>
                                </a:rPr>
                                <m:t>4</m:t>
                              </m:r>
                              <m:r>
                                <a:rPr lang="en-US" altLang="zh-CN" sz="2000" i="1">
                                  <a:latin typeface="Cambria Math" panose="02040503050406030204" pitchFamily="18" charset="0"/>
                                </a:rPr>
                                <m:t>𝜋</m:t>
                              </m:r>
                            </m:den>
                          </m:f>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𝑎</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𝑏</m:t>
                                  </m:r>
                                </m:den>
                              </m:f>
                            </m:e>
                          </m:d>
                        </m:e>
                      </m:d>
                    </m:oMath>
                  </m:oMathPara>
                </a14:m>
                <a:endParaRPr lang="en-US" altLang="zh-CN" sz="2000" dirty="0"/>
              </a:p>
            </p:txBody>
          </p:sp>
        </mc:Choice>
        <mc:Fallback>
          <p:sp>
            <p:nvSpPr>
              <p:cNvPr id="3" name="内容占位符 2">
                <a:extLst>
                  <a:ext uri="{FF2B5EF4-FFF2-40B4-BE49-F238E27FC236}">
                    <a16:creationId xmlns:a16="http://schemas.microsoft.com/office/drawing/2014/main" id="{A54FF46F-720A-113D-AF48-50FD73C60307}"/>
                  </a:ext>
                </a:extLst>
              </p:cNvPr>
              <p:cNvSpPr>
                <a:spLocks noGrp="1" noRot="1" noChangeAspect="1" noMove="1" noResize="1" noEditPoints="1" noAdjustHandles="1" noChangeArrowheads="1" noChangeShapeType="1" noTextEdit="1"/>
              </p:cNvSpPr>
              <p:nvPr>
                <p:ph idx="1"/>
              </p:nvPr>
            </p:nvSpPr>
            <p:spPr>
              <a:xfrm>
                <a:off x="838200" y="406400"/>
                <a:ext cx="10515600" cy="5770563"/>
              </a:xfrm>
              <a:blipFill>
                <a:blip r:embed="rId2"/>
                <a:stretch>
                  <a:fillRect l="-638" t="-84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B2FCAFB-4C1F-ABDE-99B5-BCD5517FB8E6}"/>
              </a:ext>
            </a:extLst>
          </p:cNvPr>
          <p:cNvSpPr>
            <a:spLocks noGrp="1"/>
          </p:cNvSpPr>
          <p:nvPr>
            <p:ph type="sldNum" sz="quarter" idx="12"/>
          </p:nvPr>
        </p:nvSpPr>
        <p:spPr/>
        <p:txBody>
          <a:bodyPr/>
          <a:lstStyle/>
          <a:p>
            <a:fld id="{60619CE2-D869-49DC-942B-2DB2F3BD9A7A}" type="slidenum">
              <a:rPr lang="zh-CN" altLang="en-US" smtClean="0"/>
              <a:t>39</a:t>
            </a:fld>
            <a:endParaRPr lang="zh-CN" altLang="en-US"/>
          </a:p>
        </p:txBody>
      </p:sp>
    </p:spTree>
    <p:extLst>
      <p:ext uri="{BB962C8B-B14F-4D97-AF65-F5344CB8AC3E}">
        <p14:creationId xmlns:p14="http://schemas.microsoft.com/office/powerpoint/2010/main" val="1780784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112801-53B4-B7C0-E012-92B9EAF6CE11}"/>
                  </a:ext>
                </a:extLst>
              </p:cNvPr>
              <p:cNvSpPr>
                <a:spLocks noGrp="1"/>
              </p:cNvSpPr>
              <p:nvPr>
                <p:ph idx="1"/>
              </p:nvPr>
            </p:nvSpPr>
            <p:spPr>
              <a:xfrm>
                <a:off x="565223" y="372420"/>
                <a:ext cx="11112532" cy="5850898"/>
              </a:xfrm>
            </p:spPr>
            <p:txBody>
              <a:bodyPr>
                <a:normAutofit/>
              </a:bodyPr>
              <a:lstStyle/>
              <a:p>
                <a:pPr marL="0" indent="0">
                  <a:buNone/>
                </a:pPr>
                <a:r>
                  <a:rPr lang="zh-CN" altLang="en-US" sz="2000" dirty="0"/>
                  <a:t>方法</a:t>
                </a:r>
                <a:r>
                  <a:rPr lang="en-US" altLang="zh-CN" sz="2000" dirty="0"/>
                  <a:t> 1:</a:t>
                </a:r>
                <a:r>
                  <a:rPr lang="zh-CN" altLang="en-US" sz="2000" dirty="0"/>
                  <a:t>旋转坐标系，得到电流元的表达式</a:t>
                </a:r>
                <a:endParaRPr lang="en-US" altLang="zh-CN" sz="2000" dirty="0"/>
              </a:p>
              <a:p>
                <a:pPr marL="0" indent="0">
                  <a:buNone/>
                </a:pPr>
                <a:r>
                  <a:rPr lang="zh-CN" altLang="en-US" sz="2000" dirty="0"/>
                  <a:t>线性空间中存在两组基</a:t>
                </a:r>
                <a:endParaRPr lang="en-US" altLang="zh-CN" sz="2000" dirty="0"/>
              </a:p>
              <a:p>
                <a:pPr marL="0" indent="0">
                  <a:buNone/>
                </a:pPr>
                <a14:m>
                  <m:oMathPara xmlns:m="http://schemas.openxmlformats.org/officeDocument/2006/math">
                    <m:oMathParaPr>
                      <m:jc m:val="centerGroup"/>
                    </m:oMathParaPr>
                    <m:oMath xmlns:m="http://schemas.openxmlformats.org/officeDocument/2006/math">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𝟑</m:t>
                              </m:r>
                            </m:sub>
                          </m:sSub>
                        </m:e>
                      </m:d>
                      <m:r>
                        <a:rPr lang="en-US" altLang="zh-CN" sz="2000" b="1" i="1" smtClean="0">
                          <a:latin typeface="Cambria Math" panose="02040503050406030204" pitchFamily="18" charset="0"/>
                        </a:rPr>
                        <m:t>,  </m:t>
                      </m:r>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𝟑</m:t>
                              </m:r>
                            </m:sub>
                            <m:sup>
                              <m:r>
                                <a:rPr lang="en-US" altLang="zh-CN" sz="2000" b="1" i="1" smtClean="0">
                                  <a:latin typeface="Cambria Math" panose="02040503050406030204" pitchFamily="18" charset="0"/>
                                </a:rPr>
                                <m:t>′</m:t>
                              </m:r>
                            </m:sup>
                          </m:sSubSup>
                        </m:e>
                      </m:d>
                    </m:oMath>
                  </m:oMathPara>
                </a14:m>
                <a:endParaRPr lang="en-US" altLang="zh-CN" sz="2000" b="1" dirty="0"/>
              </a:p>
              <a:p>
                <a:pPr marL="0" indent="0">
                  <a:buNone/>
                </a:pPr>
                <a:r>
                  <a:rPr lang="zh-CN" altLang="en-US" sz="2000" dirty="0"/>
                  <a:t>根据基的性质存在</a:t>
                </a:r>
                <a:endParaRPr lang="en-US" altLang="zh-CN" sz="20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m:t>
                                  </m:r>
                                </m:sup>
                              </m:sSubSup>
                              <m:r>
                                <a:rPr lang="en-US" altLang="zh-CN" sz="2000" b="1"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11</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12</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13</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𝟑</m:t>
                                  </m:r>
                                </m:sub>
                              </m:sSub>
                            </m:e>
                            <m:e>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𝒆</m:t>
                                  </m:r>
                                </m:e>
                                <m:sub>
                                  <m:r>
                                    <a:rPr lang="en-US" altLang="zh-CN" sz="2000" b="1" i="1" smtClean="0">
                                      <a:latin typeface="Cambria Math" panose="02040503050406030204" pitchFamily="18" charset="0"/>
                                    </a:rPr>
                                    <m:t>𝟐</m:t>
                                  </m:r>
                                </m:sub>
                                <m:sup>
                                  <m:r>
                                    <a:rPr lang="en-US" altLang="zh-CN" sz="2000" b="1" i="1">
                                      <a:latin typeface="Cambria Math" panose="02040503050406030204" pitchFamily="18" charset="0"/>
                                    </a:rPr>
                                    <m:t>′</m:t>
                                  </m:r>
                                </m:sup>
                              </m:sSubSup>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1</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2</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𝟐</m:t>
                                  </m:r>
                                </m:sub>
                              </m:sSub>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3</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𝟑</m:t>
                                  </m:r>
                                </m:sub>
                              </m:sSub>
                            </m:e>
                            <m:e>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𝒆</m:t>
                                  </m:r>
                                </m:e>
                                <m:sub>
                                  <m:r>
                                    <a:rPr lang="en-US" altLang="zh-CN" sz="2000" b="1" i="1" smtClean="0">
                                      <a:latin typeface="Cambria Math" panose="02040503050406030204" pitchFamily="18" charset="0"/>
                                    </a:rPr>
                                    <m:t>𝟑</m:t>
                                  </m:r>
                                </m:sub>
                                <m:sup>
                                  <m:r>
                                    <a:rPr lang="en-US" altLang="zh-CN" sz="2000" b="1" i="1">
                                      <a:latin typeface="Cambria Math" panose="02040503050406030204" pitchFamily="18" charset="0"/>
                                    </a:rPr>
                                    <m:t>′</m:t>
                                  </m:r>
                                </m:sup>
                              </m:sSubSup>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1</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2</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𝟐</m:t>
                                  </m:r>
                                </m:sub>
                              </m:sSub>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3</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𝟑</m:t>
                                  </m:r>
                                </m:sub>
                              </m:sSub>
                            </m:e>
                          </m:eqArr>
                        </m:e>
                      </m:d>
                    </m:oMath>
                  </m:oMathPara>
                </a14:m>
                <a:endParaRPr lang="en-US" altLang="zh-CN" sz="2000" dirty="0"/>
              </a:p>
              <a:p>
                <a:pPr marL="0" indent="0">
                  <a:buNone/>
                </a:pPr>
                <a:r>
                  <a:rPr lang="en-US" altLang="zh-CN" sz="2000" dirty="0"/>
                  <a:t>	</a:t>
                </a:r>
                <a:r>
                  <a:rPr lang="zh-CN" altLang="en-US" sz="2000" dirty="0"/>
                  <a:t>对于空间内的同一个矢量，在不同的基下表示为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𝒓</m:t>
                      </m:r>
                      <m:r>
                        <a:rPr lang="en-US" altLang="zh-CN" sz="2000" b="1" i="1" smtClean="0">
                          <a:latin typeface="Cambria Math" panose="02040503050406030204" pitchFamily="18" charset="0"/>
                        </a:rPr>
                        <m:t>=</m:t>
                      </m:r>
                      <m:d>
                        <m:dPr>
                          <m:ctrlPr>
                            <a:rPr lang="en-US" altLang="zh-CN" sz="2000" b="1" i="1">
                              <a:latin typeface="Cambria Math" panose="02040503050406030204" pitchFamily="18" charset="0"/>
                            </a:rPr>
                          </m:ctrlPr>
                        </m:dPr>
                        <m:e>
                          <m:m>
                            <m:mPr>
                              <m:plcHide m:val="on"/>
                              <m:mcs>
                                <m:mc>
                                  <m:mcPr>
                                    <m:count m:val="3"/>
                                    <m:mcJc m:val="center"/>
                                  </m:mcPr>
                                </m:mc>
                              </m:mcs>
                              <m:ctrlPr>
                                <a:rPr lang="en-US" altLang="zh-CN" sz="2000" b="1" i="1">
                                  <a:latin typeface="Cambria Math" panose="02040503050406030204" pitchFamily="18" charset="0"/>
                                </a:rPr>
                              </m:ctrlPr>
                            </m:mPr>
                            <m:m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e>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𝟐</m:t>
                                    </m:r>
                                  </m:sub>
                                </m:sSub>
                                <m:r>
                                  <a:rPr lang="en-US" altLang="zh-CN" sz="2000" b="1" i="1">
                                    <a:latin typeface="Cambria Math" panose="02040503050406030204" pitchFamily="18" charset="0"/>
                                  </a:rPr>
                                  <m:t>′</m:t>
                                </m:r>
                              </m:e>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𝟑</m:t>
                                    </m:r>
                                  </m:sub>
                                </m:sSub>
                                <m:r>
                                  <a:rPr lang="en-US" altLang="zh-CN" sz="2000" b="1" i="1">
                                    <a:latin typeface="Cambria Math" panose="02040503050406030204" pitchFamily="18" charset="0"/>
                                  </a:rPr>
                                  <m:t>′</m:t>
                                </m:r>
                              </m:e>
                            </m:mr>
                          </m:m>
                        </m:e>
                      </m:d>
                      <m:d>
                        <m:dPr>
                          <m:ctrlPr>
                            <a:rPr lang="en-US" altLang="zh-CN" sz="2000" b="1" i="1">
                              <a:latin typeface="Cambria Math" panose="02040503050406030204" pitchFamily="18" charset="0"/>
                            </a:rPr>
                          </m:ctrlPr>
                        </m:dPr>
                        <m:e>
                          <m:m>
                            <m:mPr>
                              <m:plcHide m:val="on"/>
                              <m:mcs>
                                <m:mc>
                                  <m:mcPr>
                                    <m:count m:val="1"/>
                                    <m:mcJc m:val="center"/>
                                  </m:mcPr>
                                </m:mc>
                              </m:mcs>
                              <m:ctrlPr>
                                <a:rPr lang="en-US" altLang="zh-CN" sz="2000" b="1" i="1">
                                  <a:latin typeface="Cambria Math" panose="02040503050406030204" pitchFamily="18" charset="0"/>
                                </a:rPr>
                              </m:ctrlPr>
                            </m:mPr>
                            <m:mr>
                              <m:e>
                                <m:r>
                                  <a:rPr lang="en-US" altLang="zh-CN" sz="2000" i="1">
                                    <a:latin typeface="Cambria Math" panose="02040503050406030204" pitchFamily="18" charset="0"/>
                                  </a:rPr>
                                  <m:t>𝑥</m:t>
                                </m:r>
                                <m:r>
                                  <a:rPr lang="en-US" altLang="zh-CN" sz="2000" i="1">
                                    <a:latin typeface="Cambria Math" panose="02040503050406030204" pitchFamily="18" charset="0"/>
                                  </a:rPr>
                                  <m:t>′</m:t>
                                </m:r>
                              </m:e>
                            </m:mr>
                            <m:mr>
                              <m:e>
                                <m:r>
                                  <a:rPr lang="en-US" altLang="zh-CN" sz="2000" i="1">
                                    <a:latin typeface="Cambria Math" panose="02040503050406030204" pitchFamily="18" charset="0"/>
                                  </a:rPr>
                                  <m:t>𝑦</m:t>
                                </m:r>
                                <m:r>
                                  <a:rPr lang="en-US" altLang="zh-CN" sz="2000" i="1">
                                    <a:latin typeface="Cambria Math" panose="02040503050406030204" pitchFamily="18" charset="0"/>
                                  </a:rPr>
                                  <m:t>′</m:t>
                                </m:r>
                              </m:e>
                            </m:mr>
                            <m:mr>
                              <m:e>
                                <m:r>
                                  <a:rPr lang="en-US" altLang="zh-CN" sz="2000" i="1">
                                    <a:latin typeface="Cambria Math" panose="02040503050406030204" pitchFamily="18" charset="0"/>
                                  </a:rPr>
                                  <m:t>𝑧</m:t>
                                </m:r>
                                <m:r>
                                  <a:rPr lang="en-US" altLang="zh-CN" sz="2000" i="1">
                                    <a:latin typeface="Cambria Math" panose="02040503050406030204" pitchFamily="18" charset="0"/>
                                  </a:rPr>
                                  <m:t>′</m:t>
                                </m:r>
                              </m:e>
                            </m:mr>
                          </m:m>
                        </m:e>
                      </m:d>
                      <m:r>
                        <a:rPr lang="en-US" altLang="zh-CN" sz="2000" b="1" i="1" smtClean="0">
                          <a:latin typeface="Cambria Math" panose="02040503050406030204" pitchFamily="18" charset="0"/>
                        </a:rPr>
                        <m:t>=</m:t>
                      </m:r>
                      <m:d>
                        <m:dPr>
                          <m:ctrlPr>
                            <a:rPr lang="en-US" altLang="zh-CN" sz="2000" b="1" i="1">
                              <a:latin typeface="Cambria Math" panose="02040503050406030204" pitchFamily="18" charset="0"/>
                            </a:rPr>
                          </m:ctrlPr>
                        </m:dPr>
                        <m:e>
                          <m:m>
                            <m:mPr>
                              <m:plcHide m:val="on"/>
                              <m:mcs>
                                <m:mc>
                                  <m:mcPr>
                                    <m:count m:val="3"/>
                                    <m:mcJc m:val="center"/>
                                  </m:mcPr>
                                </m:mc>
                              </m:mcs>
                              <m:ctrlPr>
                                <a:rPr lang="en-US" altLang="zh-CN" sz="2000" b="1" i="1">
                                  <a:latin typeface="Cambria Math" panose="02040503050406030204" pitchFamily="18" charset="0"/>
                                </a:rPr>
                              </m:ctrlPr>
                            </m:mPr>
                            <m:m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𝟏</m:t>
                                    </m:r>
                                  </m:sub>
                                </m:sSub>
                              </m:e>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𝟐</m:t>
                                    </m:r>
                                  </m:sub>
                                </m:sSub>
                              </m:e>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𝟑</m:t>
                                    </m:r>
                                  </m:sub>
                                </m:sSub>
                              </m:e>
                            </m:mr>
                          </m:m>
                        </m:e>
                      </m:d>
                      <m:r>
                        <a:rPr lang="en-US" altLang="zh-CN" sz="2000" b="1" i="1" smtClean="0">
                          <a:latin typeface="Cambria Math" panose="02040503050406030204" pitchFamily="18" charset="0"/>
                        </a:rPr>
                        <m:t>𝑨</m:t>
                      </m:r>
                      <m:d>
                        <m:dPr>
                          <m:ctrlPr>
                            <a:rPr lang="en-US" altLang="zh-CN" sz="2000" b="1" i="1">
                              <a:latin typeface="Cambria Math" panose="02040503050406030204" pitchFamily="18" charset="0"/>
                            </a:rPr>
                          </m:ctrlPr>
                        </m:dPr>
                        <m:e>
                          <m:m>
                            <m:mPr>
                              <m:plcHide m:val="on"/>
                              <m:mcs>
                                <m:mc>
                                  <m:mcPr>
                                    <m:count m:val="1"/>
                                    <m:mcJc m:val="center"/>
                                  </m:mcPr>
                                </m:mc>
                              </m:mcs>
                              <m:ctrlPr>
                                <a:rPr lang="en-US" altLang="zh-CN" sz="2000" b="1" i="1">
                                  <a:latin typeface="Cambria Math" panose="02040503050406030204" pitchFamily="18" charset="0"/>
                                </a:rPr>
                              </m:ctrlPr>
                            </m:mPr>
                            <m:mr>
                              <m:e>
                                <m:r>
                                  <a:rPr lang="en-US" altLang="zh-CN" sz="2000" i="1">
                                    <a:latin typeface="Cambria Math" panose="02040503050406030204" pitchFamily="18" charset="0"/>
                                  </a:rPr>
                                  <m:t>𝑥</m:t>
                                </m:r>
                                <m:r>
                                  <a:rPr lang="en-US" altLang="zh-CN" sz="2000" b="0" i="1" smtClean="0">
                                    <a:latin typeface="Cambria Math" panose="02040503050406030204" pitchFamily="18" charset="0"/>
                                  </a:rPr>
                                  <m:t>′</m:t>
                                </m:r>
                              </m:e>
                            </m:mr>
                            <m:mr>
                              <m:e>
                                <m:r>
                                  <a:rPr lang="en-US" altLang="zh-CN" sz="2000" i="1">
                                    <a:latin typeface="Cambria Math" panose="02040503050406030204" pitchFamily="18" charset="0"/>
                                  </a:rPr>
                                  <m:t>𝑦</m:t>
                                </m:r>
                                <m:r>
                                  <a:rPr lang="en-US" altLang="zh-CN" sz="2000" b="0" i="1" smtClean="0">
                                    <a:latin typeface="Cambria Math" panose="02040503050406030204" pitchFamily="18" charset="0"/>
                                  </a:rPr>
                                  <m:t>′</m:t>
                                </m:r>
                              </m:e>
                            </m:mr>
                            <m:mr>
                              <m:e>
                                <m:r>
                                  <a:rPr lang="en-US" altLang="zh-CN" sz="2000" i="1">
                                    <a:latin typeface="Cambria Math" panose="02040503050406030204" pitchFamily="18" charset="0"/>
                                  </a:rPr>
                                  <m:t>𝑧</m:t>
                                </m:r>
                                <m:r>
                                  <a:rPr lang="en-US" altLang="zh-CN" sz="2000" b="0" i="1" smtClean="0">
                                    <a:latin typeface="Cambria Math" panose="02040503050406030204" pitchFamily="18" charset="0"/>
                                  </a:rPr>
                                  <m:t>′</m:t>
                                </m:r>
                              </m:e>
                            </m:mr>
                          </m:m>
                        </m:e>
                      </m:d>
                      <m:r>
                        <a:rPr lang="en-US" altLang="zh-CN" sz="2000" b="1" i="1" smtClean="0">
                          <a:latin typeface="Cambria Math" panose="02040503050406030204" pitchFamily="18" charset="0"/>
                        </a:rPr>
                        <m:t>=</m:t>
                      </m:r>
                      <m:d>
                        <m:dPr>
                          <m:ctrlPr>
                            <a:rPr lang="en-US" altLang="zh-CN" sz="2000" b="1" i="1">
                              <a:latin typeface="Cambria Math" panose="02040503050406030204" pitchFamily="18" charset="0"/>
                            </a:rPr>
                          </m:ctrlPr>
                        </m:dPr>
                        <m:e>
                          <m:m>
                            <m:mPr>
                              <m:plcHide m:val="on"/>
                              <m:mcs>
                                <m:mc>
                                  <m:mcPr>
                                    <m:count m:val="3"/>
                                    <m:mcJc m:val="center"/>
                                  </m:mcPr>
                                </m:mc>
                              </m:mcs>
                              <m:ctrlPr>
                                <a:rPr lang="en-US" altLang="zh-CN" sz="2000" b="1" i="1">
                                  <a:latin typeface="Cambria Math" panose="02040503050406030204" pitchFamily="18" charset="0"/>
                                </a:rPr>
                              </m:ctrlPr>
                            </m:mPr>
                            <m:m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𝟏</m:t>
                                    </m:r>
                                  </m:sub>
                                </m:sSub>
                              </m:e>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𝟐</m:t>
                                    </m:r>
                                  </m:sub>
                                </m:sSub>
                              </m:e>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𝟑</m:t>
                                    </m:r>
                                  </m:sub>
                                </m:sSub>
                              </m:e>
                            </m:mr>
                          </m:m>
                        </m:e>
                      </m:d>
                      <m:d>
                        <m:dPr>
                          <m:ctrlPr>
                            <a:rPr lang="en-US" altLang="zh-CN" sz="2000" b="1" i="1">
                              <a:latin typeface="Cambria Math" panose="02040503050406030204" pitchFamily="18" charset="0"/>
                            </a:rPr>
                          </m:ctrlPr>
                        </m:dPr>
                        <m:e>
                          <m:m>
                            <m:mPr>
                              <m:plcHide m:val="on"/>
                              <m:mcs>
                                <m:mc>
                                  <m:mcPr>
                                    <m:count m:val="1"/>
                                    <m:mcJc m:val="center"/>
                                  </m:mcPr>
                                </m:mc>
                              </m:mcs>
                              <m:ctrlPr>
                                <a:rPr lang="en-US" altLang="zh-CN" sz="2000" b="1" i="1">
                                  <a:latin typeface="Cambria Math" panose="02040503050406030204" pitchFamily="18" charset="0"/>
                                </a:rPr>
                              </m:ctrlPr>
                            </m:mPr>
                            <m:mr>
                              <m:e>
                                <m:r>
                                  <a:rPr lang="en-US" altLang="zh-CN" sz="2000" i="1">
                                    <a:latin typeface="Cambria Math" panose="02040503050406030204" pitchFamily="18" charset="0"/>
                                  </a:rPr>
                                  <m:t>𝑥</m:t>
                                </m:r>
                              </m:e>
                            </m:mr>
                            <m:mr>
                              <m:e>
                                <m:r>
                                  <a:rPr lang="en-US" altLang="zh-CN" sz="2000" i="1">
                                    <a:latin typeface="Cambria Math" panose="02040503050406030204" pitchFamily="18" charset="0"/>
                                  </a:rPr>
                                  <m:t>𝑦</m:t>
                                </m:r>
                              </m:e>
                            </m:mr>
                            <m:mr>
                              <m:e>
                                <m:r>
                                  <a:rPr lang="en-US" altLang="zh-CN" sz="2000" i="1">
                                    <a:latin typeface="Cambria Math" panose="02040503050406030204" pitchFamily="18" charset="0"/>
                                  </a:rPr>
                                  <m:t>𝑧</m:t>
                                </m:r>
                              </m:e>
                            </m:mr>
                          </m:m>
                        </m:e>
                      </m:d>
                    </m:oMath>
                  </m:oMathPara>
                </a14:m>
                <a:endParaRPr lang="en-US" altLang="zh-CN" sz="2000" dirty="0"/>
              </a:p>
              <a:p>
                <a:pPr marL="0" indent="0">
                  <a:buNone/>
                </a:pPr>
                <a:r>
                  <a:rPr lang="en-US" altLang="zh-CN" sz="2000" dirty="0"/>
                  <a:t>	</a:t>
                </a:r>
                <a:r>
                  <a:rPr lang="zh-CN" altLang="en-US" sz="2000" dirty="0"/>
                  <a:t>对应的坐标变换关系为</a:t>
                </a:r>
                <a14:m>
                  <m:oMath xmlns:m="http://schemas.openxmlformats.org/officeDocument/2006/math">
                    <m:d>
                      <m:dPr>
                        <m:ctrlPr>
                          <a:rPr lang="en-US" altLang="zh-CN" sz="2000" b="1" i="1" smtClean="0">
                            <a:latin typeface="Cambria Math" panose="02040503050406030204" pitchFamily="18" charset="0"/>
                          </a:rPr>
                        </m:ctrlPr>
                      </m:dPr>
                      <m:e>
                        <m:m>
                          <m:mPr>
                            <m:plcHide m:val="on"/>
                            <m:mcs>
                              <m:mc>
                                <m:mcPr>
                                  <m:count m:val="1"/>
                                  <m:mcJc m:val="center"/>
                                </m:mcPr>
                              </m:mc>
                            </m:mcs>
                            <m:ctrlPr>
                              <a:rPr lang="en-US" altLang="zh-CN" sz="2000" b="1" i="1">
                                <a:latin typeface="Cambria Math" panose="02040503050406030204" pitchFamily="18" charset="0"/>
                              </a:rPr>
                            </m:ctrlPr>
                          </m:mPr>
                          <m:mr>
                            <m:e>
                              <m:r>
                                <a:rPr lang="en-US" altLang="zh-CN" sz="2000" i="1">
                                  <a:latin typeface="Cambria Math" panose="02040503050406030204" pitchFamily="18" charset="0"/>
                                </a:rPr>
                                <m:t>𝑥</m:t>
                              </m:r>
                            </m:e>
                          </m:mr>
                          <m:mr>
                            <m:e>
                              <m:r>
                                <a:rPr lang="en-US" altLang="zh-CN" sz="2000" i="1">
                                  <a:latin typeface="Cambria Math" panose="02040503050406030204" pitchFamily="18" charset="0"/>
                                </a:rPr>
                                <m:t>𝑦</m:t>
                              </m:r>
                            </m:e>
                          </m:mr>
                          <m:mr>
                            <m:e>
                              <m:r>
                                <a:rPr lang="en-US" altLang="zh-CN" sz="2000" i="1">
                                  <a:latin typeface="Cambria Math" panose="02040503050406030204" pitchFamily="18" charset="0"/>
                                </a:rPr>
                                <m:t>𝑧</m:t>
                              </m:r>
                            </m:e>
                          </m:mr>
                        </m:m>
                      </m:e>
                    </m:d>
                    <m:r>
                      <a:rPr lang="en-US" altLang="zh-CN" sz="2000" b="1" i="1">
                        <a:latin typeface="Cambria Math" panose="02040503050406030204" pitchFamily="18" charset="0"/>
                      </a:rPr>
                      <m:t>=</m:t>
                    </m:r>
                    <m:r>
                      <a:rPr lang="en-US" altLang="zh-CN" sz="2000" b="1" i="1">
                        <a:latin typeface="Cambria Math" panose="02040503050406030204" pitchFamily="18" charset="0"/>
                      </a:rPr>
                      <m:t>𝑨</m:t>
                    </m:r>
                    <m:d>
                      <m:dPr>
                        <m:ctrlPr>
                          <a:rPr lang="en-US" altLang="zh-CN" sz="2000" b="1" i="1">
                            <a:latin typeface="Cambria Math" panose="02040503050406030204" pitchFamily="18" charset="0"/>
                          </a:rPr>
                        </m:ctrlPr>
                      </m:dPr>
                      <m:e>
                        <m:m>
                          <m:mPr>
                            <m:plcHide m:val="on"/>
                            <m:mcs>
                              <m:mc>
                                <m:mcPr>
                                  <m:count m:val="1"/>
                                  <m:mcJc m:val="center"/>
                                </m:mcPr>
                              </m:mc>
                            </m:mcs>
                            <m:ctrlPr>
                              <a:rPr lang="en-US" altLang="zh-CN" sz="2000" b="1" i="1">
                                <a:latin typeface="Cambria Math" panose="02040503050406030204" pitchFamily="18" charset="0"/>
                              </a:rPr>
                            </m:ctrlPr>
                          </m:mPr>
                          <m:mr>
                            <m:e>
                              <m:r>
                                <a:rPr lang="en-US" altLang="zh-CN" sz="2000" i="1">
                                  <a:latin typeface="Cambria Math" panose="02040503050406030204" pitchFamily="18" charset="0"/>
                                </a:rPr>
                                <m:t>𝑥</m:t>
                              </m:r>
                              <m:r>
                                <a:rPr lang="en-US" altLang="zh-CN" sz="2000" i="1">
                                  <a:latin typeface="Cambria Math" panose="02040503050406030204" pitchFamily="18" charset="0"/>
                                </a:rPr>
                                <m:t>′</m:t>
                              </m:r>
                            </m:e>
                          </m:mr>
                          <m:mr>
                            <m:e>
                              <m:r>
                                <a:rPr lang="en-US" altLang="zh-CN" sz="2000" i="1">
                                  <a:latin typeface="Cambria Math" panose="02040503050406030204" pitchFamily="18" charset="0"/>
                                </a:rPr>
                                <m:t>𝑦</m:t>
                              </m:r>
                              <m:r>
                                <a:rPr lang="en-US" altLang="zh-CN" sz="2000" i="1">
                                  <a:latin typeface="Cambria Math" panose="02040503050406030204" pitchFamily="18" charset="0"/>
                                </a:rPr>
                                <m:t>′</m:t>
                              </m:r>
                            </m:e>
                          </m:mr>
                          <m:mr>
                            <m:e>
                              <m:r>
                                <a:rPr lang="en-US" altLang="zh-CN" sz="2000" i="1">
                                  <a:latin typeface="Cambria Math" panose="02040503050406030204" pitchFamily="18" charset="0"/>
                                </a:rPr>
                                <m:t>𝑧</m:t>
                              </m:r>
                              <m:r>
                                <a:rPr lang="en-US" altLang="zh-CN" sz="2000" i="1">
                                  <a:latin typeface="Cambria Math" panose="02040503050406030204" pitchFamily="18" charset="0"/>
                                </a:rPr>
                                <m:t>′</m:t>
                              </m:r>
                            </m:e>
                          </m:mr>
                        </m:m>
                      </m:e>
                    </m:d>
                  </m:oMath>
                </a14:m>
                <a:endParaRPr lang="en-US" altLang="zh-CN" sz="2000" dirty="0"/>
              </a:p>
            </p:txBody>
          </p:sp>
        </mc:Choice>
        <mc:Fallback xmlns="">
          <p:sp>
            <p:nvSpPr>
              <p:cNvPr id="3" name="内容占位符 2">
                <a:extLst>
                  <a:ext uri="{FF2B5EF4-FFF2-40B4-BE49-F238E27FC236}">
                    <a16:creationId xmlns:a16="http://schemas.microsoft.com/office/drawing/2014/main" id="{D5112801-53B4-B7C0-E012-92B9EAF6CE11}"/>
                  </a:ext>
                </a:extLst>
              </p:cNvPr>
              <p:cNvSpPr>
                <a:spLocks noGrp="1" noRot="1" noChangeAspect="1" noMove="1" noResize="1" noEditPoints="1" noAdjustHandles="1" noChangeArrowheads="1" noChangeShapeType="1" noTextEdit="1"/>
              </p:cNvSpPr>
              <p:nvPr>
                <p:ph idx="1"/>
              </p:nvPr>
            </p:nvSpPr>
            <p:spPr>
              <a:xfrm>
                <a:off x="565223" y="372420"/>
                <a:ext cx="11112532" cy="5850898"/>
              </a:xfrm>
              <a:blipFill>
                <a:blip r:embed="rId2"/>
                <a:stretch>
                  <a:fillRect l="-603" t="-72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48E5263-246F-D96B-9AF8-0653816643B5}"/>
              </a:ext>
            </a:extLst>
          </p:cNvPr>
          <p:cNvSpPr>
            <a:spLocks noGrp="1"/>
          </p:cNvSpPr>
          <p:nvPr>
            <p:ph type="sldNum" sz="quarter" idx="12"/>
          </p:nvPr>
        </p:nvSpPr>
        <p:spPr/>
        <p:txBody>
          <a:bodyPr/>
          <a:lstStyle/>
          <a:p>
            <a:fld id="{60619CE2-D869-49DC-942B-2DB2F3BD9A7A}" type="slidenum">
              <a:rPr lang="zh-CN" altLang="en-US" smtClean="0"/>
              <a:t>4</a:t>
            </a:fld>
            <a:endParaRPr lang="zh-CN" altLang="en-US"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21C5A92-79DA-9932-45C7-8393B830D2C9}"/>
                  </a:ext>
                </a:extLst>
              </p:cNvPr>
              <p:cNvSpPr txBox="1"/>
              <p:nvPr/>
            </p:nvSpPr>
            <p:spPr>
              <a:xfrm>
                <a:off x="8545589" y="1950840"/>
                <a:ext cx="2545263" cy="8256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𝑨</m:t>
                      </m:r>
                      <m:r>
                        <a:rPr lang="en-US" altLang="zh-CN" sz="1800" b="1" i="1" smtClean="0">
                          <a:latin typeface="Cambria Math" panose="02040503050406030204" pitchFamily="18" charset="0"/>
                        </a:rPr>
                        <m:t>=</m:t>
                      </m:r>
                      <m:d>
                        <m:dPr>
                          <m:ctrlPr>
                            <a:rPr lang="en-US" altLang="zh-CN" sz="1800" b="1" i="1" smtClean="0">
                              <a:latin typeface="Cambria Math" panose="02040503050406030204" pitchFamily="18" charset="0"/>
                            </a:rPr>
                          </m:ctrlPr>
                        </m:dPr>
                        <m:e>
                          <m:m>
                            <m:mPr>
                              <m:plcHide m:val="on"/>
                              <m:mcs>
                                <m:mc>
                                  <m:mcPr>
                                    <m:count m:val="3"/>
                                    <m:mcJc m:val="center"/>
                                  </m:mcPr>
                                </m:mc>
                              </m:mcs>
                              <m:ctrlPr>
                                <a:rPr lang="en-US" altLang="zh-CN" sz="1800" b="1" i="1" smtClean="0">
                                  <a:latin typeface="Cambria Math" panose="02040503050406030204" pitchFamily="18" charset="0"/>
                                </a:rPr>
                              </m:ctrlPr>
                            </m:mPr>
                            <m:m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11</m:t>
                                    </m:r>
                                  </m:sub>
                                </m:sSub>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21</m:t>
                                    </m:r>
                                  </m:sub>
                                </m:sSub>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31</m:t>
                                    </m:r>
                                  </m:sub>
                                </m:sSub>
                              </m:e>
                            </m:mr>
                            <m:m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12</m:t>
                                    </m:r>
                                  </m:sub>
                                </m:sSub>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22</m:t>
                                    </m:r>
                                  </m:sub>
                                </m:sSub>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32</m:t>
                                    </m:r>
                                  </m:sub>
                                </m:sSub>
                              </m:e>
                            </m:mr>
                            <m:m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b="0" i="1" smtClean="0">
                                        <a:latin typeface="Cambria Math" panose="02040503050406030204" pitchFamily="18" charset="0"/>
                                      </a:rPr>
                                      <m:t>13</m:t>
                                    </m:r>
                                  </m:sub>
                                </m:sSub>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b="0" i="1" smtClean="0">
                                        <a:latin typeface="Cambria Math" panose="02040503050406030204" pitchFamily="18" charset="0"/>
                                      </a:rPr>
                                      <m:t>23</m:t>
                                    </m:r>
                                  </m:sub>
                                </m:sSub>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33</m:t>
                                    </m:r>
                                  </m:sub>
                                </m:sSub>
                              </m:e>
                            </m:mr>
                          </m:m>
                        </m:e>
                      </m:d>
                    </m:oMath>
                  </m:oMathPara>
                </a14:m>
                <a:endParaRPr lang="zh-CN" altLang="en-US" dirty="0"/>
              </a:p>
            </p:txBody>
          </p:sp>
        </mc:Choice>
        <mc:Fallback xmlns="">
          <p:sp>
            <p:nvSpPr>
              <p:cNvPr id="37" name="文本框 36">
                <a:extLst>
                  <a:ext uri="{FF2B5EF4-FFF2-40B4-BE49-F238E27FC236}">
                    <a16:creationId xmlns:a16="http://schemas.microsoft.com/office/drawing/2014/main" id="{521C5A92-79DA-9932-45C7-8393B830D2C9}"/>
                  </a:ext>
                </a:extLst>
              </p:cNvPr>
              <p:cNvSpPr txBox="1">
                <a:spLocks noRot="1" noChangeAspect="1" noMove="1" noResize="1" noEditPoints="1" noAdjustHandles="1" noChangeArrowheads="1" noChangeShapeType="1" noTextEdit="1"/>
              </p:cNvSpPr>
              <p:nvPr/>
            </p:nvSpPr>
            <p:spPr>
              <a:xfrm>
                <a:off x="8545589" y="1950840"/>
                <a:ext cx="2545263" cy="82561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1851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B84A36B-F72F-2729-CC55-4731236503CC}"/>
                  </a:ext>
                </a:extLst>
              </p:cNvPr>
              <p:cNvSpPr>
                <a:spLocks noGrp="1"/>
              </p:cNvSpPr>
              <p:nvPr>
                <p:ph idx="1"/>
              </p:nvPr>
            </p:nvSpPr>
            <p:spPr>
              <a:xfrm>
                <a:off x="838200" y="1521902"/>
                <a:ext cx="10515600" cy="2774327"/>
              </a:xfrm>
            </p:spPr>
            <p:txBody>
              <a:bodyPr>
                <a:normAutofit/>
              </a:bodyPr>
              <a:lstStyle/>
              <a:p>
                <a:pPr marL="0" indent="0">
                  <a:buNone/>
                </a:pPr>
                <a:r>
                  <a:rPr lang="en-US" altLang="zh-CN" sz="2000" dirty="0"/>
                  <a:t>Jackson 8.6: A resonant cavity of copper consists of a hollow, right circular cylinder of radius R and length L, with flat end faces.</a:t>
                </a:r>
              </a:p>
              <a:p>
                <a:pPr marL="457200" indent="-457200">
                  <a:buAutoNum type="alphaLcParenBoth"/>
                </a:pPr>
                <a:r>
                  <a:rPr lang="en-US" altLang="zh-CN" sz="2000" dirty="0"/>
                  <a:t>Determine the resonant frequencies of the cavity for all types of waves. With (</a:t>
                </a:r>
                <a14:m>
                  <m:oMath xmlns:m="http://schemas.openxmlformats.org/officeDocument/2006/math">
                    <m:r>
                      <a:rPr lang="en-US" altLang="zh-CN" sz="2000" b="0" i="1" smtClean="0">
                        <a:latin typeface="Cambria Math" panose="02040503050406030204" pitchFamily="18" charset="0"/>
                      </a:rPr>
                      <m:t>1/</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𝜇𝜖</m:t>
                        </m:r>
                      </m:e>
                    </m:rad>
                    <m:r>
                      <a:rPr lang="en-US" altLang="zh-CN" sz="2000" b="0" i="1" smtClean="0">
                        <a:latin typeface="Cambria Math" panose="02040503050406030204" pitchFamily="18" charset="0"/>
                      </a:rPr>
                      <m:t>𝑅</m:t>
                    </m:r>
                  </m:oMath>
                </a14:m>
                <a:r>
                  <a:rPr lang="en-US" altLang="zh-CN" sz="2000" dirty="0"/>
                  <a:t>)  as a unit of frequency, plot the lowest four resonant frequencies of each type as a function of </a:t>
                </a:r>
                <a14:m>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oMath>
                </a14:m>
                <a:r>
                  <a:rPr lang="zh-CN" altLang="en-US" sz="2000" dirty="0"/>
                  <a:t> </a:t>
                </a:r>
                <a:r>
                  <a:rPr lang="en-US" altLang="zh-CN" sz="2000" dirty="0"/>
                  <a:t>for </a:t>
                </a:r>
                <a14:m>
                  <m:oMath xmlns:m="http://schemas.openxmlformats.org/officeDocument/2006/math">
                    <m:r>
                      <a:rPr lang="en-US" altLang="zh-CN" sz="2000" b="0" i="1" smtClean="0">
                        <a:latin typeface="Cambria Math" panose="02040503050406030204" pitchFamily="18" charset="0"/>
                      </a:rPr>
                      <m:t>0&lt;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𝑅</m:t>
                        </m:r>
                      </m:num>
                      <m:den>
                        <m:r>
                          <a:rPr lang="en-US" altLang="zh-CN" sz="2000" b="0" i="1" smtClean="0">
                            <a:latin typeface="Cambria Math" panose="02040503050406030204" pitchFamily="18" charset="0"/>
                          </a:rPr>
                          <m:t>𝐿</m:t>
                        </m:r>
                      </m:den>
                    </m:f>
                    <m:r>
                      <a:rPr lang="en-US" altLang="zh-CN" sz="2000" b="0" i="1" smtClean="0">
                        <a:latin typeface="Cambria Math" panose="02040503050406030204" pitchFamily="18" charset="0"/>
                      </a:rPr>
                      <m:t>&lt;2</m:t>
                    </m:r>
                  </m:oMath>
                </a14:m>
                <a:r>
                  <a:rPr lang="en-US" altLang="zh-CN" sz="2000" dirty="0"/>
                  <a:t>. Does the same mode have the lowest frequency for all </a:t>
                </a:r>
                <a14:m>
                  <m:oMath xmlns:m="http://schemas.openxmlformats.org/officeDocument/2006/math">
                    <m:r>
                      <m:rPr>
                        <m:sty m:val="p"/>
                      </m:rPr>
                      <a:rPr lang="en-US" altLang="zh-CN" sz="2000" i="1" dirty="0">
                        <a:latin typeface="Cambria Math" panose="02040503050406030204" pitchFamily="18" charset="0"/>
                      </a:rPr>
                      <m:t>R</m:t>
                    </m:r>
                  </m:oMath>
                </a14:m>
                <a:r>
                  <a:rPr lang="en-US" altLang="zh-CN" sz="2000" dirty="0"/>
                  <a:t>/L</a:t>
                </a:r>
                <a:r>
                  <a:rPr lang="zh-CN" altLang="en-US" sz="2000" dirty="0"/>
                  <a:t>？</a:t>
                </a:r>
                <a:endParaRPr lang="en-US" altLang="zh-CN" sz="2000" dirty="0"/>
              </a:p>
              <a:p>
                <a:pPr marL="457200" indent="-457200">
                  <a:buAutoNum type="alphaLcParenBoth"/>
                </a:pPr>
                <a:r>
                  <a:rPr lang="en-US" altLang="zh-CN" sz="2000" dirty="0"/>
                  <a:t>If </a:t>
                </a:r>
                <a14:m>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=2</m:t>
                    </m:r>
                  </m:oMath>
                </a14:m>
                <a:r>
                  <a:rPr lang="zh-CN" altLang="en-US" sz="2000" dirty="0"/>
                  <a:t> </a:t>
                </a:r>
                <a:r>
                  <a:rPr lang="en-US" altLang="zh-CN" sz="2000" dirty="0"/>
                  <a:t>cm, </a:t>
                </a:r>
                <a14:m>
                  <m:oMath xmlns:m="http://schemas.openxmlformats.org/officeDocument/2006/math">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=3</m:t>
                    </m:r>
                  </m:oMath>
                </a14:m>
                <a:r>
                  <a:rPr lang="zh-CN" altLang="en-US" sz="2000" dirty="0"/>
                  <a:t> </a:t>
                </a:r>
                <a:r>
                  <a:rPr lang="en-US" altLang="zh-CN" sz="2000" dirty="0"/>
                  <a:t>cm, and the cavity is made of pure copper, what is the numerical value of </a:t>
                </a:r>
                <a14:m>
                  <m:oMath xmlns:m="http://schemas.openxmlformats.org/officeDocument/2006/math">
                    <m:r>
                      <a:rPr lang="en-US" altLang="zh-CN" sz="2000" b="0" i="1" smtClean="0">
                        <a:latin typeface="Cambria Math" panose="02040503050406030204" pitchFamily="18" charset="0"/>
                      </a:rPr>
                      <m:t>𝑄</m:t>
                    </m:r>
                  </m:oMath>
                </a14:m>
                <a:r>
                  <a:rPr lang="zh-CN" altLang="en-US" sz="2000" dirty="0"/>
                  <a:t> </a:t>
                </a:r>
                <a:r>
                  <a:rPr lang="en-US" altLang="zh-CN" sz="2000" dirty="0"/>
                  <a:t>for the lowest resonant mode?</a:t>
                </a:r>
              </a:p>
              <a:p>
                <a:pPr marL="0" indent="0">
                  <a:buNone/>
                </a:pPr>
                <a:endParaRPr lang="zh-CN" altLang="en-US" sz="2000" dirty="0"/>
              </a:p>
            </p:txBody>
          </p:sp>
        </mc:Choice>
        <mc:Fallback>
          <p:sp>
            <p:nvSpPr>
              <p:cNvPr id="3" name="内容占位符 2">
                <a:extLst>
                  <a:ext uri="{FF2B5EF4-FFF2-40B4-BE49-F238E27FC236}">
                    <a16:creationId xmlns:a16="http://schemas.microsoft.com/office/drawing/2014/main" id="{EB84A36B-F72F-2729-CC55-4731236503CC}"/>
                  </a:ext>
                </a:extLst>
              </p:cNvPr>
              <p:cNvSpPr>
                <a:spLocks noGrp="1" noRot="1" noChangeAspect="1" noMove="1" noResize="1" noEditPoints="1" noAdjustHandles="1" noChangeArrowheads="1" noChangeShapeType="1" noTextEdit="1"/>
              </p:cNvSpPr>
              <p:nvPr>
                <p:ph idx="1"/>
              </p:nvPr>
            </p:nvSpPr>
            <p:spPr>
              <a:xfrm>
                <a:off x="838200" y="1521902"/>
                <a:ext cx="10515600" cy="2774327"/>
              </a:xfrm>
              <a:blipFill>
                <a:blip r:embed="rId2"/>
                <a:stretch>
                  <a:fillRect l="-638" t="-1319" r="-104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48CA3A1-FE0C-C85E-841B-1BEFB8008B6F}"/>
              </a:ext>
            </a:extLst>
          </p:cNvPr>
          <p:cNvSpPr>
            <a:spLocks noGrp="1"/>
          </p:cNvSpPr>
          <p:nvPr>
            <p:ph type="sldNum" sz="quarter" idx="12"/>
          </p:nvPr>
        </p:nvSpPr>
        <p:spPr/>
        <p:txBody>
          <a:bodyPr/>
          <a:lstStyle/>
          <a:p>
            <a:fld id="{60619CE2-D869-49DC-942B-2DB2F3BD9A7A}" type="slidenum">
              <a:rPr lang="zh-CN" altLang="en-US" smtClean="0"/>
              <a:t>40</a:t>
            </a:fld>
            <a:endParaRPr lang="zh-CN" altLang="en-US"/>
          </a:p>
        </p:txBody>
      </p:sp>
    </p:spTree>
    <p:extLst>
      <p:ext uri="{BB962C8B-B14F-4D97-AF65-F5344CB8AC3E}">
        <p14:creationId xmlns:p14="http://schemas.microsoft.com/office/powerpoint/2010/main" val="1937985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B876DB8-C5DB-0DB3-22B6-64FB22613D0A}"/>
              </a:ext>
            </a:extLst>
          </p:cNvPr>
          <p:cNvSpPr>
            <a:spLocks noGrp="1"/>
          </p:cNvSpPr>
          <p:nvPr>
            <p:ph type="sldNum" sz="quarter" idx="12"/>
          </p:nvPr>
        </p:nvSpPr>
        <p:spPr/>
        <p:txBody>
          <a:bodyPr/>
          <a:lstStyle/>
          <a:p>
            <a:fld id="{60619CE2-D869-49DC-942B-2DB2F3BD9A7A}" type="slidenum">
              <a:rPr lang="zh-CN" altLang="en-US" smtClean="0"/>
              <a:t>41</a:t>
            </a:fld>
            <a:endParaRPr lang="zh-CN" altLang="en-US"/>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75EA6DDC-5CA1-2EEC-AA20-9448D315D21D}"/>
                  </a:ext>
                </a:extLst>
              </p:cNvPr>
              <p:cNvSpPr txBox="1">
                <a:spLocks noGrp="1"/>
              </p:cNvSpPr>
              <p:nvPr>
                <p:ph idx="1"/>
              </p:nvPr>
            </p:nvSpPr>
            <p:spPr>
              <a:xfrm>
                <a:off x="838200" y="1365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t>对</a:t>
                </a:r>
                <a:r>
                  <a:rPr lang="en-US" altLang="zh-CN" sz="2000" dirty="0"/>
                  <a:t>TM</a:t>
                </a:r>
                <a:r>
                  <a:rPr lang="zh-CN" altLang="en-US" sz="2000" dirty="0"/>
                  <a:t>模，由式</a:t>
                </a:r>
                <a:r>
                  <a:rPr lang="en-US" altLang="zh-CN" sz="2000" dirty="0"/>
                  <a:t>(8.81)</a:t>
                </a:r>
                <a:r>
                  <a:rPr lang="zh-CN" altLang="en-US" sz="2000" dirty="0"/>
                  <a:t>给出共振频率</a:t>
                </a:r>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𝑚𝑛𝑝</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𝜇𝜖</m:t>
                              </m:r>
                            </m:e>
                          </m:rad>
                          <m:r>
                            <a:rPr lang="en-US" altLang="zh-CN" sz="2000" b="0" i="1" smtClean="0">
                              <a:latin typeface="Cambria Math" panose="02040503050406030204" pitchFamily="18" charset="0"/>
                            </a:rPr>
                            <m:t>𝑅</m:t>
                          </m:r>
                        </m:den>
                      </m:f>
                      <m:rad>
                        <m:radPr>
                          <m:degHide m:val="on"/>
                          <m:ctrlPr>
                            <a:rPr lang="en-US" altLang="zh-CN" sz="2000" b="0" i="1" smtClean="0">
                              <a:latin typeface="Cambria Math" panose="02040503050406030204" pitchFamily="18" charset="0"/>
                            </a:rPr>
                          </m:ctrlPr>
                        </m:radPr>
                        <m:deg/>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𝑚𝑛</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𝑅</m:t>
                                      </m:r>
                                    </m:num>
                                    <m:den>
                                      <m:r>
                                        <a:rPr lang="en-US" altLang="zh-CN" sz="2000" b="0" i="1" smtClean="0">
                                          <a:latin typeface="Cambria Math" panose="02040503050406030204" pitchFamily="18" charset="0"/>
                                        </a:rPr>
                                        <m:t>𝐿</m:t>
                                      </m:r>
                                    </m:den>
                                  </m:f>
                                </m:e>
                              </m:d>
                            </m:e>
                            <m:sup>
                              <m:r>
                                <a:rPr lang="en-US" altLang="zh-CN" sz="2000" b="0" i="1" smtClean="0">
                                  <a:latin typeface="Cambria Math" panose="02040503050406030204" pitchFamily="18" charset="0"/>
                                </a:rPr>
                                <m:t>2</m:t>
                              </m:r>
                            </m:sup>
                          </m:sSup>
                        </m:e>
                      </m:rad>
                    </m:oMath>
                  </m:oMathPara>
                </a14:m>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01</m:t>
                          </m:r>
                        </m:sub>
                      </m:sSub>
                      <m:r>
                        <a:rPr lang="en-US" altLang="zh-CN" sz="2000" b="0" i="1" smtClean="0">
                          <a:latin typeface="Cambria Math" panose="02040503050406030204" pitchFamily="18" charset="0"/>
                        </a:rPr>
                        <m:t>=2.405,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=3.832,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=5.136,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02</m:t>
                          </m:r>
                        </m:sub>
                      </m:sSub>
                      <m:r>
                        <a:rPr lang="en-US" altLang="zh-CN" sz="2000" b="0" i="1" smtClean="0">
                          <a:latin typeface="Cambria Math" panose="02040503050406030204" pitchFamily="18" charset="0"/>
                        </a:rPr>
                        <m:t>=5.520</m:t>
                      </m:r>
                    </m:oMath>
                  </m:oMathPara>
                </a14:m>
                <a:endParaRPr lang="en-US" altLang="zh-CN" sz="2000" dirty="0"/>
              </a:p>
              <a:p>
                <a:pPr marL="0" indent="0">
                  <a:buFont typeface="Arial" panose="020B0604020202020204" pitchFamily="34" charset="0"/>
                  <a:buNone/>
                </a:pPr>
                <a:r>
                  <a:rPr lang="zh-CN" altLang="en-US" sz="2000" dirty="0"/>
                  <a:t>对</a:t>
                </a:r>
                <a:r>
                  <a:rPr lang="en-US" altLang="zh-CN" sz="2000" dirty="0"/>
                  <a:t>TE</a:t>
                </a:r>
                <a:r>
                  <a:rPr lang="zh-CN" altLang="en-US" sz="2000" dirty="0"/>
                  <a:t>模，由式</a:t>
                </a:r>
                <a:r>
                  <a:rPr lang="en-US" altLang="zh-CN" sz="2000" dirty="0"/>
                  <a:t>(8.83)</a:t>
                </a:r>
                <a:r>
                  <a:rPr lang="zh-CN" altLang="en-US" sz="2000" dirty="0"/>
                  <a:t>给出共振频率</a:t>
                </a:r>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𝑚𝑛𝑝</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𝜇𝜖</m:t>
                              </m:r>
                            </m:e>
                          </m:rad>
                          <m:r>
                            <a:rPr lang="en-US" altLang="zh-CN" sz="2000" b="0" i="1" smtClean="0">
                              <a:latin typeface="Cambria Math" panose="02040503050406030204" pitchFamily="18" charset="0"/>
                            </a:rPr>
                            <m:t>𝑅</m:t>
                          </m:r>
                        </m:den>
                      </m:f>
                      <m:rad>
                        <m:radPr>
                          <m:degHide m:val="on"/>
                          <m:ctrlPr>
                            <a:rPr lang="en-US" altLang="zh-CN" sz="2000" b="0" i="1" smtClean="0">
                              <a:latin typeface="Cambria Math" panose="02040503050406030204" pitchFamily="18" charset="0"/>
                            </a:rPr>
                          </m:ctrlPr>
                        </m:radPr>
                        <m:deg/>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r>
                                <a:rPr lang="zh-CN" altLang="en-US" sz="2000" i="1">
                                  <a:latin typeface="Cambria Math" panose="02040503050406030204" pitchFamily="18" charset="0"/>
                                </a:rPr>
                                <m:t>’</m:t>
                              </m:r>
                            </m:e>
                            <m:sub>
                              <m:r>
                                <a:rPr lang="en-US" altLang="zh-CN" sz="2000" b="0" i="1" smtClean="0">
                                  <a:latin typeface="Cambria Math" panose="02040503050406030204" pitchFamily="18" charset="0"/>
                                </a:rPr>
                                <m:t>𝑚𝑛</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𝑅</m:t>
                                      </m:r>
                                    </m:num>
                                    <m:den>
                                      <m:r>
                                        <a:rPr lang="en-US" altLang="zh-CN" sz="2000" b="0" i="1" smtClean="0">
                                          <a:latin typeface="Cambria Math" panose="02040503050406030204" pitchFamily="18" charset="0"/>
                                        </a:rPr>
                                        <m:t>𝐿</m:t>
                                      </m:r>
                                    </m:den>
                                  </m:f>
                                </m:e>
                              </m:d>
                            </m:e>
                            <m:sup>
                              <m:r>
                                <a:rPr lang="en-US" altLang="zh-CN" sz="2000" b="0" i="1" smtClean="0">
                                  <a:latin typeface="Cambria Math" panose="02040503050406030204" pitchFamily="18" charset="0"/>
                                </a:rPr>
                                <m:t>2</m:t>
                              </m:r>
                            </m:sup>
                          </m:sSup>
                        </m:e>
                      </m:rad>
                    </m:oMath>
                  </m:oMathPara>
                </a14:m>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1.841</m:t>
                      </m:r>
                      <m:r>
                        <a:rPr lang="en-US" altLang="zh-CN" sz="2000" b="0" i="1" smtClean="0">
                          <a:latin typeface="Cambria Math" panose="02040503050406030204" pitchFamily="18" charset="0"/>
                        </a:rPr>
                        <m:t>,  </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=3.</m:t>
                      </m:r>
                      <m:r>
                        <a:rPr lang="en-US" altLang="zh-CN" sz="2000" b="0" i="1" smtClean="0">
                          <a:latin typeface="Cambria Math" panose="02040503050406030204" pitchFamily="18" charset="0"/>
                        </a:rPr>
                        <m:t>054</m:t>
                      </m:r>
                      <m:r>
                        <a:rPr lang="en-US" altLang="zh-CN" sz="2000" b="0" i="1" smtClean="0">
                          <a:latin typeface="Cambria Math" panose="02040503050406030204" pitchFamily="18" charset="0"/>
                        </a:rPr>
                        <m:t>,  </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01</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3.832</m:t>
                      </m:r>
                      <m:r>
                        <a:rPr lang="en-US" altLang="zh-CN" sz="2000" b="0" i="1" smtClean="0">
                          <a:latin typeface="Cambria Math" panose="02040503050406030204" pitchFamily="18" charset="0"/>
                        </a:rPr>
                        <m:t>,  </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r>
                        <a:rPr lang="en-US" altLang="zh-CN" sz="2000" b="0" i="0" smtClean="0">
                          <a:latin typeface="Cambria Math" panose="02040503050406030204" pitchFamily="18" charset="0"/>
                        </a:rPr>
                        <m:t>4.201</m:t>
                      </m:r>
                    </m:oMath>
                  </m:oMathPara>
                </a14:m>
                <a:endParaRPr lang="en-US" altLang="zh-CN" sz="2000" dirty="0"/>
              </a:p>
              <a:p>
                <a:pPr marL="0" indent="0">
                  <a:buFont typeface="Arial" panose="020B0604020202020204" pitchFamily="34" charset="0"/>
                  <a:buNone/>
                </a:pPr>
                <a:endParaRPr lang="zh-CN" altLang="en-US" sz="2000" dirty="0"/>
              </a:p>
            </p:txBody>
          </p:sp>
        </mc:Choice>
        <mc:Fallback>
          <p:sp>
            <p:nvSpPr>
              <p:cNvPr id="5" name="内容占位符 2">
                <a:extLst>
                  <a:ext uri="{FF2B5EF4-FFF2-40B4-BE49-F238E27FC236}">
                    <a16:creationId xmlns:a16="http://schemas.microsoft.com/office/drawing/2014/main" id="{75EA6DDC-5CA1-2EEC-AA20-9448D315D21D}"/>
                  </a:ext>
                </a:extLst>
              </p:cNvPr>
              <p:cNvSpPr txBox="1">
                <a:spLocks noGrp="1" noRot="1" noChangeAspect="1" noMove="1" noResize="1" noEditPoints="1" noAdjustHandles="1" noChangeArrowheads="1" noChangeShapeType="1" noTextEdit="1"/>
              </p:cNvSpPr>
              <p:nvPr>
                <p:ph idx="1"/>
              </p:nvPr>
            </p:nvSpPr>
            <p:spPr>
              <a:xfrm>
                <a:off x="838200" y="136525"/>
                <a:ext cx="10515600" cy="4351338"/>
              </a:xfrm>
              <a:prstGeom prst="rect">
                <a:avLst/>
              </a:prstGeom>
              <a:blipFill>
                <a:blip r:embed="rId2"/>
                <a:stretch>
                  <a:fillRect l="-638" t="-980"/>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9D2D228D-ADF9-5D16-33A7-79DFEAF6625A}"/>
              </a:ext>
            </a:extLst>
          </p:cNvPr>
          <p:cNvGrpSpPr/>
          <p:nvPr/>
        </p:nvGrpSpPr>
        <p:grpSpPr>
          <a:xfrm>
            <a:off x="838200" y="3795032"/>
            <a:ext cx="4887686" cy="2743653"/>
            <a:chOff x="305760" y="4149726"/>
            <a:chExt cx="4025165" cy="2206624"/>
          </a:xfrm>
        </p:grpSpPr>
        <p:pic>
          <p:nvPicPr>
            <p:cNvPr id="7" name="图片 6">
              <a:extLst>
                <a:ext uri="{FF2B5EF4-FFF2-40B4-BE49-F238E27FC236}">
                  <a16:creationId xmlns:a16="http://schemas.microsoft.com/office/drawing/2014/main" id="{FBE4CDD0-E6E0-824F-B662-EC782D507E47}"/>
                </a:ext>
              </a:extLst>
            </p:cNvPr>
            <p:cNvPicPr>
              <a:picLocks noChangeAspect="1"/>
            </p:cNvPicPr>
            <p:nvPr/>
          </p:nvPicPr>
          <p:blipFill>
            <a:blip r:embed="rId3"/>
            <a:stretch>
              <a:fillRect/>
            </a:stretch>
          </p:blipFill>
          <p:spPr>
            <a:xfrm>
              <a:off x="1002446" y="4149726"/>
              <a:ext cx="3328479" cy="2206624"/>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9EB4F83A-E1D3-740E-4809-087178259292}"/>
                    </a:ext>
                  </a:extLst>
                </p:cNvPr>
                <p:cNvSpPr txBox="1"/>
                <p:nvPr/>
              </p:nvSpPr>
              <p:spPr>
                <a:xfrm>
                  <a:off x="305760" y="4274457"/>
                  <a:ext cx="696686" cy="67480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𝜇𝜖</m:t>
                                </m:r>
                              </m:e>
                            </m:rad>
                            <m:r>
                              <a:rPr lang="en-US" altLang="zh-CN" sz="1800" b="0" i="1" smtClean="0">
                                <a:latin typeface="Cambria Math" panose="02040503050406030204" pitchFamily="18" charset="0"/>
                              </a:rPr>
                              <m:t>𝑅</m:t>
                            </m:r>
                          </m:den>
                        </m:f>
                      </m:oMath>
                    </m:oMathPara>
                  </a14:m>
                  <a:endParaRPr lang="zh-CN" altLang="en-US" dirty="0"/>
                </a:p>
              </p:txBody>
            </p:sp>
          </mc:Choice>
          <mc:Fallback>
            <p:sp>
              <p:nvSpPr>
                <p:cNvPr id="8" name="文本框 7">
                  <a:extLst>
                    <a:ext uri="{FF2B5EF4-FFF2-40B4-BE49-F238E27FC236}">
                      <a16:creationId xmlns:a16="http://schemas.microsoft.com/office/drawing/2014/main" id="{9EB4F83A-E1D3-740E-4809-087178259292}"/>
                    </a:ext>
                  </a:extLst>
                </p:cNvPr>
                <p:cNvSpPr txBox="1">
                  <a:spLocks noRot="1" noChangeAspect="1" noMove="1" noResize="1" noEditPoints="1" noAdjustHandles="1" noChangeArrowheads="1" noChangeShapeType="1" noTextEdit="1"/>
                </p:cNvSpPr>
                <p:nvPr/>
              </p:nvSpPr>
              <p:spPr>
                <a:xfrm>
                  <a:off x="305760" y="4274457"/>
                  <a:ext cx="696686" cy="674800"/>
                </a:xfrm>
                <a:prstGeom prst="rect">
                  <a:avLst/>
                </a:prstGeom>
                <a:blipFill>
                  <a:blip r:embed="rId4"/>
                  <a:stretch>
                    <a:fillRect/>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BB98C8E8-3E2E-B706-1B1B-D58BCC4B23C8}"/>
              </a:ext>
            </a:extLst>
          </p:cNvPr>
          <p:cNvGrpSpPr/>
          <p:nvPr/>
        </p:nvGrpSpPr>
        <p:grpSpPr>
          <a:xfrm>
            <a:off x="6070600" y="3866414"/>
            <a:ext cx="4669970" cy="2672271"/>
            <a:chOff x="6789058" y="3866414"/>
            <a:chExt cx="4165598" cy="2222329"/>
          </a:xfrm>
        </p:grpSpPr>
        <p:pic>
          <p:nvPicPr>
            <p:cNvPr id="11" name="图片 10">
              <a:extLst>
                <a:ext uri="{FF2B5EF4-FFF2-40B4-BE49-F238E27FC236}">
                  <a16:creationId xmlns:a16="http://schemas.microsoft.com/office/drawing/2014/main" id="{06D89552-CF15-AD44-333A-E5FF092557FF}"/>
                </a:ext>
              </a:extLst>
            </p:cNvPr>
            <p:cNvPicPr>
              <a:picLocks noChangeAspect="1"/>
            </p:cNvPicPr>
            <p:nvPr/>
          </p:nvPicPr>
          <p:blipFill>
            <a:blip r:embed="rId5"/>
            <a:stretch>
              <a:fillRect/>
            </a:stretch>
          </p:blipFill>
          <p:spPr>
            <a:xfrm>
              <a:off x="7402285" y="3885100"/>
              <a:ext cx="3552371" cy="2203643"/>
            </a:xfrm>
            <a:prstGeom prst="rect">
              <a:avLst/>
            </a:prstGeom>
          </p:spPr>
        </p:pic>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3BAD2538-8D08-2CF9-576C-CBAAAA28E41D}"/>
                    </a:ext>
                  </a:extLst>
                </p:cNvPr>
                <p:cNvSpPr txBox="1"/>
                <p:nvPr/>
              </p:nvSpPr>
              <p:spPr>
                <a:xfrm>
                  <a:off x="6789058" y="3866414"/>
                  <a:ext cx="696686" cy="67480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𝜇𝜖</m:t>
                                </m:r>
                              </m:e>
                            </m:rad>
                            <m:r>
                              <a:rPr lang="en-US" altLang="zh-CN" sz="1800" b="0" i="1" smtClean="0">
                                <a:latin typeface="Cambria Math" panose="02040503050406030204" pitchFamily="18" charset="0"/>
                              </a:rPr>
                              <m:t>𝑅</m:t>
                            </m:r>
                          </m:den>
                        </m:f>
                      </m:oMath>
                    </m:oMathPara>
                  </a14:m>
                  <a:endParaRPr lang="zh-CN" altLang="en-US" dirty="0"/>
                </a:p>
              </p:txBody>
            </p:sp>
          </mc:Choice>
          <mc:Fallback>
            <p:sp>
              <p:nvSpPr>
                <p:cNvPr id="12" name="文本框 11">
                  <a:extLst>
                    <a:ext uri="{FF2B5EF4-FFF2-40B4-BE49-F238E27FC236}">
                      <a16:creationId xmlns:a16="http://schemas.microsoft.com/office/drawing/2014/main" id="{3BAD2538-8D08-2CF9-576C-CBAAAA28E41D}"/>
                    </a:ext>
                  </a:extLst>
                </p:cNvPr>
                <p:cNvSpPr txBox="1">
                  <a:spLocks noRot="1" noChangeAspect="1" noMove="1" noResize="1" noEditPoints="1" noAdjustHandles="1" noChangeArrowheads="1" noChangeShapeType="1" noTextEdit="1"/>
                </p:cNvSpPr>
                <p:nvPr/>
              </p:nvSpPr>
              <p:spPr>
                <a:xfrm>
                  <a:off x="6789058" y="3866414"/>
                  <a:ext cx="696686" cy="674800"/>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680137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415CD8F-1E72-8C88-AA30-1880B413E9A2}"/>
                  </a:ext>
                </a:extLst>
              </p:cNvPr>
              <p:cNvSpPr>
                <a:spLocks noGrp="1"/>
              </p:cNvSpPr>
              <p:nvPr>
                <p:ph idx="1"/>
              </p:nvPr>
            </p:nvSpPr>
            <p:spPr>
              <a:xfrm>
                <a:off x="838200" y="515257"/>
                <a:ext cx="10515600" cy="6110514"/>
              </a:xfrm>
            </p:spPr>
            <p:txBody>
              <a:bodyPr>
                <a:normAutofit/>
              </a:bodyPr>
              <a:lstStyle/>
              <a:p>
                <a:pPr marL="0" indent="0">
                  <a:buNone/>
                </a:pPr>
                <a14:m>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=2</m:t>
                    </m:r>
                  </m:oMath>
                </a14:m>
                <a:r>
                  <a:rPr lang="zh-CN" altLang="en-US" sz="2000" dirty="0"/>
                  <a:t> </a:t>
                </a:r>
                <a:r>
                  <a:rPr lang="en-US" altLang="zh-CN" sz="2000" dirty="0"/>
                  <a:t>cm, </a:t>
                </a:r>
                <a14:m>
                  <m:oMath xmlns:m="http://schemas.openxmlformats.org/officeDocument/2006/math">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=3</m:t>
                    </m:r>
                  </m:oMath>
                </a14:m>
                <a:r>
                  <a:rPr lang="zh-CN" altLang="en-US" sz="2000" dirty="0"/>
                  <a:t> </a:t>
                </a:r>
                <a:r>
                  <a:rPr lang="en-US" altLang="zh-CN" sz="2000" dirty="0"/>
                  <a:t>cm</a:t>
                </a:r>
                <a:r>
                  <a:rPr lang="zh-CN" altLang="en-US" sz="2000" dirty="0"/>
                  <a:t>时，最低频率的模式是</a:t>
                </a:r>
                <a14:m>
                  <m:oMath xmlns:m="http://schemas.openxmlformats.org/officeDocument/2006/math">
                    <m:sSub>
                      <m:sSubPr>
                        <m:ctrlPr>
                          <a:rPr lang="en-US" altLang="zh-CN" sz="2000" b="0" i="0" dirty="0" smtClean="0">
                            <a:latin typeface="Cambria Math" panose="02040503050406030204" pitchFamily="18" charset="0"/>
                          </a:rPr>
                        </m:ctrlPr>
                      </m:sSubPr>
                      <m:e>
                        <m:r>
                          <m:rPr>
                            <m:sty m:val="p"/>
                          </m:rPr>
                          <a:rPr lang="en-US" altLang="zh-CN" sz="2000" i="0" dirty="0">
                            <a:latin typeface="Cambria Math" panose="02040503050406030204" pitchFamily="18" charset="0"/>
                          </a:rPr>
                          <m:t>TM</m:t>
                        </m:r>
                      </m:e>
                      <m:sub>
                        <m:r>
                          <a:rPr lang="en-US" altLang="zh-CN" sz="2000" b="0" i="0" dirty="0" smtClean="0">
                            <a:latin typeface="Cambria Math" panose="02040503050406030204" pitchFamily="18" charset="0"/>
                          </a:rPr>
                          <m:t>010</m:t>
                        </m:r>
                      </m:sub>
                    </m:sSub>
                  </m:oMath>
                </a14:m>
                <a:r>
                  <a:rPr lang="en-US" altLang="zh-CN" sz="2000" dirty="0"/>
                  <a:t>, </a:t>
                </a:r>
                <a:r>
                  <a:rPr lang="zh-CN" altLang="en-US" sz="2000" dirty="0"/>
                  <a:t>频率为</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010</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𝑐</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𝑅</m:t>
                          </m:r>
                        </m:den>
                      </m:f>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01</m:t>
                          </m:r>
                        </m:sub>
                      </m:sSub>
                      <m:r>
                        <a:rPr lang="en-US" altLang="zh-CN" sz="2000" b="0" i="1" smtClean="0">
                          <a:latin typeface="Cambria Math" panose="02040503050406030204" pitchFamily="18" charset="0"/>
                        </a:rPr>
                        <m:t>=5.74 </m:t>
                      </m:r>
                      <m:r>
                        <a:rPr lang="en-US" altLang="zh-CN" sz="2000" b="0" i="1" smtClean="0">
                          <a:latin typeface="Cambria Math" panose="02040503050406030204" pitchFamily="18" charset="0"/>
                        </a:rPr>
                        <m:t>𝐺𝐻𝑧</m:t>
                      </m:r>
                    </m:oMath>
                  </m:oMathPara>
                </a14:m>
                <a:endParaRPr lang="en-US" altLang="zh-CN" sz="2000" dirty="0"/>
              </a:p>
              <a:p>
                <a:pPr marL="0" indent="0">
                  <a:buNone/>
                </a:pPr>
                <a:r>
                  <a:rPr lang="zh-CN" altLang="en-US" sz="2000" dirty="0"/>
                  <a:t>由</a:t>
                </a:r>
                <a:r>
                  <a:rPr lang="en-US" altLang="zh-CN" sz="2000" dirty="0"/>
                  <a:t>(8.95)</a:t>
                </a:r>
                <a:r>
                  <a:rPr lang="zh-CN" altLang="en-US" sz="2000" dirty="0"/>
                  <a:t>式给出的计算</a:t>
                </a:r>
                <a14:m>
                  <m:oMath xmlns:m="http://schemas.openxmlformats.org/officeDocument/2006/math">
                    <m:r>
                      <a:rPr lang="en-US" altLang="zh-CN" sz="2000" b="0" i="1" smtClean="0">
                        <a:latin typeface="Cambria Math" panose="02040503050406030204" pitchFamily="18" charset="0"/>
                      </a:rPr>
                      <m:t>𝑇</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𝑀</m:t>
                        </m:r>
                      </m:e>
                      <m:sub>
                        <m:r>
                          <a:rPr lang="en-US" altLang="zh-CN" sz="2000" b="0" i="1" smtClean="0">
                            <a:latin typeface="Cambria Math" panose="02040503050406030204" pitchFamily="18" charset="0"/>
                          </a:rPr>
                          <m:t>010</m:t>
                        </m:r>
                      </m:sub>
                    </m:sSub>
                  </m:oMath>
                </a14:m>
                <a:r>
                  <a:rPr lang="zh-CN" altLang="en-US" sz="2000" i="0" dirty="0">
                    <a:latin typeface="+mj-lt"/>
                  </a:rPr>
                  <a:t>模式</a:t>
                </a:r>
                <a:r>
                  <a:rPr lang="zh-CN" altLang="en-US" sz="2000" dirty="0"/>
                  <a:t>（注意</a:t>
                </a:r>
                <a14:m>
                  <m:oMath xmlns:m="http://schemas.openxmlformats.org/officeDocument/2006/math">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=0</m:t>
                    </m:r>
                  </m:oMath>
                </a14:m>
                <a:r>
                  <a:rPr lang="zh-CN" altLang="en-US" sz="2000" dirty="0"/>
                  <a:t>）的品质因数的计算公式</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𝑄</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𝜇</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𝑐</m:t>
                              </m:r>
                            </m:sub>
                          </m:sSub>
                        </m:den>
                      </m:f>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𝐿</m:t>
                          </m:r>
                        </m:num>
                        <m:den>
                          <m:r>
                            <a:rPr lang="en-US" altLang="zh-CN" sz="2000" b="0" i="1" smtClean="0">
                              <a:latin typeface="Cambria Math" panose="02040503050406030204" pitchFamily="18" charset="0"/>
                            </a:rPr>
                            <m:t>𝛿</m:t>
                          </m:r>
                        </m:den>
                      </m:f>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𝜉</m:t>
                                  </m:r>
                                </m:e>
                                <m:sub>
                                  <m:r>
                                    <a:rPr lang="en-US" altLang="zh-CN" sz="2000" b="0" i="1" smtClean="0">
                                      <a:latin typeface="Cambria Math" panose="02040503050406030204" pitchFamily="18" charset="0"/>
                                    </a:rPr>
                                    <m:t>𝑚𝑛</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𝐿</m:t>
                                  </m:r>
                                </m:num>
                                <m:den>
                                  <m:r>
                                    <a:rPr lang="en-US" altLang="zh-CN" sz="2000" b="0" i="1" smtClean="0">
                                      <a:latin typeface="Cambria Math" panose="02040503050406030204" pitchFamily="18" charset="0"/>
                                    </a:rPr>
                                    <m:t>𝑅</m:t>
                                  </m:r>
                                </m:den>
                              </m:f>
                            </m:e>
                          </m:d>
                        </m:e>
                        <m:sup>
                          <m:r>
                            <a:rPr lang="en-US" altLang="zh-CN" sz="2000" b="0" i="1" smtClean="0">
                              <a:latin typeface="Cambria Math" panose="02040503050406030204" pitchFamily="18" charset="0"/>
                            </a:rPr>
                            <m:t>−1</m:t>
                          </m:r>
                        </m:sup>
                      </m:sSup>
                    </m:oMath>
                  </m:oMathPara>
                </a14:m>
                <a:endParaRPr lang="en-US" altLang="zh-CN" sz="2000" b="0" dirty="0"/>
              </a:p>
              <a:p>
                <a:pPr marL="0" indent="0">
                  <a:buNone/>
                </a:pPr>
                <a:r>
                  <a:rPr lang="zh-CN" altLang="en-US" sz="2000" dirty="0"/>
                  <a:t>对于纯铜认为</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𝑐</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0</m:t>
                        </m:r>
                      </m:sub>
                    </m:sSub>
                    <m:r>
                      <a:rPr lang="zh-CN" altLang="en-US" sz="2000" i="1">
                        <a:latin typeface="Cambria Math" panose="02040503050406030204" pitchFamily="18" charset="0"/>
                      </a:rPr>
                      <m:t>，</m:t>
                    </m:r>
                    <m:r>
                      <a:rPr lang="zh-CN" altLang="en-US" sz="2000" i="1" smtClean="0">
                        <a:latin typeface="Cambria Math" panose="02040503050406030204" pitchFamily="18" charset="0"/>
                      </a:rPr>
                      <m:t>对</m:t>
                    </m:r>
                  </m:oMath>
                </a14:m>
                <a:r>
                  <a:rPr lang="zh-CN" altLang="en-US" sz="2000" dirty="0"/>
                  <a:t>趋肤深度有计算式</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𝛿</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0.066</m:t>
                          </m:r>
                          <m:r>
                            <a:rPr lang="en-US" altLang="zh-CN" sz="2000" b="0" i="1" smtClean="0">
                              <a:latin typeface="Cambria Math" panose="02040503050406030204" pitchFamily="18" charset="0"/>
                            </a:rPr>
                            <m:t>𝑚</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𝐻𝑧</m:t>
                                  </m:r>
                                </m:e>
                              </m:d>
                            </m:e>
                          </m:rad>
                        </m:den>
                      </m:f>
                      <m:r>
                        <a:rPr lang="en-US" altLang="zh-CN" sz="2000" b="0" i="1" smtClean="0">
                          <a:latin typeface="Cambria Math" panose="02040503050406030204" pitchFamily="18" charset="0"/>
                        </a:rPr>
                        <m:t>=8.7×</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10</m:t>
                          </m:r>
                        </m:e>
                        <m:sup>
                          <m:r>
                            <a:rPr lang="en-US" altLang="zh-CN" sz="2000" b="0" i="1" smtClean="0">
                              <a:latin typeface="Cambria Math" panose="02040503050406030204" pitchFamily="18" charset="0"/>
                            </a:rPr>
                            <m:t>−7</m:t>
                          </m:r>
                        </m:sup>
                      </m:sSup>
                      <m:r>
                        <a:rPr lang="en-US" altLang="zh-CN" sz="2000" b="0" i="1" smtClean="0">
                          <a:latin typeface="Cambria Math" panose="02040503050406030204" pitchFamily="18" charset="0"/>
                        </a:rPr>
                        <m:t>𝑚</m:t>
                      </m:r>
                    </m:oMath>
                  </m:oMathPara>
                </a14:m>
                <a:endParaRPr lang="en-US" altLang="zh-CN" sz="2000" b="0" dirty="0"/>
              </a:p>
              <a:p>
                <a:pPr marL="0" indent="0">
                  <a:buNone/>
                </a:pPr>
                <a14:m>
                  <m:oMath xmlns:m="http://schemas.openxmlformats.org/officeDocument/2006/math">
                    <m:r>
                      <a:rPr lang="en-US" altLang="zh-CN" sz="2000" i="1">
                        <a:latin typeface="Cambria Math" panose="02040503050406030204" pitchFamily="18" charset="0"/>
                      </a:rPr>
                      <m:t>𝑇</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𝑀</m:t>
                        </m:r>
                      </m:e>
                      <m:sub>
                        <m:r>
                          <a:rPr lang="en-US" altLang="zh-CN" sz="2000" i="1">
                            <a:latin typeface="Cambria Math" panose="02040503050406030204" pitchFamily="18" charset="0"/>
                          </a:rPr>
                          <m:t>010</m:t>
                        </m:r>
                      </m:sub>
                    </m:sSub>
                  </m:oMath>
                </a14:m>
                <a:r>
                  <a:rPr lang="zh-CN" altLang="en-US" sz="2000" dirty="0"/>
                  <a:t>模式的</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𝜉</m:t>
                        </m:r>
                      </m:e>
                      <m:sub>
                        <m:r>
                          <a:rPr lang="en-US" altLang="zh-CN" sz="2000" b="0" i="1" smtClean="0">
                            <a:latin typeface="Cambria Math" panose="02040503050406030204" pitchFamily="18" charset="0"/>
                          </a:rPr>
                          <m:t>𝑚𝑛</m:t>
                        </m:r>
                      </m:sub>
                    </m:sSub>
                  </m:oMath>
                </a14:m>
                <a:r>
                  <a:rPr lang="zh-CN" altLang="en-US" sz="2000" dirty="0"/>
                  <a:t>由</a:t>
                </a:r>
                <a:r>
                  <a:rPr lang="en-US" altLang="zh-CN" sz="2000" dirty="0"/>
                  <a:t>(8.62)</a:t>
                </a:r>
                <a:r>
                  <a:rPr lang="zh-CN" altLang="en-US" sz="2000" dirty="0"/>
                  <a:t>式给出</a:t>
                </a:r>
                <a:endParaRPr lang="en-US" altLang="zh-CN" sz="2000"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𝐶</m:t>
                          </m:r>
                        </m:sub>
                        <m:sup/>
                        <m:e>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𝜓</m:t>
                                      </m:r>
                                    </m:num>
                                    <m:den>
                                      <m:r>
                                        <a:rPr lang="en-US" altLang="zh-CN" sz="2000" b="0" i="1" smtClean="0">
                                          <a:latin typeface="Cambria Math" panose="02040503050406030204" pitchFamily="18" charset="0"/>
                                        </a:rPr>
                                        <m:t>𝑑𝑛</m:t>
                                      </m:r>
                                    </m:den>
                                  </m:f>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𝑑𝑙</m:t>
                          </m:r>
                        </m:e>
                      </m:nary>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𝜉</m:t>
                          </m:r>
                        </m:e>
                        <m:sub>
                          <m:r>
                            <a:rPr lang="en-US" altLang="zh-CN" sz="2000" b="0" i="1" smtClean="0">
                              <a:latin typeface="Cambria Math" panose="02040503050406030204" pitchFamily="18" charset="0"/>
                            </a:rPr>
                            <m:t>𝑚𝑛</m:t>
                          </m:r>
                        </m:sub>
                      </m:sSub>
                      <m:r>
                        <a:rPr lang="en-US" altLang="zh-CN" sz="2000" b="0" i="1" smtClean="0">
                          <a:latin typeface="Cambria Math" panose="02040503050406030204" pitchFamily="18" charset="0"/>
                        </a:rPr>
                        <m:t> </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𝛾</m:t>
                          </m:r>
                        </m:e>
                        <m:sub>
                          <m:r>
                            <a:rPr lang="en-US" altLang="zh-CN" sz="2000" b="0" i="1" smtClean="0">
                              <a:latin typeface="Cambria Math" panose="02040503050406030204" pitchFamily="18" charset="0"/>
                            </a:rPr>
                            <m:t>𝑚𝑛</m:t>
                          </m:r>
                        </m:sub>
                        <m:sup>
                          <m:r>
                            <a:rPr lang="en-US" altLang="zh-CN" sz="2000" b="0" i="1" smtClean="0">
                              <a:latin typeface="Cambria Math" panose="02040503050406030204" pitchFamily="18" charset="0"/>
                            </a:rPr>
                            <m:t>2</m:t>
                          </m:r>
                        </m:sup>
                      </m:sSubSup>
                      <m:f>
                        <m:fPr>
                          <m:ctrlPr>
                            <a:rPr lang="en-US" altLang="zh-CN" sz="2000" i="1">
                              <a:latin typeface="Cambria Math" panose="02040503050406030204" pitchFamily="18" charset="0"/>
                            </a:rPr>
                          </m:ctrlPr>
                        </m:fPr>
                        <m:num>
                          <m:r>
                            <m:rPr>
                              <m:sty m:val="p"/>
                            </m:rPr>
                            <a:rPr lang="en-US" altLang="zh-CN" sz="2000" i="1">
                              <a:latin typeface="Cambria Math" panose="02040503050406030204" pitchFamily="18" charset="0"/>
                            </a:rPr>
                            <m:t>C</m:t>
                          </m:r>
                        </m:num>
                        <m:den>
                          <m:r>
                            <m:rPr>
                              <m:sty m:val="p"/>
                            </m:rPr>
                            <a:rPr lang="en-US" altLang="zh-CN" sz="2000" i="1">
                              <a:latin typeface="Cambria Math" panose="02040503050406030204" pitchFamily="18" charset="0"/>
                            </a:rPr>
                            <m:t>A</m:t>
                          </m:r>
                        </m:den>
                      </m:f>
                      <m:nary>
                        <m:naryPr>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𝐴</m:t>
                          </m:r>
                        </m:sub>
                        <m:sup/>
                        <m:e>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𝜓</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𝑑𝑎</m:t>
                          </m:r>
                        </m:e>
                      </m:nary>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𝐶</m:t>
                      </m:r>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𝛾</m:t>
                              </m:r>
                            </m:e>
                            <m:sub>
                              <m:r>
                                <a:rPr lang="en-US" altLang="zh-CN" sz="2000" b="0" i="1" smtClean="0">
                                  <a:latin typeface="Cambria Math" panose="02040503050406030204" pitchFamily="18" charset="0"/>
                                </a:rPr>
                                <m:t>𝑚𝑛</m:t>
                              </m:r>
                            </m:sub>
                            <m:sup>
                              <m:r>
                                <a:rPr lang="en-US" altLang="zh-CN" sz="2000" b="0" i="1" smtClean="0">
                                  <a:latin typeface="Cambria Math" panose="02040503050406030204" pitchFamily="18" charset="0"/>
                                </a:rPr>
                                <m:t>2</m:t>
                              </m:r>
                            </m:sup>
                          </m:sSubSup>
                          <m:sSup>
                            <m:sSupPr>
                              <m:ctrlPr>
                                <a:rPr lang="en-US" altLang="zh-CN" sz="2000" b="0" i="1" smtClean="0">
                                  <a:latin typeface="Cambria Math" panose="02040503050406030204" pitchFamily="18" charset="0"/>
                                </a:rPr>
                              </m:ctrlPr>
                            </m:sSup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𝑚</m:t>
                                  </m:r>
                                </m:sub>
                                <m:sup>
                                  <m:r>
                                    <a:rPr lang="en-US" altLang="zh-CN" sz="2000" b="0" i="1" smtClean="0">
                                      <a:latin typeface="Cambria Math" panose="02040503050406030204" pitchFamily="18" charset="0"/>
                                    </a:rPr>
                                    <m:t>′</m:t>
                                  </m:r>
                                </m:sup>
                              </m:sSubSup>
                            </m:e>
                            <m:sup>
                              <m:r>
                                <a:rPr lang="en-US" altLang="zh-CN" sz="2000" b="0" i="1" smtClean="0">
                                  <a:latin typeface="Cambria Math" panose="02040503050406030204" pitchFamily="18" charset="0"/>
                                </a:rPr>
                                <m:t>2</m:t>
                              </m:r>
                            </m:sup>
                          </m:sSup>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𝑚𝑛</m:t>
                                  </m:r>
                                </m:sub>
                              </m:sSub>
                            </m:e>
                          </m:d>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𝜉</m:t>
                          </m:r>
                        </m:e>
                        <m:sub>
                          <m:r>
                            <a:rPr lang="en-US" altLang="zh-CN" sz="2000" b="0" i="1" smtClean="0">
                              <a:latin typeface="Cambria Math" panose="02040503050406030204" pitchFamily="18" charset="0"/>
                            </a:rPr>
                            <m:t>𝑚𝑛</m:t>
                          </m:r>
                        </m:sub>
                      </m:sSub>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𝛾</m:t>
                          </m:r>
                        </m:e>
                        <m:sub>
                          <m:r>
                            <a:rPr lang="en-US" altLang="zh-CN" sz="2000" b="0" i="1" smtClean="0">
                              <a:latin typeface="Cambria Math" panose="02040503050406030204" pitchFamily="18" charset="0"/>
                            </a:rPr>
                            <m:t>𝑚𝑛</m:t>
                          </m:r>
                        </m:sub>
                        <m:sup>
                          <m:r>
                            <a:rPr lang="en-US" altLang="zh-CN" sz="2000" b="0" i="1" smtClean="0">
                              <a:latin typeface="Cambria Math" panose="02040503050406030204" pitchFamily="18" charset="0"/>
                            </a:rPr>
                            <m:t>2</m:t>
                          </m:r>
                        </m:sup>
                      </m:sSub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𝐶</m:t>
                          </m:r>
                        </m:num>
                        <m:den>
                          <m:r>
                            <a:rPr lang="en-US" altLang="zh-CN" sz="2000" b="0" i="1" smtClean="0">
                              <a:latin typeface="Cambria Math" panose="02040503050406030204" pitchFamily="18" charset="0"/>
                            </a:rPr>
                            <m:t>𝐴</m:t>
                          </m:r>
                        </m:den>
                      </m:f>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𝜋</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2</m:t>
                              </m:r>
                            </m:sup>
                          </m:s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sub>
                          </m:sSub>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𝑚𝑛</m:t>
                                      </m:r>
                                    </m:sub>
                                  </m:sSub>
                                </m:e>
                              </m:d>
                            </m:e>
                            <m:sup>
                              <m:r>
                                <a:rPr lang="en-US" altLang="zh-CN" sz="2000" b="0" i="1" smtClean="0">
                                  <a:latin typeface="Cambria Math" panose="02040503050406030204" pitchFamily="18" charset="0"/>
                                </a:rPr>
                                <m:t>2</m:t>
                              </m:r>
                            </m:sup>
                          </m:sSup>
                        </m:e>
                      </m:d>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𝜉</m:t>
                          </m:r>
                        </m:e>
                        <m:sub>
                          <m:r>
                            <a:rPr lang="en-US" altLang="zh-CN" sz="2000" b="0" i="1" smtClean="0">
                              <a:latin typeface="Cambria Math" panose="02040503050406030204" pitchFamily="18" charset="0"/>
                            </a:rPr>
                            <m:t>𝑚𝑛</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𝑚</m:t>
                                      </m:r>
                                    </m:sub>
                                    <m:sup>
                                      <m:r>
                                        <a:rPr lang="en-US" altLang="zh-CN" sz="2000" b="0" i="1" smtClean="0">
                                          <a:latin typeface="Cambria Math" panose="02040503050406030204" pitchFamily="18" charset="0"/>
                                        </a:rPr>
                                        <m:t>′</m:t>
                                      </m:r>
                                    </m:sup>
                                  </m:sSubSup>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𝑚𝑛</m:t>
                                          </m:r>
                                        </m:sub>
                                      </m:sSub>
                                    </m:e>
                                  </m:d>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𝑚𝑛</m:t>
                                          </m:r>
                                        </m:sub>
                                      </m:sSub>
                                    </m:e>
                                  </m:d>
                                </m:den>
                              </m:f>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=1</m:t>
                      </m:r>
                    </m:oMath>
                  </m:oMathPara>
                </a14:m>
                <a:endParaRPr lang="en-US" altLang="zh-CN" sz="2000" dirty="0"/>
              </a:p>
            </p:txBody>
          </p:sp>
        </mc:Choice>
        <mc:Fallback>
          <p:sp>
            <p:nvSpPr>
              <p:cNvPr id="3" name="内容占位符 2">
                <a:extLst>
                  <a:ext uri="{FF2B5EF4-FFF2-40B4-BE49-F238E27FC236}">
                    <a16:creationId xmlns:a16="http://schemas.microsoft.com/office/drawing/2014/main" id="{F415CD8F-1E72-8C88-AA30-1880B413E9A2}"/>
                  </a:ext>
                </a:extLst>
              </p:cNvPr>
              <p:cNvSpPr>
                <a:spLocks noGrp="1" noRot="1" noChangeAspect="1" noMove="1" noResize="1" noEditPoints="1" noAdjustHandles="1" noChangeArrowheads="1" noChangeShapeType="1" noTextEdit="1"/>
              </p:cNvSpPr>
              <p:nvPr>
                <p:ph idx="1"/>
              </p:nvPr>
            </p:nvSpPr>
            <p:spPr>
              <a:xfrm>
                <a:off x="838200" y="515257"/>
                <a:ext cx="10515600" cy="6110514"/>
              </a:xfrm>
              <a:blipFill>
                <a:blip r:embed="rId2"/>
                <a:stretch>
                  <a:fillRect l="-638" t="-79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9E4C422-5039-079F-7F65-D5944CFE5F33}"/>
              </a:ext>
            </a:extLst>
          </p:cNvPr>
          <p:cNvSpPr>
            <a:spLocks noGrp="1"/>
          </p:cNvSpPr>
          <p:nvPr>
            <p:ph type="sldNum" sz="quarter" idx="12"/>
          </p:nvPr>
        </p:nvSpPr>
        <p:spPr/>
        <p:txBody>
          <a:bodyPr/>
          <a:lstStyle/>
          <a:p>
            <a:fld id="{60619CE2-D869-49DC-942B-2DB2F3BD9A7A}" type="slidenum">
              <a:rPr lang="zh-CN" altLang="en-US" smtClean="0"/>
              <a:t>42</a:t>
            </a:fld>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F5EFA176-DE1E-EF05-8572-039539E7E889}"/>
                  </a:ext>
                </a:extLst>
              </p:cNvPr>
              <p:cNvSpPr txBox="1"/>
              <p:nvPr/>
            </p:nvSpPr>
            <p:spPr>
              <a:xfrm>
                <a:off x="8857343" y="4085771"/>
                <a:ext cx="3008086" cy="88941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𝜉</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𝜉</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𝑚</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𝜉</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𝜉</m:t>
                          </m:r>
                        </m:e>
                      </m:d>
                    </m:oMath>
                  </m:oMathPara>
                </a14:m>
                <a:endParaRPr lang="en-US" altLang="zh-CN" dirty="0"/>
              </a:p>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𝑚</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𝑚𝑛</m:t>
                              </m:r>
                            </m:sub>
                          </m:sSub>
                        </m:e>
                      </m:d>
                      <m:r>
                        <a:rPr lang="en-US" altLang="zh-CN" b="0" i="1" smtClean="0">
                          <a:latin typeface="Cambria Math" panose="02040503050406030204" pitchFamily="18" charset="0"/>
                        </a:rPr>
                        <m:t>=0</m:t>
                      </m:r>
                    </m:oMath>
                  </m:oMathPara>
                </a14:m>
                <a:endParaRPr lang="en-US" altLang="zh-CN" dirty="0"/>
              </a:p>
            </p:txBody>
          </p:sp>
        </mc:Choice>
        <mc:Fallback>
          <p:sp>
            <p:nvSpPr>
              <p:cNvPr id="5" name="文本框 4">
                <a:extLst>
                  <a:ext uri="{FF2B5EF4-FFF2-40B4-BE49-F238E27FC236}">
                    <a16:creationId xmlns:a16="http://schemas.microsoft.com/office/drawing/2014/main" id="{F5EFA176-DE1E-EF05-8572-039539E7E889}"/>
                  </a:ext>
                </a:extLst>
              </p:cNvPr>
              <p:cNvSpPr txBox="1">
                <a:spLocks noRot="1" noChangeAspect="1" noMove="1" noResize="1" noEditPoints="1" noAdjustHandles="1" noChangeArrowheads="1" noChangeShapeType="1" noTextEdit="1"/>
              </p:cNvSpPr>
              <p:nvPr/>
            </p:nvSpPr>
            <p:spPr>
              <a:xfrm>
                <a:off x="8857343" y="4085771"/>
                <a:ext cx="3008086" cy="889411"/>
              </a:xfrm>
              <a:prstGeom prst="rect">
                <a:avLst/>
              </a:prstGeom>
              <a:blipFill>
                <a:blip r:embed="rId3"/>
                <a:stretch>
                  <a:fillRect b="-41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1609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3E20A09-A1DF-25BB-4DF5-2E7B715B729A}"/>
                  </a:ext>
                </a:extLst>
              </p:cNvPr>
              <p:cNvSpPr>
                <a:spLocks noGrp="1"/>
              </p:cNvSpPr>
              <p:nvPr>
                <p:ph idx="1"/>
              </p:nvPr>
            </p:nvSpPr>
            <p:spPr>
              <a:xfrm>
                <a:off x="838200" y="355600"/>
                <a:ext cx="10515600" cy="2735943"/>
              </a:xfrm>
            </p:spPr>
            <p:txBody>
              <a:bodyPr>
                <a:normAutofit/>
              </a:bodyPr>
              <a:lstStyle/>
              <a:p>
                <a:pPr marL="0" indent="0">
                  <a:buNone/>
                </a:pPr>
                <a:r>
                  <a:rPr lang="en-US" altLang="zh-CN" sz="2000" dirty="0"/>
                  <a:t>Jackson 9.1: A common textbook example of a radiating system (see Problem 9.2) is a configuration of charges fixed relative to each other but in rotation. The charge density is obviously a function of time, but it is not in the form of (9.1)</a:t>
                </a:r>
              </a:p>
              <a:p>
                <a:pPr marL="0" indent="0">
                  <a:buNone/>
                </a:pPr>
                <a:r>
                  <a:rPr lang="en-US" altLang="zh-CN" sz="2000" dirty="0"/>
                  <a:t>(a) Show that for rotating charges one alternative is to </a:t>
                </a:r>
                <a:r>
                  <a:rPr lang="en-US" altLang="zh-CN" sz="2000" dirty="0">
                    <a:solidFill>
                      <a:srgbClr val="7030A0"/>
                    </a:solidFill>
                  </a:rPr>
                  <a:t>calculate real time-dependent multipole moments using </a:t>
                </a:r>
                <a14:m>
                  <m:oMath xmlns:m="http://schemas.openxmlformats.org/officeDocument/2006/math">
                    <m:r>
                      <a:rPr lang="en-US" altLang="zh-CN" sz="2000" b="0" i="1" smtClean="0">
                        <a:solidFill>
                          <a:srgbClr val="7030A0"/>
                        </a:solidFill>
                        <a:latin typeface="Cambria Math" panose="02040503050406030204" pitchFamily="18" charset="0"/>
                      </a:rPr>
                      <m:t>𝜌</m:t>
                    </m:r>
                    <m:r>
                      <a:rPr lang="en-US" altLang="zh-CN" sz="2000" b="0" i="1" smtClean="0">
                        <a:solidFill>
                          <a:srgbClr val="7030A0"/>
                        </a:solidFill>
                        <a:latin typeface="Cambria Math" panose="02040503050406030204" pitchFamily="18" charset="0"/>
                      </a:rPr>
                      <m:t>(</m:t>
                    </m:r>
                    <m:r>
                      <a:rPr lang="en-US" altLang="zh-CN" sz="2000" b="1" i="1" smtClean="0">
                        <a:solidFill>
                          <a:srgbClr val="7030A0"/>
                        </a:solidFill>
                        <a:latin typeface="Cambria Math" panose="02040503050406030204" pitchFamily="18" charset="0"/>
                      </a:rPr>
                      <m:t>𝒙</m:t>
                    </m:r>
                    <m:r>
                      <a:rPr lang="en-US" altLang="zh-CN" sz="2000" b="0" i="1" smtClean="0">
                        <a:solidFill>
                          <a:srgbClr val="7030A0"/>
                        </a:solidFill>
                        <a:latin typeface="Cambria Math" panose="02040503050406030204" pitchFamily="18" charset="0"/>
                      </a:rPr>
                      <m:t>,</m:t>
                    </m:r>
                    <m:r>
                      <a:rPr lang="en-US" altLang="zh-CN" sz="2000" b="0" i="1" smtClean="0">
                        <a:solidFill>
                          <a:srgbClr val="7030A0"/>
                        </a:solidFill>
                        <a:latin typeface="Cambria Math" panose="02040503050406030204" pitchFamily="18" charset="0"/>
                      </a:rPr>
                      <m:t>𝑡</m:t>
                    </m:r>
                    <m:r>
                      <a:rPr lang="en-US" altLang="zh-CN" sz="2000" b="0" i="1" smtClean="0">
                        <a:solidFill>
                          <a:srgbClr val="7030A0"/>
                        </a:solidFill>
                        <a:latin typeface="Cambria Math" panose="02040503050406030204" pitchFamily="18" charset="0"/>
                      </a:rPr>
                      <m:t>)</m:t>
                    </m:r>
                  </m:oMath>
                </a14:m>
                <a:r>
                  <a:rPr lang="zh-CN" altLang="en-US" sz="2000" dirty="0">
                    <a:solidFill>
                      <a:srgbClr val="7030A0"/>
                    </a:solidFill>
                  </a:rPr>
                  <a:t> </a:t>
                </a:r>
                <a:r>
                  <a:rPr lang="en-US" altLang="zh-CN" sz="2000" dirty="0">
                    <a:solidFill>
                      <a:srgbClr val="7030A0"/>
                    </a:solidFill>
                  </a:rPr>
                  <a:t>directly and then compute the multipole moments for a given harmonic frequency with the convention of (9.1) by inspection </a:t>
                </a:r>
                <a:r>
                  <a:rPr lang="en-US" altLang="zh-CN" sz="2000" dirty="0"/>
                  <a:t>or Fourier decomposition of the time-dependent moments. Note that care must be taken when calculating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𝑙𝑚</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oMath>
                </a14:m>
                <a:r>
                  <a:rPr lang="zh-CN" altLang="en-US" sz="2000" dirty="0"/>
                  <a:t> </a:t>
                </a:r>
                <a:r>
                  <a:rPr lang="en-US" altLang="zh-CN" sz="2000" dirty="0"/>
                  <a:t>to form linear combinations that are real before making the connection.</a:t>
                </a:r>
              </a:p>
            </p:txBody>
          </p:sp>
        </mc:Choice>
        <mc:Fallback>
          <p:sp>
            <p:nvSpPr>
              <p:cNvPr id="3" name="内容占位符 2">
                <a:extLst>
                  <a:ext uri="{FF2B5EF4-FFF2-40B4-BE49-F238E27FC236}">
                    <a16:creationId xmlns:a16="http://schemas.microsoft.com/office/drawing/2014/main" id="{D3E20A09-A1DF-25BB-4DF5-2E7B715B729A}"/>
                  </a:ext>
                </a:extLst>
              </p:cNvPr>
              <p:cNvSpPr>
                <a:spLocks noGrp="1" noRot="1" noChangeAspect="1" noMove="1" noResize="1" noEditPoints="1" noAdjustHandles="1" noChangeArrowheads="1" noChangeShapeType="1" noTextEdit="1"/>
              </p:cNvSpPr>
              <p:nvPr>
                <p:ph idx="1"/>
              </p:nvPr>
            </p:nvSpPr>
            <p:spPr>
              <a:xfrm>
                <a:off x="838200" y="355600"/>
                <a:ext cx="10515600" cy="2735943"/>
              </a:xfrm>
              <a:blipFill>
                <a:blip r:embed="rId2"/>
                <a:stretch>
                  <a:fillRect l="-638" t="-1114" r="-580" b="-111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13B22ED-EA93-5056-BB23-CB31851FE6CD}"/>
              </a:ext>
            </a:extLst>
          </p:cNvPr>
          <p:cNvSpPr>
            <a:spLocks noGrp="1"/>
          </p:cNvSpPr>
          <p:nvPr>
            <p:ph type="sldNum" sz="quarter" idx="12"/>
          </p:nvPr>
        </p:nvSpPr>
        <p:spPr/>
        <p:txBody>
          <a:bodyPr/>
          <a:lstStyle/>
          <a:p>
            <a:fld id="{60619CE2-D869-49DC-942B-2DB2F3BD9A7A}" type="slidenum">
              <a:rPr lang="zh-CN" altLang="en-US" smtClean="0"/>
              <a:t>43</a:t>
            </a:fld>
            <a:endParaRPr lang="zh-CN" altLang="en-US"/>
          </a:p>
        </p:txBody>
      </p:sp>
      <mc:AlternateContent xmlns:mc="http://schemas.openxmlformats.org/markup-compatibility/2006">
        <mc:Choice xmlns:a14="http://schemas.microsoft.com/office/drawing/2010/main" Requires="a14">
          <p:sp>
            <p:nvSpPr>
              <p:cNvPr id="6" name="内容占位符 2">
                <a:extLst>
                  <a:ext uri="{FF2B5EF4-FFF2-40B4-BE49-F238E27FC236}">
                    <a16:creationId xmlns:a16="http://schemas.microsoft.com/office/drawing/2014/main" id="{9F8C02D1-E668-BF13-4947-3786E9600437}"/>
                  </a:ext>
                </a:extLst>
              </p:cNvPr>
              <p:cNvSpPr txBox="1">
                <a:spLocks/>
              </p:cNvSpPr>
              <p:nvPr/>
            </p:nvSpPr>
            <p:spPr>
              <a:xfrm>
                <a:off x="838200" y="3149600"/>
                <a:ext cx="10515600" cy="33528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t>设以频率</a:t>
                </a:r>
                <a14:m>
                  <m:oMath xmlns:m="http://schemas.openxmlformats.org/officeDocument/2006/math">
                    <m:r>
                      <a:rPr lang="en-US" altLang="zh-CN" sz="2000" b="0" i="1" smtClean="0">
                        <a:latin typeface="Cambria Math" panose="02040503050406030204" pitchFamily="18" charset="0"/>
                      </a:rPr>
                      <m:t>𝜔</m:t>
                    </m:r>
                  </m:oMath>
                </a14:m>
                <a:r>
                  <a:rPr lang="zh-CN" altLang="en-US" sz="2000" dirty="0"/>
                  <a:t>旋转的电荷密度</a:t>
                </a:r>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𝜌</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e>
                      </m:d>
                    </m:oMath>
                  </m:oMathPara>
                </a14:m>
                <a:endParaRPr lang="en-US" altLang="zh-CN" sz="2000" dirty="0"/>
              </a:p>
              <a:p>
                <a:pPr marL="0" indent="0">
                  <a:buFont typeface="Arial" panose="020B0604020202020204" pitchFamily="34" charset="0"/>
                  <a:buNone/>
                </a:pPr>
                <a:r>
                  <a:rPr lang="zh-CN" altLang="en-US" sz="2000" dirty="0"/>
                  <a:t>由</a:t>
                </a:r>
                <a:r>
                  <a:rPr lang="en-US" altLang="zh-CN" sz="2000" dirty="0"/>
                  <a:t>(4.1)</a:t>
                </a:r>
                <a:r>
                  <a:rPr lang="zh-CN" altLang="en-US" sz="2000" dirty="0"/>
                  <a:t>给出的多极矩展开结果为</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𝑙𝑚</m:t>
                          </m:r>
                        </m:sub>
                      </m:sSub>
                      <m:r>
                        <a:rPr lang="en-US" altLang="zh-CN" sz="2000" b="0" i="1" smtClean="0">
                          <a:latin typeface="Cambria Math" panose="02040503050406030204" pitchFamily="18" charset="0"/>
                        </a:rPr>
                        <m:t>=</m:t>
                      </m:r>
                      <m:nary>
                        <m:naryPr>
                          <m:subHide m:val="on"/>
                          <m:supHide m:val="on"/>
                          <m:ctrlPr>
                            <a:rPr lang="en-US" altLang="zh-CN" sz="2000" b="0" i="1" smtClean="0">
                              <a:latin typeface="Cambria Math" panose="02040503050406030204" pitchFamily="18" charset="0"/>
                            </a:rPr>
                          </m:ctrlPr>
                        </m:naryPr>
                        <m:sub/>
                        <m:sup/>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𝑌</m:t>
                              </m:r>
                            </m:e>
                            <m:sub>
                              <m:r>
                                <a:rPr lang="en-US" altLang="zh-CN" sz="2000" b="0" i="1" smtClean="0">
                                  <a:latin typeface="Cambria Math" panose="02040503050406030204" pitchFamily="18" charset="0"/>
                                </a:rPr>
                                <m:t>𝑙𝑚</m:t>
                              </m:r>
                            </m:sub>
                            <m:sup>
                              <m:r>
                                <a:rPr lang="en-US" altLang="zh-CN" sz="2000" b="0" i="1" smtClean="0">
                                  <a:latin typeface="Cambria Math" panose="02040503050406030204" pitchFamily="18" charset="0"/>
                                </a:rPr>
                                <m:t>∗</m:t>
                              </m:r>
                            </m:sup>
                          </m:sSub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𝜙</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𝑙</m:t>
                              </m:r>
                            </m:sup>
                          </m:sSup>
                          <m:r>
                            <a:rPr lang="en-US" altLang="zh-CN" sz="2000" i="1">
                              <a:latin typeface="Cambria Math" panose="02040503050406030204" pitchFamily="18" charset="0"/>
                            </a:rPr>
                            <m:t>𝜌</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rPr>
                                <m:t>𝜙</m:t>
                              </m:r>
                              <m:r>
                                <a:rPr lang="en-US" altLang="zh-CN" sz="2000" i="1">
                                  <a:latin typeface="Cambria Math" panose="02040503050406030204" pitchFamily="18" charset="0"/>
                                </a:rPr>
                                <m:t>−</m:t>
                              </m:r>
                              <m:r>
                                <a:rPr lang="en-US" altLang="zh-CN" sz="2000" i="1">
                                  <a:latin typeface="Cambria Math" panose="02040503050406030204" pitchFamily="18" charset="0"/>
                                </a:rPr>
                                <m:t>𝜔</m:t>
                              </m:r>
                              <m:r>
                                <a:rPr lang="en-US" altLang="zh-CN" sz="2000" i="1">
                                  <a:latin typeface="Cambria Math" panose="02040503050406030204" pitchFamily="18" charset="0"/>
                                </a:rPr>
                                <m:t>𝑡</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𝑥</m:t>
                          </m:r>
                        </m:e>
                      </m:nary>
                    </m:oMath>
                  </m:oMathPara>
                </a14:m>
                <a:endParaRPr lang="en-US" altLang="zh-CN" sz="2000" b="0" dirty="0"/>
              </a:p>
              <a:p>
                <a:pPr marL="0" indent="0">
                  <a:buFont typeface="Arial" panose="020B0604020202020204" pitchFamily="34" charset="0"/>
                  <a:buNone/>
                </a:pPr>
                <a:r>
                  <a:rPr lang="zh-CN" altLang="en-US" sz="2000" dirty="0"/>
                  <a:t>积分变量替换</a:t>
                </a:r>
                <a14:m>
                  <m:oMath xmlns:m="http://schemas.openxmlformats.org/officeDocument/2006/math">
                    <m:r>
                      <a:rPr lang="en-US" altLang="zh-CN" sz="2000" b="0" i="1" smtClean="0">
                        <a:latin typeface="Cambria Math" panose="02040503050406030204" pitchFamily="18" charset="0"/>
                      </a:rPr>
                      <m:t>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oMath>
                </a14:m>
                <a:endParaRPr lang="en-US" altLang="zh-CN" sz="20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𝑙𝑚</m:t>
                          </m:r>
                        </m:sub>
                      </m:sSub>
                      <m:r>
                        <a:rPr lang="en-US" altLang="zh-CN" sz="2000" b="0" i="1" smtClean="0">
                          <a:latin typeface="Cambria Math" panose="02040503050406030204" pitchFamily="18" charset="0"/>
                        </a:rPr>
                        <m:t>=</m:t>
                      </m:r>
                      <m:nary>
                        <m:naryPr>
                          <m:subHide m:val="on"/>
                          <m:supHide m:val="on"/>
                          <m:ctrlPr>
                            <a:rPr lang="en-US" altLang="zh-CN" sz="2000" i="1">
                              <a:latin typeface="Cambria Math" panose="02040503050406030204" pitchFamily="18" charset="0"/>
                            </a:rPr>
                          </m:ctrlPr>
                        </m:naryPr>
                        <m:sub/>
                        <m:sup/>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𝑌</m:t>
                              </m:r>
                            </m:e>
                            <m:sub>
                              <m:r>
                                <a:rPr lang="en-US" altLang="zh-CN" sz="2000" i="1">
                                  <a:latin typeface="Cambria Math" panose="02040503050406030204" pitchFamily="18" charset="0"/>
                                </a:rPr>
                                <m:t>𝑙𝑚</m:t>
                              </m:r>
                            </m:sub>
                            <m:sup>
                              <m:r>
                                <a:rPr lang="en-US" altLang="zh-CN" sz="2000" i="1">
                                  <a:latin typeface="Cambria Math" panose="02040503050406030204" pitchFamily="18" charset="0"/>
                                </a:rPr>
                                <m:t>∗</m:t>
                              </m:r>
                            </m:sup>
                          </m:sSub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𝜃</m:t>
                              </m:r>
                              <m:r>
                                <a:rPr lang="en-US" altLang="zh-CN" sz="2000" i="1">
                                  <a:latin typeface="Cambria Math" panose="02040503050406030204" pitchFamily="18" charset="0"/>
                                </a:rPr>
                                <m:t>, </m:t>
                              </m:r>
                              <m:r>
                                <a:rPr lang="en-US" altLang="zh-CN" sz="2000" b="0" i="1" smtClean="0">
                                  <a:latin typeface="Cambria Math" panose="02040503050406030204" pitchFamily="18" charset="0"/>
                                </a:rPr>
                                <m:t>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𝑙</m:t>
                              </m:r>
                            </m:sup>
                          </m:sSup>
                          <m:r>
                            <a:rPr lang="en-US" altLang="zh-CN" sz="2000" i="1">
                              <a:latin typeface="Cambria Math" panose="02040503050406030204" pitchFamily="18" charset="0"/>
                            </a:rPr>
                            <m:t>𝜌</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i="1">
                                  <a:latin typeface="Cambria Math" panose="02040503050406030204" pitchFamily="18" charset="0"/>
                                </a:rPr>
                                <m:t>𝜃</m:t>
                              </m:r>
                              <m:r>
                                <a:rPr lang="en-US" altLang="zh-CN" sz="2000" i="1">
                                  <a:latin typeface="Cambria Math" panose="02040503050406030204" pitchFamily="18" charset="0"/>
                                </a:rPr>
                                <m:t>,</m:t>
                              </m:r>
                              <m:r>
                                <a:rPr lang="en-US" altLang="zh-CN" sz="2000" b="0" i="1" smtClean="0">
                                  <a:latin typeface="Cambria Math" panose="02040503050406030204" pitchFamily="18" charset="0"/>
                                </a:rPr>
                                <m:t>𝜑</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𝑑</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𝑥</m:t>
                          </m:r>
                        </m:e>
                      </m:nary>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nary>
                            <m:naryPr>
                              <m:subHide m:val="on"/>
                              <m:supHide m:val="on"/>
                              <m:ctrlPr>
                                <a:rPr lang="en-US" altLang="zh-CN" sz="2000" i="1">
                                  <a:latin typeface="Cambria Math" panose="02040503050406030204" pitchFamily="18" charset="0"/>
                                </a:rPr>
                              </m:ctrlPr>
                            </m:naryPr>
                            <m:sub/>
                            <m:sup/>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𝑌</m:t>
                                  </m:r>
                                </m:e>
                                <m:sub>
                                  <m:r>
                                    <a:rPr lang="en-US" altLang="zh-CN" sz="2000" i="1">
                                      <a:latin typeface="Cambria Math" panose="02040503050406030204" pitchFamily="18" charset="0"/>
                                    </a:rPr>
                                    <m:t>𝑙𝑚</m:t>
                                  </m:r>
                                </m:sub>
                                <m:sup>
                                  <m:r>
                                    <a:rPr lang="en-US" altLang="zh-CN" sz="2000" i="1">
                                      <a:latin typeface="Cambria Math" panose="02040503050406030204" pitchFamily="18" charset="0"/>
                                    </a:rPr>
                                    <m:t>∗</m:t>
                                  </m:r>
                                </m:sup>
                              </m:sSub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𝜃</m:t>
                                  </m:r>
                                  <m:r>
                                    <a:rPr lang="en-US" altLang="zh-CN" sz="2000" i="1">
                                      <a:latin typeface="Cambria Math" panose="02040503050406030204" pitchFamily="18" charset="0"/>
                                    </a:rPr>
                                    <m:t>, </m:t>
                                  </m:r>
                                  <m:r>
                                    <a:rPr lang="en-US" altLang="zh-CN" sz="2000" i="1">
                                      <a:latin typeface="Cambria Math" panose="02040503050406030204" pitchFamily="18" charset="0"/>
                                    </a:rPr>
                                    <m:t>𝜑</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𝑟</m:t>
                                  </m:r>
                                </m:e>
                                <m:sup>
                                  <m:r>
                                    <a:rPr lang="en-US" altLang="zh-CN" sz="2000" i="1">
                                      <a:latin typeface="Cambria Math" panose="02040503050406030204" pitchFamily="18" charset="0"/>
                                    </a:rPr>
                                    <m:t>𝑙</m:t>
                                  </m:r>
                                </m:sup>
                              </m:sSup>
                              <m:r>
                                <a:rPr lang="en-US" altLang="zh-CN" sz="2000" i="1">
                                  <a:latin typeface="Cambria Math" panose="02040503050406030204" pitchFamily="18" charset="0"/>
                                </a:rPr>
                                <m:t>𝜌</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rPr>
                                    <m:t>𝜑</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𝑑</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𝑥</m:t>
                              </m:r>
                            </m:e>
                          </m:nary>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𝑖𝑚</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sup>
                      </m:sSup>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𝑙𝑚</m:t>
                              </m:r>
                            </m:sub>
                          </m:sSub>
                        </m:e>
                      </m:acc>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𝑒</m:t>
                          </m:r>
                        </m:e>
                        <m: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𝑖𝑚</m:t>
                          </m:r>
                          <m:r>
                            <a:rPr lang="en-US" altLang="zh-CN" sz="2000" b="0" i="1" dirty="0" smtClean="0">
                              <a:latin typeface="Cambria Math" panose="02040503050406030204" pitchFamily="18" charset="0"/>
                            </a:rPr>
                            <m:t>𝜔</m:t>
                          </m:r>
                          <m:r>
                            <a:rPr lang="en-US" altLang="zh-CN" sz="2000" b="0" i="1" dirty="0" smtClean="0">
                              <a:latin typeface="Cambria Math" panose="02040503050406030204" pitchFamily="18" charset="0"/>
                            </a:rPr>
                            <m:t>𝑡</m:t>
                          </m:r>
                        </m:sup>
                      </m:sSup>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sub>
                          </m:sSub>
                        </m:e>
                      </m:acc>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e>
                        <m:sup>
                          <m:r>
                            <a:rPr lang="en-US" altLang="zh-CN" sz="2000" b="0" i="1" smtClean="0">
                              <a:latin typeface="Cambria Math" panose="02040503050406030204" pitchFamily="18" charset="0"/>
                            </a:rPr>
                            <m:t>𝑚</m:t>
                          </m:r>
                        </m:sup>
                      </m:sSup>
                      <m:sSup>
                        <m:sSupPr>
                          <m:ctrlPr>
                            <a:rPr lang="en-US" altLang="zh-CN" sz="2000" b="0" i="1" dirty="0" smtClean="0">
                              <a:latin typeface="Cambria Math" panose="02040503050406030204" pitchFamily="18" charset="0"/>
                            </a:rPr>
                          </m:ctrlPr>
                        </m:sSupPr>
                        <m:e>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sub>
                              </m:sSub>
                            </m:e>
                          </m:acc>
                        </m:e>
                        <m:sup>
                          <m:r>
                            <a:rPr lang="en-US" altLang="zh-CN" sz="2000" b="0" i="1" dirty="0" smtClean="0">
                              <a:latin typeface="Cambria Math" panose="02040503050406030204" pitchFamily="18" charset="0"/>
                            </a:rPr>
                            <m:t>∗</m:t>
                          </m:r>
                        </m:sup>
                      </m:sSup>
                      <m:r>
                        <a:rPr lang="en-US" altLang="zh-CN" sz="2000" b="0" i="1" dirty="0" smtClean="0">
                          <a:latin typeface="Cambria Math" panose="02040503050406030204" pitchFamily="18" charset="0"/>
                        </a:rPr>
                        <m:t> </m:t>
                      </m:r>
                    </m:oMath>
                  </m:oMathPara>
                </a14:m>
                <a:endParaRPr lang="en-US" altLang="zh-CN" sz="2000" b="0" dirty="0"/>
              </a:p>
              <a:p>
                <a:pPr marL="0" indent="0">
                  <a:buFont typeface="Arial" panose="020B0604020202020204" pitchFamily="34" charset="0"/>
                  <a:buNone/>
                </a:pPr>
                <a:endParaRPr lang="en-US" altLang="zh-CN" sz="2000" dirty="0"/>
              </a:p>
            </p:txBody>
          </p:sp>
        </mc:Choice>
        <mc:Fallback>
          <p:sp>
            <p:nvSpPr>
              <p:cNvPr id="6" name="内容占位符 2">
                <a:extLst>
                  <a:ext uri="{FF2B5EF4-FFF2-40B4-BE49-F238E27FC236}">
                    <a16:creationId xmlns:a16="http://schemas.microsoft.com/office/drawing/2014/main" id="{9F8C02D1-E668-BF13-4947-3786E9600437}"/>
                  </a:ext>
                </a:extLst>
              </p:cNvPr>
              <p:cNvSpPr txBox="1">
                <a:spLocks noRot="1" noChangeAspect="1" noMove="1" noResize="1" noEditPoints="1" noAdjustHandles="1" noChangeArrowheads="1" noChangeShapeType="1" noTextEdit="1"/>
              </p:cNvSpPr>
              <p:nvPr/>
            </p:nvSpPr>
            <p:spPr>
              <a:xfrm>
                <a:off x="838200" y="3149600"/>
                <a:ext cx="10515600" cy="3352800"/>
              </a:xfrm>
              <a:prstGeom prst="rect">
                <a:avLst/>
              </a:prstGeom>
              <a:blipFill>
                <a:blip r:embed="rId3"/>
                <a:stretch>
                  <a:fillRect l="-638" t="-14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4E2E4482-88AD-F692-23F3-8160F1D1A21F}"/>
                  </a:ext>
                </a:extLst>
              </p:cNvPr>
              <p:cNvSpPr txBox="1"/>
              <p:nvPr/>
            </p:nvSpPr>
            <p:spPr>
              <a:xfrm>
                <a:off x="7982857" y="6150151"/>
                <a:ext cx="2743200" cy="38876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𝑚</m:t>
                          </m:r>
                        </m:sup>
                      </m:s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m:t>
                          </m:r>
                        </m:sup>
                      </m:sSubSup>
                    </m:oMath>
                  </m:oMathPara>
                </a14:m>
                <a:endParaRPr lang="zh-CN" altLang="en-US" dirty="0"/>
              </a:p>
            </p:txBody>
          </p:sp>
        </mc:Choice>
        <mc:Fallback>
          <p:sp>
            <p:nvSpPr>
              <p:cNvPr id="7" name="文本框 6">
                <a:extLst>
                  <a:ext uri="{FF2B5EF4-FFF2-40B4-BE49-F238E27FC236}">
                    <a16:creationId xmlns:a16="http://schemas.microsoft.com/office/drawing/2014/main" id="{4E2E4482-88AD-F692-23F3-8160F1D1A21F}"/>
                  </a:ext>
                </a:extLst>
              </p:cNvPr>
              <p:cNvSpPr txBox="1">
                <a:spLocks noRot="1" noChangeAspect="1" noMove="1" noResize="1" noEditPoints="1" noAdjustHandles="1" noChangeArrowheads="1" noChangeShapeType="1" noTextEdit="1"/>
              </p:cNvSpPr>
              <p:nvPr/>
            </p:nvSpPr>
            <p:spPr>
              <a:xfrm>
                <a:off x="7982857" y="6150151"/>
                <a:ext cx="2743200" cy="38876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0139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1BFE5-AC51-3B72-9474-86CB5E3BF92C}"/>
                  </a:ext>
                </a:extLst>
              </p:cNvPr>
              <p:cNvSpPr>
                <a:spLocks noGrp="1"/>
              </p:cNvSpPr>
              <p:nvPr>
                <p:ph idx="1"/>
              </p:nvPr>
            </p:nvSpPr>
            <p:spPr>
              <a:xfrm>
                <a:off x="838200" y="268514"/>
                <a:ext cx="10515600" cy="5908449"/>
              </a:xfrm>
            </p:spPr>
            <p:txBody>
              <a:bodyPr>
                <a:normAutofit/>
              </a:bodyPr>
              <a:lstStyle/>
              <a:p>
                <a:pPr marL="0" indent="0">
                  <a:buNone/>
                </a:pPr>
                <a:r>
                  <a:rPr lang="zh-CN" altLang="en-US" sz="2000" dirty="0"/>
                  <a:t>因为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𝑙𝑚</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 </m:t>
                    </m:r>
                    <m:r>
                      <a:rPr lang="zh-CN" altLang="en-US" sz="2000" i="1" dirty="0" smtClean="0">
                        <a:latin typeface="Cambria Math" panose="02040503050406030204" pitchFamily="18" charset="0"/>
                      </a:rPr>
                      <m:t>是球</m:t>
                    </m:r>
                    <m:r>
                      <a:rPr lang="zh-CN" altLang="en-US" sz="2000" b="0" dirty="0">
                        <a:latin typeface="Cambria Math" panose="02040503050406030204" pitchFamily="18" charset="0"/>
                      </a:rPr>
                      <m:t>谐</m:t>
                    </m:r>
                    <m:r>
                      <a:rPr lang="zh-CN" altLang="en-US" sz="2000" i="1" dirty="0" smtClean="0">
                        <a:latin typeface="Cambria Math" panose="02040503050406030204" pitchFamily="18" charset="0"/>
                      </a:rPr>
                      <m:t>展开</m:t>
                    </m:r>
                    <m:r>
                      <a:rPr lang="zh-CN" altLang="en-US" sz="2000" i="1" dirty="0">
                        <a:latin typeface="Cambria Math" panose="02040503050406030204" pitchFamily="18" charset="0"/>
                      </a:rPr>
                      <m:t>的</m:t>
                    </m:r>
                    <m:r>
                      <a:rPr lang="zh-CN" altLang="en-US" sz="2000" i="1" dirty="0" smtClean="0">
                        <a:latin typeface="Cambria Math" panose="02040503050406030204" pitchFamily="18" charset="0"/>
                      </a:rPr>
                      <m:t>系数</m:t>
                    </m:r>
                    <m:r>
                      <a:rPr lang="en-US" altLang="zh-CN" sz="2000" b="0" i="1" smtClean="0">
                        <a:latin typeface="Cambria Math" panose="02040503050406030204" pitchFamily="18" charset="0"/>
                      </a:rPr>
                      <m:t>𝜌</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𝑙𝑚</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𝑌</m:t>
                        </m:r>
                      </m:e>
                      <m:sub>
                        <m:r>
                          <a:rPr lang="en-US" altLang="zh-CN" sz="2000" b="0" i="1" smtClean="0">
                            <a:latin typeface="Cambria Math" panose="02040503050406030204" pitchFamily="18" charset="0"/>
                          </a:rPr>
                          <m:t>𝑙𝑚</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𝜙</m:t>
                        </m:r>
                      </m:e>
                    </m:d>
                  </m:oMath>
                </a14:m>
                <a:r>
                  <a:rPr lang="zh-CN" altLang="en-US" sz="2000" dirty="0"/>
                  <a:t>，有</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𝑙</m:t>
                          </m:r>
                          <m:r>
                            <a:rPr lang="en-US" altLang="zh-CN" sz="2000" b="0" i="1" smtClean="0">
                              <a:latin typeface="Cambria Math" panose="02040503050406030204" pitchFamily="18" charset="0"/>
                            </a:rPr>
                            <m:t>,−</m:t>
                          </m:r>
                          <m:r>
                            <a:rPr lang="en-US" altLang="zh-CN" sz="2000" i="1">
                              <a:latin typeface="Cambria Math" panose="02040503050406030204" pitchFamily="18" charset="0"/>
                            </a:rPr>
                            <m:t>𝑚</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i="1">
                              <a:latin typeface="Cambria Math" panose="02040503050406030204" pitchFamily="18" charset="0"/>
                            </a:rPr>
                            <m:t>𝑙</m:t>
                          </m:r>
                          <m:r>
                            <a:rPr lang="en-US" altLang="zh-CN" sz="2000" b="0" i="1" smtClean="0">
                              <a:latin typeface="Cambria Math" panose="02040503050406030204" pitchFamily="18" charset="0"/>
                            </a:rPr>
                            <m:t>,−</m:t>
                          </m:r>
                          <m:r>
                            <a:rPr lang="en-US" altLang="zh-CN" sz="2000" i="1">
                              <a:latin typeface="Cambria Math" panose="02040503050406030204" pitchFamily="18" charset="0"/>
                            </a:rPr>
                            <m:t>𝑚</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rPr>
                            <m:t>𝜙</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𝑙𝑚</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i="1">
                                      <a:latin typeface="Cambria Math" panose="02040503050406030204" pitchFamily="18" charset="0"/>
                                    </a:rPr>
                                    <m:t>𝑙𝑚</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rPr>
                                    <m:t>𝜙</m:t>
                                  </m:r>
                                </m:e>
                              </m:d>
                            </m:e>
                          </m:d>
                        </m:e>
                        <m:sup>
                          <m:r>
                            <a:rPr lang="en-US" altLang="zh-CN" sz="2000" b="0" i="1" smtClean="0">
                              <a:latin typeface="Cambria Math" panose="02040503050406030204" pitchFamily="18" charset="0"/>
                            </a:rPr>
                            <m:t>∗</m:t>
                          </m:r>
                        </m:sup>
                      </m:sSup>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𝑙</m:t>
                          </m:r>
                          <m:r>
                            <a:rPr lang="en-US" altLang="zh-CN" sz="2000" i="1">
                              <a:latin typeface="Cambria Math" panose="02040503050406030204" pitchFamily="18" charset="0"/>
                            </a:rPr>
                            <m:t>,−</m:t>
                          </m:r>
                          <m:r>
                            <a:rPr lang="en-US" altLang="zh-CN" sz="2000" i="1">
                              <a:latin typeface="Cambria Math" panose="02040503050406030204" pitchFamily="18" charset="0"/>
                            </a:rPr>
                            <m:t>𝑚</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i="1">
                              <a:latin typeface="Cambria Math" panose="02040503050406030204" pitchFamily="18" charset="0"/>
                            </a:rPr>
                            <m:t>𝑙</m:t>
                          </m:r>
                          <m:r>
                            <a:rPr lang="en-US" altLang="zh-CN" sz="2000" i="1">
                              <a:latin typeface="Cambria Math" panose="02040503050406030204" pitchFamily="18" charset="0"/>
                            </a:rPr>
                            <m:t>,−</m:t>
                          </m:r>
                          <m:r>
                            <a:rPr lang="en-US" altLang="zh-CN" sz="2000" i="1">
                              <a:latin typeface="Cambria Math" panose="02040503050406030204" pitchFamily="18" charset="0"/>
                            </a:rPr>
                            <m:t>𝑚</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rPr>
                            <m:t>𝜙</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𝑙𝑚</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i="1">
                              <a:latin typeface="Cambria Math" panose="02040503050406030204" pitchFamily="18" charset="0"/>
                            </a:rPr>
                            <m:t>𝑙𝑚</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rPr>
                            <m:t>𝜙</m:t>
                          </m:r>
                        </m:e>
                      </m:d>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Re</m:t>
                      </m:r>
                      <m:d>
                        <m:dPr>
                          <m:ctrlPr>
                            <a:rPr lang="en-US" altLang="zh-CN" sz="2000" b="0" i="0" smtClean="0">
                              <a:latin typeface="Cambria Math" panose="02040503050406030204" pitchFamily="18" charset="0"/>
                            </a:rPr>
                          </m:ctrlPr>
                        </m:dPr>
                        <m:e>
                          <m:r>
                            <a:rPr lang="en-US" altLang="zh-CN" sz="2000" b="0" i="1" smtClean="0">
                              <a:latin typeface="Cambria Math" panose="02040503050406030204" pitchFamily="18" charset="0"/>
                            </a:rPr>
                            <m:t>2</m:t>
                          </m:r>
                          <m:acc>
                            <m:accPr>
                              <m:chr m:val="̅"/>
                              <m:ctrlPr>
                                <a:rPr lang="en-US" altLang="zh-CN" sz="2000" b="0" i="1" smtClean="0">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𝑙𝑚</m:t>
                                  </m:r>
                                </m:sub>
                              </m:sSub>
                            </m:e>
                          </m:acc>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i="1">
                                  <a:latin typeface="Cambria Math" panose="02040503050406030204" pitchFamily="18" charset="0"/>
                                </a:rPr>
                                <m:t>𝑙𝑚</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rPr>
                                <m:t>𝜙</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𝑖𝑚</m:t>
                              </m:r>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sup>
                          </m:sSup>
                        </m:e>
                      </m:d>
                    </m:oMath>
                  </m:oMathPara>
                </a14:m>
                <a:endParaRPr lang="en-US" altLang="zh-CN" sz="2000" dirty="0"/>
              </a:p>
              <a:p>
                <a:pPr marL="0" indent="0">
                  <a:buNone/>
                </a:pPr>
                <a:r>
                  <a:rPr lang="zh-CN" altLang="en-US" sz="2000" dirty="0"/>
                  <a:t>在关于</a:t>
                </a:r>
                <a:r>
                  <a:rPr lang="en-US" altLang="zh-CN" sz="2000" dirty="0"/>
                  <a:t>m</a:t>
                </a:r>
                <a:r>
                  <a:rPr lang="zh-CN" altLang="en-US" sz="2000" dirty="0"/>
                  <a:t>求和时，写成下面形式既与</a:t>
                </a:r>
                <a:r>
                  <a:rPr lang="en-US" altLang="zh-CN" sz="2000" dirty="0"/>
                  <a:t>9.1</a:t>
                </a:r>
                <a:r>
                  <a:rPr lang="zh-CN" altLang="en-US" sz="2000" dirty="0"/>
                  <a:t>节的形式统一，又与上面有一样的结果</a:t>
                </a:r>
                <a:endParaRPr lang="en-US" altLang="zh-CN" sz="200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000" b="0" i="1" smtClean="0">
                              <a:latin typeface="Cambria Math" panose="02040503050406030204" pitchFamily="18" charset="0"/>
                            </a:rPr>
                          </m:ctrlPr>
                        </m:acc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𝑙𝑚</m:t>
                              </m:r>
                            </m:sub>
                            <m:sup>
                              <m:r>
                                <a:rPr lang="en-US" altLang="zh-CN" sz="2000" b="0" i="1" smtClean="0">
                                  <a:latin typeface="Cambria Math" panose="02040503050406030204" pitchFamily="18" charset="0"/>
                                </a:rPr>
                                <m:t>𝑒𝑓𝑓</m:t>
                              </m:r>
                            </m:sup>
                          </m:sSubSup>
                        </m:e>
                      </m:acc>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𝑙𝑚</m:t>
                                      </m:r>
                                    </m:sub>
                                  </m:sSub>
                                </m:e>
                              </m:acc>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𝑚</m:t>
                              </m:r>
                              <m:r>
                                <a:rPr lang="en-US" altLang="zh-CN" sz="2000" b="0" i="1" dirty="0" smtClean="0">
                                  <a:latin typeface="Cambria Math" panose="02040503050406030204" pitchFamily="18" charset="0"/>
                                </a:rPr>
                                <m:t>&gt;0</m:t>
                              </m:r>
                            </m:e>
                            <m:e>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0</m:t>
                                      </m:r>
                                    </m:sub>
                                  </m:sSub>
                                </m:e>
                              </m:acc>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𝑚</m:t>
                              </m:r>
                              <m:r>
                                <a:rPr lang="en-US" altLang="zh-CN" sz="2000" b="0" i="1" dirty="0" smtClean="0">
                                  <a:latin typeface="Cambria Math" panose="02040503050406030204" pitchFamily="18" charset="0"/>
                                </a:rPr>
                                <m:t>=0</m:t>
                              </m:r>
                            </m:e>
                            <m:e>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&lt;0</m:t>
                              </m:r>
                            </m:e>
                          </m:eqArr>
                        </m:e>
                      </m:d>
                    </m:oMath>
                  </m:oMathPara>
                </a14:m>
                <a:endParaRPr lang="en-US" altLang="zh-CN" sz="2000" dirty="0"/>
              </a:p>
              <a:p>
                <a:pPr marL="0" indent="0">
                  <a:buNone/>
                </a:pPr>
                <a:endParaRPr lang="zh-CN" altLang="en-US" sz="2000" dirty="0"/>
              </a:p>
            </p:txBody>
          </p:sp>
        </mc:Choice>
        <mc:Fallback>
          <p:sp>
            <p:nvSpPr>
              <p:cNvPr id="3" name="内容占位符 2">
                <a:extLst>
                  <a:ext uri="{FF2B5EF4-FFF2-40B4-BE49-F238E27FC236}">
                    <a16:creationId xmlns:a16="http://schemas.microsoft.com/office/drawing/2014/main" id="{FCD1BFE5-AC51-3B72-9474-86CB5E3BF92C}"/>
                  </a:ext>
                </a:extLst>
              </p:cNvPr>
              <p:cNvSpPr>
                <a:spLocks noGrp="1" noRot="1" noChangeAspect="1" noMove="1" noResize="1" noEditPoints="1" noAdjustHandles="1" noChangeArrowheads="1" noChangeShapeType="1" noTextEdit="1"/>
              </p:cNvSpPr>
              <p:nvPr>
                <p:ph idx="1"/>
              </p:nvPr>
            </p:nvSpPr>
            <p:spPr>
              <a:xfrm>
                <a:off x="838200" y="268514"/>
                <a:ext cx="10515600" cy="5908449"/>
              </a:xfrm>
              <a:blipFill>
                <a:blip r:embed="rId2"/>
                <a:stretch>
                  <a:fillRect l="-638" t="-72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7EBD772-9881-8187-25F4-469D5465BEA3}"/>
              </a:ext>
            </a:extLst>
          </p:cNvPr>
          <p:cNvSpPr>
            <a:spLocks noGrp="1"/>
          </p:cNvSpPr>
          <p:nvPr>
            <p:ph type="sldNum" sz="quarter" idx="12"/>
          </p:nvPr>
        </p:nvSpPr>
        <p:spPr/>
        <p:txBody>
          <a:bodyPr/>
          <a:lstStyle/>
          <a:p>
            <a:fld id="{60619CE2-D869-49DC-942B-2DB2F3BD9A7A}" type="slidenum">
              <a:rPr lang="zh-CN" altLang="en-US" smtClean="0"/>
              <a:t>44</a:t>
            </a:fld>
            <a:endParaRPr lang="zh-CN" altLang="en-US"/>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1DB869D5-A7C3-B526-5FE9-2C260E7A8827}"/>
                  </a:ext>
                </a:extLst>
              </p:cNvPr>
              <p:cNvSpPr txBox="1">
                <a:spLocks/>
              </p:cNvSpPr>
              <p:nvPr/>
            </p:nvSpPr>
            <p:spPr>
              <a:xfrm>
                <a:off x="838200" y="2795361"/>
                <a:ext cx="10515600" cy="39261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t>(b) Consider a charge density </a:t>
                </a:r>
                <a14:m>
                  <m:oMath xmlns:m="http://schemas.openxmlformats.org/officeDocument/2006/math">
                    <m:r>
                      <a:rPr lang="en-US" altLang="zh-CN" sz="2000" i="1">
                        <a:latin typeface="Cambria Math" panose="02040503050406030204" pitchFamily="18" charset="0"/>
                      </a:rPr>
                      <m:t>𝜌</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𝑡</m:t>
                        </m:r>
                      </m:e>
                    </m:d>
                  </m:oMath>
                </a14:m>
                <a:r>
                  <a:rPr lang="zh-CN" altLang="en-US" sz="2000" dirty="0"/>
                  <a:t> </a:t>
                </a:r>
                <a:r>
                  <a:rPr lang="en-US" altLang="zh-CN" sz="2000" dirty="0"/>
                  <a:t>that is periodic in time with period </a:t>
                </a:r>
                <a14:m>
                  <m:oMath xmlns:m="http://schemas.openxmlformats.org/officeDocument/2006/math">
                    <m:r>
                      <a:rPr lang="en-US" altLang="zh-CN" sz="2000" i="1">
                        <a:latin typeface="Cambria Math" panose="02040503050406030204" pitchFamily="18" charset="0"/>
                      </a:rPr>
                      <m:t>𝑇</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2</m:t>
                        </m:r>
                        <m:r>
                          <a:rPr lang="en-US" altLang="zh-CN" sz="2000" i="1">
                            <a:latin typeface="Cambria Math" panose="02040503050406030204" pitchFamily="18" charset="0"/>
                          </a:rPr>
                          <m:t>𝜋</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0</m:t>
                            </m:r>
                          </m:sub>
                        </m:sSub>
                      </m:den>
                    </m:f>
                  </m:oMath>
                </a14:m>
                <a:r>
                  <a:rPr lang="en-US" altLang="zh-CN" sz="2000" dirty="0"/>
                  <a:t>. By making a Fourier series expansion, show that it can be written as</a:t>
                </a:r>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𝜌</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𝑡</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𝜌</m:t>
                          </m:r>
                        </m:e>
                        <m:sub>
                          <m:r>
                            <a:rPr lang="en-US" altLang="zh-CN" sz="2000" i="1">
                              <a:latin typeface="Cambria Math" panose="02040503050406030204" pitchFamily="18" charset="0"/>
                            </a:rPr>
                            <m:t>0</m:t>
                          </m:r>
                        </m:sub>
                      </m:sSub>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𝑛</m:t>
                          </m:r>
                          <m:r>
                            <a:rPr lang="en-US" altLang="zh-CN" sz="2000" i="1">
                              <a:latin typeface="Cambria Math" panose="02040503050406030204" pitchFamily="18" charset="0"/>
                            </a:rPr>
                            <m:t>=1</m:t>
                          </m:r>
                        </m:sub>
                        <m:sup>
                          <m:r>
                            <a:rPr lang="en-US" altLang="zh-CN" sz="2000" i="1">
                              <a:latin typeface="Cambria Math" panose="02040503050406030204" pitchFamily="18" charset="0"/>
                            </a:rPr>
                            <m:t>∞</m:t>
                          </m:r>
                        </m:sup>
                        <m:e>
                          <m:r>
                            <a:rPr lang="en-US" altLang="zh-CN" sz="2000" i="1">
                              <a:latin typeface="Cambria Math" panose="02040503050406030204" pitchFamily="18" charset="0"/>
                            </a:rPr>
                            <m:t>𝑅𝑒</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𝜌</m:t>
                                  </m:r>
                                </m:e>
                                <m:sub>
                                  <m:r>
                                    <a:rPr lang="en-US" altLang="zh-CN" sz="2000" i="1">
                                      <a:latin typeface="Cambria Math" panose="02040503050406030204" pitchFamily="18" charset="0"/>
                                    </a:rPr>
                                    <m:t>𝑛</m:t>
                                  </m:r>
                                </m:sub>
                              </m:sSub>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𝑖𝑛</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𝑡</m:t>
                                  </m:r>
                                </m:sup>
                              </m:sSup>
                            </m:e>
                          </m:d>
                        </m:e>
                      </m:nary>
                    </m:oMath>
                  </m:oMathPara>
                </a14:m>
                <a:endParaRPr lang="en-US" altLang="zh-CN" sz="2000" dirty="0"/>
              </a:p>
              <a:p>
                <a:pPr marL="0" indent="0">
                  <a:buNone/>
                </a:pPr>
                <a:r>
                  <a:rPr lang="en-US" altLang="zh-CN" sz="2000" dirty="0"/>
                  <a:t>Where </a:t>
                </a:r>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𝜌</m:t>
                          </m:r>
                        </m:e>
                        <m:sub>
                          <m:r>
                            <a:rPr lang="en-US" altLang="zh-CN" sz="2000" i="1">
                              <a:latin typeface="Cambria Math" panose="02040503050406030204" pitchFamily="18" charset="0"/>
                            </a:rPr>
                            <m:t>𝑛</m:t>
                          </m:r>
                        </m:sub>
                      </m:sSub>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𝑇</m:t>
                          </m:r>
                        </m:den>
                      </m:f>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0</m:t>
                          </m:r>
                        </m:sub>
                        <m:sup>
                          <m:r>
                            <a:rPr lang="en-US" altLang="zh-CN" sz="2000" i="1">
                              <a:latin typeface="Cambria Math" panose="02040503050406030204" pitchFamily="18" charset="0"/>
                            </a:rPr>
                            <m:t>𝑇</m:t>
                          </m:r>
                        </m:sup>
                        <m:e>
                          <m:r>
                            <a:rPr lang="en-US" altLang="zh-CN" sz="2000" i="1">
                              <a:latin typeface="Cambria Math" panose="02040503050406030204" pitchFamily="18" charset="0"/>
                            </a:rPr>
                            <m:t>𝜌</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𝑡</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𝑖𝑛</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𝑡</m:t>
                              </m:r>
                            </m:sup>
                          </m:sSup>
                          <m:r>
                            <a:rPr lang="en-US" altLang="zh-CN" sz="2000" i="1">
                              <a:latin typeface="Cambria Math" panose="02040503050406030204" pitchFamily="18" charset="0"/>
                            </a:rPr>
                            <m:t>𝑑𝑡</m:t>
                          </m:r>
                        </m:e>
                      </m:nary>
                    </m:oMath>
                  </m:oMathPara>
                </a14:m>
                <a:endParaRPr lang="en-US" altLang="zh-CN" sz="2000" dirty="0"/>
              </a:p>
              <a:p>
                <a:pPr marL="0" indent="0">
                  <a:buNone/>
                </a:pPr>
                <a:r>
                  <a:rPr lang="en-US" altLang="zh-CN" sz="2000" dirty="0"/>
                  <a:t>This shows explicitly how to establish connection with (9.1)</a:t>
                </a:r>
                <a:endParaRPr lang="zh-CN" altLang="en-US" sz="2000" dirty="0"/>
              </a:p>
              <a:p>
                <a:pPr marL="0" indent="0">
                  <a:buNone/>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𝜌</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𝑡</m:t>
                          </m:r>
                        </m:e>
                      </m:d>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𝑛</m:t>
                          </m:r>
                          <m:r>
                            <a:rPr lang="en-US" altLang="zh-CN" sz="2000" i="1">
                              <a:latin typeface="Cambria Math" panose="02040503050406030204" pitchFamily="18" charset="0"/>
                            </a:rPr>
                            <m:t>=−∞</m:t>
                          </m:r>
                        </m:sub>
                        <m:sup>
                          <m:r>
                            <a:rPr lang="en-US" altLang="zh-CN" sz="2000" i="1">
                              <a:latin typeface="Cambria Math" panose="02040503050406030204" pitchFamily="18" charset="0"/>
                            </a:rPr>
                            <m:t>∞</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𝜌</m:t>
                              </m:r>
                            </m:e>
                            <m:sub>
                              <m:r>
                                <a:rPr lang="en-US" altLang="zh-CN" sz="2000" i="1">
                                  <a:latin typeface="Cambria Math" panose="02040503050406030204" pitchFamily="18" charset="0"/>
                                </a:rPr>
                                <m:t>𝑛</m:t>
                              </m:r>
                            </m:sub>
                          </m:sSub>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𝑖𝑛</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𝑡</m:t>
                              </m:r>
                            </m:sup>
                          </m:sSup>
                        </m:e>
                      </m:nary>
                    </m:oMath>
                  </m:oMathPara>
                </a14:m>
                <a:endParaRPr lang="zh-CN" altLang="en-US" sz="2000" dirty="0"/>
              </a:p>
            </p:txBody>
          </p:sp>
        </mc:Choice>
        <mc:Fallback>
          <p:sp>
            <p:nvSpPr>
              <p:cNvPr id="5" name="内容占位符 2">
                <a:extLst>
                  <a:ext uri="{FF2B5EF4-FFF2-40B4-BE49-F238E27FC236}">
                    <a16:creationId xmlns:a16="http://schemas.microsoft.com/office/drawing/2014/main" id="{1DB869D5-A7C3-B526-5FE9-2C260E7A8827}"/>
                  </a:ext>
                </a:extLst>
              </p:cNvPr>
              <p:cNvSpPr txBox="1">
                <a:spLocks noRot="1" noChangeAspect="1" noMove="1" noResize="1" noEditPoints="1" noAdjustHandles="1" noChangeArrowheads="1" noChangeShapeType="1" noTextEdit="1"/>
              </p:cNvSpPr>
              <p:nvPr/>
            </p:nvSpPr>
            <p:spPr>
              <a:xfrm>
                <a:off x="838200" y="2795361"/>
                <a:ext cx="10515600" cy="3926114"/>
              </a:xfrm>
              <a:prstGeom prst="rect">
                <a:avLst/>
              </a:prstGeom>
              <a:blipFill>
                <a:blip r:embed="rId3"/>
                <a:stretch>
                  <a:fillRect l="-5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777919EA-9AE6-E2EA-AF36-E45EA2AC5DA6}"/>
                  </a:ext>
                </a:extLst>
              </p:cNvPr>
              <p:cNvSpPr txBox="1"/>
              <p:nvPr/>
            </p:nvSpPr>
            <p:spPr>
              <a:xfrm>
                <a:off x="8265886" y="5639367"/>
                <a:ext cx="265611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𝜌</m:t>
                          </m:r>
                        </m:e>
                        <m:sub>
                          <m:r>
                            <a:rPr lang="en-US" altLang="zh-CN" sz="1800" b="0" i="1" smtClean="0">
                              <a:latin typeface="Cambria Math" panose="02040503050406030204" pitchFamily="18" charset="0"/>
                            </a:rPr>
                            <m:t>−</m:t>
                          </m:r>
                          <m:r>
                            <a:rPr lang="en-US" altLang="zh-CN" sz="1800" i="1">
                              <a:latin typeface="Cambria Math" panose="02040503050406030204" pitchFamily="18" charset="0"/>
                            </a:rPr>
                            <m:t>𝑛</m:t>
                          </m:r>
                        </m:sub>
                      </m:sSub>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𝒙</m:t>
                          </m:r>
                        </m:e>
                      </m:d>
                      <m:r>
                        <a:rPr lang="en-US" altLang="zh-CN" sz="1800" b="0" i="0" smtClean="0">
                          <a:latin typeface="Cambria Math" panose="02040503050406030204" pitchFamily="18" charset="0"/>
                        </a:rPr>
                        <m:t>=</m:t>
                      </m:r>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𝜌</m:t>
                          </m:r>
                        </m:e>
                        <m:sub>
                          <m:r>
                            <a:rPr lang="en-US" altLang="zh-CN" sz="1800" b="0" i="1" smtClean="0">
                              <a:latin typeface="Cambria Math" panose="02040503050406030204" pitchFamily="18" charset="0"/>
                            </a:rPr>
                            <m:t>𝑛</m:t>
                          </m:r>
                        </m:sub>
                        <m:sup>
                          <m:r>
                            <a:rPr lang="en-US" altLang="zh-CN" sz="1800" b="0" i="1" smtClean="0">
                              <a:latin typeface="Cambria Math" panose="02040503050406030204" pitchFamily="18" charset="0"/>
                            </a:rPr>
                            <m:t>∗</m:t>
                          </m:r>
                        </m:sup>
                      </m:sSubSup>
                      <m:r>
                        <a:rPr lang="en-US" altLang="zh-CN" sz="1800" b="0"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0" i="1" smtClean="0">
                          <a:latin typeface="Cambria Math" panose="02040503050406030204" pitchFamily="18" charset="0"/>
                        </a:rPr>
                        <m:t>)</m:t>
                      </m:r>
                    </m:oMath>
                  </m:oMathPara>
                </a14:m>
                <a:endParaRPr lang="zh-CN" altLang="en-US" dirty="0"/>
              </a:p>
            </p:txBody>
          </p:sp>
        </mc:Choice>
        <mc:Fallback>
          <p:sp>
            <p:nvSpPr>
              <p:cNvPr id="6" name="文本框 5">
                <a:extLst>
                  <a:ext uri="{FF2B5EF4-FFF2-40B4-BE49-F238E27FC236}">
                    <a16:creationId xmlns:a16="http://schemas.microsoft.com/office/drawing/2014/main" id="{777919EA-9AE6-E2EA-AF36-E45EA2AC5DA6}"/>
                  </a:ext>
                </a:extLst>
              </p:cNvPr>
              <p:cNvSpPr txBox="1">
                <a:spLocks noRot="1" noChangeAspect="1" noMove="1" noResize="1" noEditPoints="1" noAdjustHandles="1" noChangeArrowheads="1" noChangeShapeType="1" noTextEdit="1"/>
              </p:cNvSpPr>
              <p:nvPr/>
            </p:nvSpPr>
            <p:spPr>
              <a:xfrm>
                <a:off x="8265886" y="5639367"/>
                <a:ext cx="2656114" cy="369332"/>
              </a:xfrm>
              <a:prstGeom prst="rect">
                <a:avLst/>
              </a:prstGeom>
              <a:blipFill>
                <a:blip r:embed="rId4"/>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4088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E20B26F-1948-0A57-C7E6-E877D0BF2DA0}"/>
                  </a:ext>
                </a:extLst>
              </p:cNvPr>
              <p:cNvSpPr>
                <a:spLocks noGrp="1"/>
              </p:cNvSpPr>
              <p:nvPr>
                <p:ph idx="1"/>
              </p:nvPr>
            </p:nvSpPr>
            <p:spPr>
              <a:xfrm>
                <a:off x="838200" y="464457"/>
                <a:ext cx="10515600" cy="1451429"/>
              </a:xfrm>
            </p:spPr>
            <p:txBody>
              <a:bodyPr>
                <a:normAutofit/>
              </a:bodyPr>
              <a:lstStyle/>
              <a:p>
                <a:pPr marL="0" indent="0">
                  <a:buNone/>
                </a:pPr>
                <a:r>
                  <a:rPr lang="en-US" altLang="zh-CN" sz="2000" dirty="0"/>
                  <a:t>(c) For a single charge q rotating about the origin in the x-y plane in a circle of radius R at constant angular speed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Sub>
                  </m:oMath>
                </a14:m>
                <a:r>
                  <a:rPr lang="en-US" altLang="zh-CN" sz="2000" dirty="0"/>
                  <a:t>, calculate the </a:t>
                </a:r>
                <a14:m>
                  <m:oMath xmlns:m="http://schemas.openxmlformats.org/officeDocument/2006/math">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=0</m:t>
                    </m:r>
                  </m:oMath>
                </a14:m>
                <a:r>
                  <a:rPr lang="zh-CN" altLang="en-US" sz="2000" dirty="0"/>
                  <a:t> </a:t>
                </a:r>
                <a:r>
                  <a:rPr lang="en-US" altLang="zh-CN" sz="2000" dirty="0"/>
                  <a:t>and </a:t>
                </a:r>
                <a14:m>
                  <m:oMath xmlns:m="http://schemas.openxmlformats.org/officeDocument/2006/math">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=1</m:t>
                    </m:r>
                  </m:oMath>
                </a14:m>
                <a:r>
                  <a:rPr lang="zh-CN" altLang="en-US" sz="2000" dirty="0"/>
                  <a:t> </a:t>
                </a:r>
                <a:r>
                  <a:rPr lang="en-US" altLang="zh-CN" sz="2000" dirty="0"/>
                  <a:t>multipole moments by the methods of parts a and b and compare. In method b express the charge density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𝜌</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0" i="1" smtClean="0">
                        <a:latin typeface="Cambria Math" panose="02040503050406030204" pitchFamily="18" charset="0"/>
                      </a:rPr>
                      <m:t>)</m:t>
                    </m:r>
                  </m:oMath>
                </a14:m>
                <a:r>
                  <a:rPr lang="zh-CN" altLang="en-US" sz="2000" dirty="0"/>
                  <a:t> </a:t>
                </a:r>
                <a:r>
                  <a:rPr lang="en-US" altLang="zh-CN" sz="2000" dirty="0"/>
                  <a:t>in cylindrical coordinates. Are there higher multipoles, for example, quadrupole? At what frequencies?</a:t>
                </a:r>
              </a:p>
              <a:p>
                <a:pPr marL="0" indent="0">
                  <a:buNone/>
                </a:pPr>
                <a:endParaRPr lang="zh-CN" altLang="en-US" sz="2000" dirty="0"/>
              </a:p>
            </p:txBody>
          </p:sp>
        </mc:Choice>
        <mc:Fallback>
          <p:sp>
            <p:nvSpPr>
              <p:cNvPr id="3" name="内容占位符 2">
                <a:extLst>
                  <a:ext uri="{FF2B5EF4-FFF2-40B4-BE49-F238E27FC236}">
                    <a16:creationId xmlns:a16="http://schemas.microsoft.com/office/drawing/2014/main" id="{0E20B26F-1948-0A57-C7E6-E877D0BF2DA0}"/>
                  </a:ext>
                </a:extLst>
              </p:cNvPr>
              <p:cNvSpPr>
                <a:spLocks noGrp="1" noRot="1" noChangeAspect="1" noMove="1" noResize="1" noEditPoints="1" noAdjustHandles="1" noChangeArrowheads="1" noChangeShapeType="1" noTextEdit="1"/>
              </p:cNvSpPr>
              <p:nvPr>
                <p:ph idx="1"/>
              </p:nvPr>
            </p:nvSpPr>
            <p:spPr>
              <a:xfrm>
                <a:off x="838200" y="464457"/>
                <a:ext cx="10515600" cy="1451429"/>
              </a:xfrm>
              <a:blipFill>
                <a:blip r:embed="rId2"/>
                <a:stretch>
                  <a:fillRect l="-638" t="-210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4730A83-3021-E66A-737A-9FB4D372EBD2}"/>
              </a:ext>
            </a:extLst>
          </p:cNvPr>
          <p:cNvSpPr>
            <a:spLocks noGrp="1"/>
          </p:cNvSpPr>
          <p:nvPr>
            <p:ph type="sldNum" sz="quarter" idx="12"/>
          </p:nvPr>
        </p:nvSpPr>
        <p:spPr/>
        <p:txBody>
          <a:bodyPr/>
          <a:lstStyle/>
          <a:p>
            <a:fld id="{60619CE2-D869-49DC-942B-2DB2F3BD9A7A}" type="slidenum">
              <a:rPr lang="zh-CN" altLang="en-US" smtClean="0"/>
              <a:t>45</a:t>
            </a:fld>
            <a:endParaRPr lang="zh-CN" altLang="en-US"/>
          </a:p>
        </p:txBody>
      </p:sp>
      <mc:AlternateContent xmlns:mc="http://schemas.openxmlformats.org/markup-compatibility/2006">
        <mc:Choice xmlns:a14="http://schemas.microsoft.com/office/drawing/2010/main" Requires="a14">
          <p:sp>
            <p:nvSpPr>
              <p:cNvPr id="9" name="内容占位符 2">
                <a:extLst>
                  <a:ext uri="{FF2B5EF4-FFF2-40B4-BE49-F238E27FC236}">
                    <a16:creationId xmlns:a16="http://schemas.microsoft.com/office/drawing/2014/main" id="{6B4CC73A-1138-148D-1FB1-C3DB41780E3A}"/>
                  </a:ext>
                </a:extLst>
              </p:cNvPr>
              <p:cNvSpPr txBox="1">
                <a:spLocks/>
              </p:cNvSpPr>
              <p:nvPr/>
            </p:nvSpPr>
            <p:spPr>
              <a:xfrm>
                <a:off x="838200" y="1915886"/>
                <a:ext cx="10515600" cy="475342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t>电荷密度形式为</a:t>
                </a:r>
                <a:endParaRPr lang="en-US" altLang="zh-CN" sz="2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𝜌</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𝑞</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2</m:t>
                              </m:r>
                            </m:sup>
                          </m:sSup>
                        </m:den>
                      </m:f>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e>
                      </m:d>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𝜃</m:t>
                              </m:r>
                            </m:e>
                          </m:func>
                        </m:e>
                      </m:d>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𝜙</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𝑡</m:t>
                          </m:r>
                        </m:e>
                      </m:d>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𝑙𝑚</m:t>
                              </m:r>
                            </m:sub>
                          </m:sSub>
                        </m:e>
                      </m:acc>
                      <m:r>
                        <a:rPr lang="en-US" altLang="zh-CN" sz="2000" b="0" i="1" dirty="0" smtClean="0">
                          <a:latin typeface="Cambria Math" panose="02040503050406030204" pitchFamily="18" charset="0"/>
                        </a:rPr>
                        <m:t>=</m:t>
                      </m:r>
                      <m:nary>
                        <m:naryPr>
                          <m:subHide m:val="on"/>
                          <m:supHide m:val="on"/>
                          <m:ctrlPr>
                            <a:rPr lang="en-US" altLang="zh-CN" sz="2000" i="1">
                              <a:latin typeface="Cambria Math" panose="02040503050406030204" pitchFamily="18" charset="0"/>
                            </a:rPr>
                          </m:ctrlPr>
                        </m:naryPr>
                        <m:sub/>
                        <m:sup/>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𝑌</m:t>
                              </m:r>
                            </m:e>
                            <m:sub>
                              <m:r>
                                <a:rPr lang="en-US" altLang="zh-CN" sz="2000" i="1">
                                  <a:latin typeface="Cambria Math" panose="02040503050406030204" pitchFamily="18" charset="0"/>
                                </a:rPr>
                                <m:t>𝑙𝑚</m:t>
                              </m:r>
                            </m:sub>
                            <m:sup>
                              <m:r>
                                <a:rPr lang="en-US" altLang="zh-CN" sz="2000" i="1">
                                  <a:latin typeface="Cambria Math" panose="02040503050406030204" pitchFamily="18" charset="0"/>
                                </a:rPr>
                                <m:t>∗</m:t>
                              </m:r>
                            </m:sup>
                          </m:sSub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𝜃</m:t>
                              </m:r>
                              <m:r>
                                <a:rPr lang="en-US" altLang="zh-CN" sz="2000" i="1">
                                  <a:latin typeface="Cambria Math" panose="02040503050406030204" pitchFamily="18" charset="0"/>
                                </a:rPr>
                                <m:t>, </m:t>
                              </m:r>
                              <m:r>
                                <a:rPr lang="en-US" altLang="zh-CN" sz="2000" i="1">
                                  <a:latin typeface="Cambria Math" panose="02040503050406030204" pitchFamily="18" charset="0"/>
                                </a:rPr>
                                <m:t>𝜑</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𝑟</m:t>
                              </m:r>
                            </m:e>
                            <m:sup>
                              <m:r>
                                <a:rPr lang="en-US" altLang="zh-CN" sz="2000" i="1">
                                  <a:latin typeface="Cambria Math" panose="02040503050406030204" pitchFamily="18" charset="0"/>
                                </a:rPr>
                                <m:t>𝑙</m:t>
                              </m:r>
                            </m:sup>
                          </m:sSup>
                          <m:r>
                            <a:rPr lang="en-US" altLang="zh-CN" sz="2000" i="1">
                              <a:latin typeface="Cambria Math" panose="02040503050406030204" pitchFamily="18" charset="0"/>
                            </a:rPr>
                            <m:t>𝜌</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𝑟</m:t>
                              </m:r>
                              <m:r>
                                <a:rPr lang="en-US" altLang="zh-CN" sz="2000" i="1">
                                  <a:latin typeface="Cambria Math" panose="02040503050406030204" pitchFamily="18" charset="0"/>
                                </a:rPr>
                                <m:t>,</m:t>
                              </m:r>
                              <m:r>
                                <a:rPr lang="en-US" altLang="zh-CN" sz="2000" i="1">
                                  <a:latin typeface="Cambria Math" panose="02040503050406030204" pitchFamily="18" charset="0"/>
                                </a:rPr>
                                <m:t>𝜃</m:t>
                              </m:r>
                              <m:r>
                                <a:rPr lang="en-US" altLang="zh-CN" sz="2000" i="1">
                                  <a:latin typeface="Cambria Math" panose="02040503050406030204" pitchFamily="18" charset="0"/>
                                </a:rPr>
                                <m:t>,</m:t>
                              </m:r>
                              <m:r>
                                <a:rPr lang="en-US" altLang="zh-CN" sz="2000" i="1">
                                  <a:latin typeface="Cambria Math" panose="02040503050406030204" pitchFamily="18" charset="0"/>
                                </a:rPr>
                                <m:t>𝜑</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𝑑</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𝑥</m:t>
                          </m:r>
                        </m:e>
                      </m:nary>
                      <m:r>
                        <a:rPr lang="en-US" altLang="zh-CN" sz="2000" b="0" i="1" dirty="0" smtClean="0">
                          <a:latin typeface="Cambria Math" panose="02040503050406030204" pitchFamily="18" charset="0"/>
                        </a:rPr>
                        <m:t>=</m:t>
                      </m:r>
                      <m:r>
                        <a:rPr lang="en-US" altLang="zh-CN" sz="2000" b="0" i="1" dirty="0" smtClean="0">
                          <a:solidFill>
                            <a:srgbClr val="7030A0"/>
                          </a:solidFill>
                          <a:latin typeface="Cambria Math" panose="02040503050406030204" pitchFamily="18" charset="0"/>
                        </a:rPr>
                        <m:t>𝑞</m:t>
                      </m:r>
                      <m:sSup>
                        <m:sSupPr>
                          <m:ctrlPr>
                            <a:rPr lang="en-US" altLang="zh-CN" sz="2000" b="0" i="1" dirty="0" smtClean="0">
                              <a:solidFill>
                                <a:srgbClr val="7030A0"/>
                              </a:solidFill>
                              <a:latin typeface="Cambria Math" panose="02040503050406030204" pitchFamily="18" charset="0"/>
                            </a:rPr>
                          </m:ctrlPr>
                        </m:sSupPr>
                        <m:e>
                          <m:r>
                            <a:rPr lang="en-US" altLang="zh-CN" sz="2000" b="0" i="1" dirty="0" smtClean="0">
                              <a:solidFill>
                                <a:srgbClr val="7030A0"/>
                              </a:solidFill>
                              <a:latin typeface="Cambria Math" panose="02040503050406030204" pitchFamily="18" charset="0"/>
                            </a:rPr>
                            <m:t>𝑅</m:t>
                          </m:r>
                        </m:e>
                        <m:sup>
                          <m:r>
                            <a:rPr lang="en-US" altLang="zh-CN" sz="2000" b="0" i="1" dirty="0" smtClean="0">
                              <a:solidFill>
                                <a:srgbClr val="7030A0"/>
                              </a:solidFill>
                              <a:latin typeface="Cambria Math" panose="02040503050406030204" pitchFamily="18" charset="0"/>
                            </a:rPr>
                            <m:t>𝑙</m:t>
                          </m:r>
                        </m:sup>
                      </m:sSup>
                      <m:sSubSup>
                        <m:sSubSupPr>
                          <m:ctrlPr>
                            <a:rPr lang="en-US" altLang="zh-CN" sz="2000" b="0" i="1" dirty="0" smtClean="0">
                              <a:solidFill>
                                <a:srgbClr val="7030A0"/>
                              </a:solidFill>
                              <a:latin typeface="Cambria Math" panose="02040503050406030204" pitchFamily="18" charset="0"/>
                            </a:rPr>
                          </m:ctrlPr>
                        </m:sSubSupPr>
                        <m:e>
                          <m:r>
                            <a:rPr lang="en-US" altLang="zh-CN" sz="2000" b="0" i="1" dirty="0" smtClean="0">
                              <a:solidFill>
                                <a:srgbClr val="7030A0"/>
                              </a:solidFill>
                              <a:latin typeface="Cambria Math" panose="02040503050406030204" pitchFamily="18" charset="0"/>
                            </a:rPr>
                            <m:t>𝑌</m:t>
                          </m:r>
                        </m:e>
                        <m:sub>
                          <m:r>
                            <a:rPr lang="en-US" altLang="zh-CN" sz="2000" b="0" i="1" dirty="0" smtClean="0">
                              <a:solidFill>
                                <a:srgbClr val="7030A0"/>
                              </a:solidFill>
                              <a:latin typeface="Cambria Math" panose="02040503050406030204" pitchFamily="18" charset="0"/>
                            </a:rPr>
                            <m:t>𝑙𝑚</m:t>
                          </m:r>
                        </m:sub>
                        <m:sup>
                          <m:r>
                            <a:rPr lang="en-US" altLang="zh-CN" sz="2000" b="0" i="1" dirty="0" smtClean="0">
                              <a:solidFill>
                                <a:srgbClr val="7030A0"/>
                              </a:solidFill>
                              <a:latin typeface="Cambria Math" panose="02040503050406030204" pitchFamily="18" charset="0"/>
                            </a:rPr>
                            <m:t>∗</m:t>
                          </m:r>
                        </m:sup>
                      </m:sSubSup>
                      <m:d>
                        <m:dPr>
                          <m:ctrlPr>
                            <a:rPr lang="en-US" altLang="zh-CN" sz="2000" b="0" i="1" dirty="0" smtClean="0">
                              <a:solidFill>
                                <a:srgbClr val="7030A0"/>
                              </a:solidFill>
                              <a:latin typeface="Cambria Math" panose="02040503050406030204" pitchFamily="18" charset="0"/>
                            </a:rPr>
                          </m:ctrlPr>
                        </m:dPr>
                        <m:e>
                          <m:f>
                            <m:fPr>
                              <m:ctrlPr>
                                <a:rPr lang="en-US" altLang="zh-CN" sz="2000" b="0" i="1" dirty="0" smtClean="0">
                                  <a:solidFill>
                                    <a:srgbClr val="7030A0"/>
                                  </a:solidFill>
                                  <a:latin typeface="Cambria Math" panose="02040503050406030204" pitchFamily="18" charset="0"/>
                                </a:rPr>
                              </m:ctrlPr>
                            </m:fPr>
                            <m:num>
                              <m:r>
                                <a:rPr lang="en-US" altLang="zh-CN" sz="2000" b="0" i="1" dirty="0" smtClean="0">
                                  <a:solidFill>
                                    <a:srgbClr val="7030A0"/>
                                  </a:solidFill>
                                  <a:latin typeface="Cambria Math" panose="02040503050406030204" pitchFamily="18" charset="0"/>
                                </a:rPr>
                                <m:t>𝜋</m:t>
                              </m:r>
                            </m:num>
                            <m:den>
                              <m:r>
                                <a:rPr lang="en-US" altLang="zh-CN" sz="2000" b="0" i="1" dirty="0" smtClean="0">
                                  <a:solidFill>
                                    <a:srgbClr val="7030A0"/>
                                  </a:solidFill>
                                  <a:latin typeface="Cambria Math" panose="02040503050406030204" pitchFamily="18" charset="0"/>
                                </a:rPr>
                                <m:t>2</m:t>
                              </m:r>
                            </m:den>
                          </m:f>
                          <m:r>
                            <a:rPr lang="en-US" altLang="zh-CN" sz="2000" b="0" i="1" dirty="0" smtClean="0">
                              <a:solidFill>
                                <a:srgbClr val="7030A0"/>
                              </a:solidFill>
                              <a:latin typeface="Cambria Math" panose="02040503050406030204" pitchFamily="18" charset="0"/>
                            </a:rPr>
                            <m:t>, 0</m:t>
                          </m:r>
                        </m:e>
                      </m:d>
                    </m:oMath>
                  </m:oMathPara>
                </a14:m>
                <a:endParaRPr lang="en-US" altLang="zh-CN" sz="2000" b="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00</m:t>
                              </m:r>
                            </m:sub>
                          </m:sSub>
                        </m:e>
                      </m:acc>
                      <m:r>
                        <a:rPr lang="en-US" altLang="zh-CN" sz="2000" b="0" i="1" dirty="0" smtClean="0">
                          <a:latin typeface="Cambria Math" panose="02040503050406030204" pitchFamily="18" charset="0"/>
                        </a:rPr>
                        <m:t>=</m:t>
                      </m:r>
                      <m:rad>
                        <m:radPr>
                          <m:degHide m:val="on"/>
                          <m:ctrlPr>
                            <a:rPr lang="en-US" altLang="zh-CN" sz="2000" b="0" i="1" dirty="0" smtClean="0">
                              <a:latin typeface="Cambria Math" panose="02040503050406030204" pitchFamily="18" charset="0"/>
                            </a:rPr>
                          </m:ctrlPr>
                        </m:radPr>
                        <m:deg/>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1</m:t>
                              </m:r>
                            </m:num>
                            <m:den>
                              <m:r>
                                <a:rPr lang="en-US" altLang="zh-CN" sz="2000" b="0" i="1" dirty="0" smtClean="0">
                                  <a:latin typeface="Cambria Math" panose="02040503050406030204" pitchFamily="18" charset="0"/>
                                </a:rPr>
                                <m:t>4</m:t>
                              </m:r>
                              <m:r>
                                <a:rPr lang="en-US" altLang="zh-CN" sz="2000" b="0" i="1" dirty="0" smtClean="0">
                                  <a:latin typeface="Cambria Math" panose="02040503050406030204" pitchFamily="18" charset="0"/>
                                </a:rPr>
                                <m:t>𝜋</m:t>
                              </m:r>
                            </m:den>
                          </m:f>
                        </m:e>
                      </m:rad>
                      <m:r>
                        <a:rPr lang="en-US" altLang="zh-CN" sz="2000" b="0" i="1" dirty="0" smtClean="0">
                          <a:latin typeface="Cambria Math" panose="02040503050406030204" pitchFamily="18" charset="0"/>
                        </a:rPr>
                        <m:t>𝑞</m:t>
                      </m:r>
                      <m:r>
                        <a:rPr lang="en-US" altLang="zh-CN" sz="2000" b="0" i="1" dirty="0" smtClean="0">
                          <a:latin typeface="Cambria Math" panose="02040503050406030204" pitchFamily="18" charset="0"/>
                        </a:rPr>
                        <m:t>,  </m:t>
                      </m:r>
                      <m:acc>
                        <m:accPr>
                          <m:chr m:val="̅"/>
                          <m:ctrlPr>
                            <a:rPr lang="en-US" altLang="zh-CN" sz="2000" b="0" i="1" dirty="0" smtClean="0">
                              <a:latin typeface="Cambria Math" panose="02040503050406030204" pitchFamily="18" charset="0"/>
                            </a:rPr>
                          </m:ctrlPr>
                        </m:acc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𝑞</m:t>
                              </m:r>
                            </m:e>
                            <m:sub>
                              <m:r>
                                <a:rPr lang="en-US" altLang="zh-CN" sz="2000" b="0" i="1" dirty="0" smtClean="0">
                                  <a:latin typeface="Cambria Math" panose="02040503050406030204" pitchFamily="18" charset="0"/>
                                </a:rPr>
                                <m:t>11</m:t>
                              </m:r>
                            </m:sub>
                          </m:sSub>
                        </m:e>
                      </m:acc>
                      <m:r>
                        <a:rPr lang="en-US" altLang="zh-CN" sz="2000" b="0" i="1" dirty="0" smtClean="0">
                          <a:latin typeface="Cambria Math" panose="02040503050406030204" pitchFamily="18" charset="0"/>
                        </a:rPr>
                        <m:t>=−</m:t>
                      </m:r>
                      <m:rad>
                        <m:radPr>
                          <m:degHide m:val="on"/>
                          <m:ctrlPr>
                            <a:rPr lang="en-US" altLang="zh-CN" sz="2000" b="0" i="1" dirty="0" smtClean="0">
                              <a:latin typeface="Cambria Math" panose="02040503050406030204" pitchFamily="18" charset="0"/>
                            </a:rPr>
                          </m:ctrlPr>
                        </m:radPr>
                        <m:deg/>
                        <m:e>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3</m:t>
                              </m:r>
                            </m:num>
                            <m:den>
                              <m:r>
                                <a:rPr lang="en-US" altLang="zh-CN" sz="2000" b="0" i="1" dirty="0" smtClean="0">
                                  <a:latin typeface="Cambria Math" panose="02040503050406030204" pitchFamily="18" charset="0"/>
                                </a:rPr>
                                <m:t>8</m:t>
                              </m:r>
                              <m:r>
                                <a:rPr lang="en-US" altLang="zh-CN" sz="2000" b="0" i="1" dirty="0" smtClean="0">
                                  <a:latin typeface="Cambria Math" panose="02040503050406030204" pitchFamily="18" charset="0"/>
                                </a:rPr>
                                <m:t>𝜋</m:t>
                              </m:r>
                            </m:den>
                          </m:f>
                        </m:e>
                      </m:rad>
                      <m:r>
                        <a:rPr lang="en-US" altLang="zh-CN" sz="2000" b="0" i="1" dirty="0" smtClean="0">
                          <a:latin typeface="Cambria Math" panose="02040503050406030204" pitchFamily="18" charset="0"/>
                        </a:rPr>
                        <m:t>𝑞𝑅</m:t>
                      </m:r>
                      <m:r>
                        <a:rPr lang="en-US" altLang="zh-CN" sz="2000" b="0" i="1" dirty="0" smtClean="0">
                          <a:latin typeface="Cambria Math" panose="02040503050406030204" pitchFamily="18" charset="0"/>
                        </a:rPr>
                        <m:t>→</m:t>
                      </m:r>
                      <m:acc>
                        <m:accPr>
                          <m:chr m:val="̅"/>
                          <m:ctrlPr>
                            <a:rPr lang="en-US" altLang="zh-CN" sz="2000" i="1">
                              <a:latin typeface="Cambria Math" panose="02040503050406030204" pitchFamily="18" charset="0"/>
                            </a:rPr>
                          </m:ctrlPr>
                        </m:accPr>
                        <m:e>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𝑞</m:t>
                              </m:r>
                            </m:e>
                            <m:sub>
                              <m:r>
                                <a:rPr lang="en-US" altLang="zh-CN" sz="2000" i="1">
                                  <a:latin typeface="Cambria Math" panose="02040503050406030204" pitchFamily="18" charset="0"/>
                                </a:rPr>
                                <m:t>00</m:t>
                              </m:r>
                            </m:sub>
                            <m:sup>
                              <m:r>
                                <a:rPr lang="en-US" altLang="zh-CN" sz="2000" b="0" i="1" smtClean="0">
                                  <a:latin typeface="Cambria Math" panose="02040503050406030204" pitchFamily="18" charset="0"/>
                                </a:rPr>
                                <m:t>𝑒𝑓𝑓</m:t>
                              </m:r>
                            </m:sup>
                          </m:sSubSup>
                        </m:e>
                      </m:acc>
                      <m:r>
                        <a:rPr lang="en-US" altLang="zh-CN" sz="2000" i="1" dirty="0">
                          <a:latin typeface="Cambria Math" panose="02040503050406030204" pitchFamily="18" charset="0"/>
                        </a:rPr>
                        <m:t>=</m:t>
                      </m:r>
                      <m:rad>
                        <m:radPr>
                          <m:degHide m:val="on"/>
                          <m:ctrlPr>
                            <a:rPr lang="en-US" altLang="zh-CN" sz="2000" i="1" dirty="0">
                              <a:latin typeface="Cambria Math" panose="02040503050406030204" pitchFamily="18" charset="0"/>
                            </a:rPr>
                          </m:ctrlPr>
                        </m:radPr>
                        <m:deg/>
                        <m:e>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1</m:t>
                              </m:r>
                            </m:num>
                            <m:den>
                              <m:r>
                                <a:rPr lang="en-US" altLang="zh-CN" sz="2000" i="1" dirty="0">
                                  <a:latin typeface="Cambria Math" panose="02040503050406030204" pitchFamily="18" charset="0"/>
                                </a:rPr>
                                <m:t>4</m:t>
                              </m:r>
                              <m:r>
                                <a:rPr lang="en-US" altLang="zh-CN" sz="2000" i="1" dirty="0">
                                  <a:latin typeface="Cambria Math" panose="02040503050406030204" pitchFamily="18" charset="0"/>
                                </a:rPr>
                                <m:t>𝜋</m:t>
                              </m:r>
                            </m:den>
                          </m:f>
                        </m:e>
                      </m:rad>
                      <m:r>
                        <a:rPr lang="en-US" altLang="zh-CN" sz="2000" i="1" dirty="0">
                          <a:latin typeface="Cambria Math" panose="02040503050406030204" pitchFamily="18" charset="0"/>
                        </a:rPr>
                        <m:t>𝑞</m:t>
                      </m:r>
                      <m:r>
                        <a:rPr lang="en-US" altLang="zh-CN" sz="2000" i="1" dirty="0">
                          <a:latin typeface="Cambria Math" panose="02040503050406030204" pitchFamily="18" charset="0"/>
                        </a:rPr>
                        <m:t>,  </m:t>
                      </m:r>
                      <m:acc>
                        <m:accPr>
                          <m:chr m:val="̅"/>
                          <m:ctrlPr>
                            <a:rPr lang="en-US" altLang="zh-CN" sz="2000" i="1" dirty="0">
                              <a:latin typeface="Cambria Math" panose="02040503050406030204" pitchFamily="18" charset="0"/>
                            </a:rPr>
                          </m:ctrlPr>
                        </m:accPr>
                        <m:e>
                          <m:sSubSup>
                            <m:sSubSupPr>
                              <m:ctrlPr>
                                <a:rPr lang="en-US" altLang="zh-CN" sz="2000" b="0" i="1" dirty="0" smtClean="0">
                                  <a:latin typeface="Cambria Math" panose="02040503050406030204" pitchFamily="18" charset="0"/>
                                </a:rPr>
                              </m:ctrlPr>
                            </m:sSubSupPr>
                            <m:e>
                              <m:r>
                                <a:rPr lang="en-US" altLang="zh-CN" sz="2000" i="1" dirty="0">
                                  <a:latin typeface="Cambria Math" panose="02040503050406030204" pitchFamily="18" charset="0"/>
                                </a:rPr>
                                <m:t>𝑞</m:t>
                              </m:r>
                            </m:e>
                            <m:sub>
                              <m:r>
                                <a:rPr lang="en-US" altLang="zh-CN" sz="2000" i="1" dirty="0">
                                  <a:latin typeface="Cambria Math" panose="02040503050406030204" pitchFamily="18" charset="0"/>
                                </a:rPr>
                                <m:t>11</m:t>
                              </m:r>
                            </m:sub>
                            <m:sup>
                              <m:r>
                                <a:rPr lang="en-US" altLang="zh-CN" sz="2000" b="0" i="1" dirty="0" smtClean="0">
                                  <a:latin typeface="Cambria Math" panose="02040503050406030204" pitchFamily="18" charset="0"/>
                                </a:rPr>
                                <m:t>𝑒𝑓𝑓</m:t>
                              </m:r>
                            </m:sup>
                          </m:sSubSup>
                        </m:e>
                      </m:acc>
                      <m:r>
                        <a:rPr lang="en-US" altLang="zh-CN" sz="2000" i="1" dirty="0">
                          <a:latin typeface="Cambria Math" panose="02040503050406030204" pitchFamily="18" charset="0"/>
                        </a:rPr>
                        <m:t>=−</m:t>
                      </m:r>
                      <m:rad>
                        <m:radPr>
                          <m:degHide m:val="on"/>
                          <m:ctrlPr>
                            <a:rPr lang="en-US" altLang="zh-CN" sz="2000" i="1" dirty="0">
                              <a:latin typeface="Cambria Math" panose="02040503050406030204" pitchFamily="18" charset="0"/>
                            </a:rPr>
                          </m:ctrlPr>
                        </m:radPr>
                        <m:deg/>
                        <m:e>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3</m:t>
                              </m:r>
                            </m:num>
                            <m:den>
                              <m:r>
                                <a:rPr lang="en-US" altLang="zh-CN" sz="2000" b="0" i="1" dirty="0" smtClean="0">
                                  <a:latin typeface="Cambria Math" panose="02040503050406030204" pitchFamily="18" charset="0"/>
                                </a:rPr>
                                <m:t>2</m:t>
                              </m:r>
                              <m:r>
                                <a:rPr lang="en-US" altLang="zh-CN" sz="2000" i="1" dirty="0">
                                  <a:latin typeface="Cambria Math" panose="02040503050406030204" pitchFamily="18" charset="0"/>
                                </a:rPr>
                                <m:t>𝜋</m:t>
                              </m:r>
                            </m:den>
                          </m:f>
                        </m:e>
                      </m:rad>
                      <m:r>
                        <a:rPr lang="en-US" altLang="zh-CN" sz="2000" i="1" dirty="0">
                          <a:latin typeface="Cambria Math" panose="02040503050406030204" pitchFamily="18" charset="0"/>
                        </a:rPr>
                        <m:t>𝑞𝑅</m:t>
                      </m:r>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𝜌</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𝑇</m:t>
                          </m:r>
                        </m:den>
                      </m:f>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0</m:t>
                          </m:r>
                        </m:sub>
                        <m:sup>
                          <m:r>
                            <a:rPr lang="en-US" altLang="zh-CN" sz="2000" i="1">
                              <a:latin typeface="Cambria Math" panose="02040503050406030204" pitchFamily="18" charset="0"/>
                            </a:rPr>
                            <m:t>𝑇</m:t>
                          </m:r>
                        </m:sup>
                        <m:e>
                          <m:r>
                            <a:rPr lang="en-US" altLang="zh-CN" sz="2000" i="1">
                              <a:latin typeface="Cambria Math" panose="02040503050406030204" pitchFamily="18" charset="0"/>
                            </a:rPr>
                            <m:t>𝜌</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𝑡</m:t>
                              </m:r>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𝑖𝑛</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𝜔</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𝑡</m:t>
                              </m:r>
                            </m:sup>
                          </m:sSup>
                          <m:r>
                            <a:rPr lang="en-US" altLang="zh-CN" sz="2000" i="1">
                              <a:latin typeface="Cambria Math" panose="02040503050406030204" pitchFamily="18" charset="0"/>
                            </a:rPr>
                            <m:t>𝑑𝑡</m:t>
                          </m:r>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𝑞</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2</m:t>
                              </m:r>
                            </m:sup>
                          </m:sSup>
                        </m:den>
                      </m:f>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e>
                      </m:d>
                      <m:r>
                        <a:rPr lang="en-US" altLang="zh-CN" sz="2000" b="0" i="1" smtClean="0">
                          <a:latin typeface="Cambria Math" panose="02040503050406030204" pitchFamily="18" charset="0"/>
                        </a:rPr>
                        <m:t>𝛿</m:t>
                      </m:r>
                      <m:d>
                        <m:dPr>
                          <m:ctrlPr>
                            <a:rPr lang="en-US" altLang="zh-CN" sz="2000" b="0" i="1" smtClean="0">
                              <a:latin typeface="Cambria Math" panose="02040503050406030204" pitchFamily="18" charset="0"/>
                            </a:rPr>
                          </m:ctrlPr>
                        </m:d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𝜃</m:t>
                              </m:r>
                            </m:e>
                          </m:func>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𝑖𝑛</m:t>
                          </m:r>
                          <m:r>
                            <a:rPr lang="en-US" altLang="zh-CN" sz="2000" b="0" i="1" smtClean="0">
                              <a:latin typeface="Cambria Math" panose="02040503050406030204" pitchFamily="18" charset="0"/>
                            </a:rPr>
                            <m:t>𝜙</m:t>
                          </m:r>
                        </m:sup>
                      </m:sSup>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𝑙𝑚</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𝜌</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e>
                          </m:d>
                        </m:e>
                      </m:d>
                      <m:r>
                        <a:rPr lang="en-US" altLang="zh-CN" sz="2000" b="0" i="1" smtClean="0">
                          <a:latin typeface="Cambria Math" panose="02040503050406030204" pitchFamily="18" charset="0"/>
                        </a:rPr>
                        <m:t>=</m:t>
                      </m:r>
                      <m:nary>
                        <m:naryPr>
                          <m:subHide m:val="on"/>
                          <m:supHide m:val="on"/>
                          <m:ctrlPr>
                            <a:rPr lang="en-US" altLang="zh-CN" sz="2000" b="0" i="1" smtClean="0">
                              <a:latin typeface="Cambria Math" panose="02040503050406030204" pitchFamily="18" charset="0"/>
                            </a:rPr>
                          </m:ctrlPr>
                        </m:naryPr>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𝑙</m:t>
                              </m:r>
                            </m:sup>
                          </m:sSup>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𝑌</m:t>
                              </m:r>
                            </m:e>
                            <m:sub>
                              <m:r>
                                <a:rPr lang="en-US" altLang="zh-CN" sz="2000" b="0" i="1" smtClean="0">
                                  <a:latin typeface="Cambria Math" panose="02040503050406030204" pitchFamily="18" charset="0"/>
                                </a:rPr>
                                <m:t>𝑙𝑚</m:t>
                              </m:r>
                            </m:sub>
                            <m:sup>
                              <m:r>
                                <a:rPr lang="en-US" altLang="zh-CN" sz="2000" b="0" i="1" smtClean="0">
                                  <a:latin typeface="Cambria Math" panose="02040503050406030204" pitchFamily="18" charset="0"/>
                                </a:rPr>
                                <m:t>∗</m:t>
                              </m:r>
                            </m:sup>
                          </m:sSub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𝜙</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𝜌</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𝜙</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2</m:t>
                              </m:r>
                            </m:sup>
                          </m:sSup>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𝜃</m:t>
                              </m:r>
                            </m:e>
                          </m:func>
                          <m:r>
                            <a:rPr lang="en-US" altLang="zh-CN" sz="2000" b="0" i="1" smtClean="0">
                              <a:latin typeface="Cambria Math" panose="02040503050406030204" pitchFamily="18" charset="0"/>
                            </a:rPr>
                            <m:t>𝑑𝑟𝑑</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𝜙</m:t>
                          </m:r>
                        </m:e>
                      </m:nary>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𝛿</m:t>
                          </m:r>
                        </m:e>
                        <m:sub>
                          <m:r>
                            <a:rPr lang="en-US" altLang="zh-CN" sz="2000" b="0" i="1" smtClean="0">
                              <a:latin typeface="Cambria Math" panose="02040503050406030204" pitchFamily="18" charset="0"/>
                            </a:rPr>
                            <m:t>𝑚𝑛</m:t>
                          </m:r>
                        </m:sub>
                      </m:sSub>
                      <m:r>
                        <a:rPr lang="en-US" altLang="zh-CN" sz="2000" b="0" i="1" smtClean="0">
                          <a:solidFill>
                            <a:srgbClr val="7030A0"/>
                          </a:solidFill>
                          <a:latin typeface="Cambria Math" panose="02040503050406030204" pitchFamily="18" charset="0"/>
                        </a:rPr>
                        <m:t>𝑞</m:t>
                      </m:r>
                      <m:sSup>
                        <m:sSupPr>
                          <m:ctrlPr>
                            <a:rPr lang="en-US" altLang="zh-CN" sz="2000" b="0" i="1" smtClean="0">
                              <a:solidFill>
                                <a:srgbClr val="7030A0"/>
                              </a:solidFill>
                              <a:latin typeface="Cambria Math" panose="02040503050406030204" pitchFamily="18" charset="0"/>
                            </a:rPr>
                          </m:ctrlPr>
                        </m:sSupPr>
                        <m:e>
                          <m:r>
                            <a:rPr lang="en-US" altLang="zh-CN" sz="2000" b="0" i="1" smtClean="0">
                              <a:solidFill>
                                <a:srgbClr val="7030A0"/>
                              </a:solidFill>
                              <a:latin typeface="Cambria Math" panose="02040503050406030204" pitchFamily="18" charset="0"/>
                            </a:rPr>
                            <m:t>𝑅</m:t>
                          </m:r>
                        </m:e>
                        <m:sup>
                          <m:r>
                            <a:rPr lang="en-US" altLang="zh-CN" sz="2000" b="0" i="1" smtClean="0">
                              <a:solidFill>
                                <a:srgbClr val="7030A0"/>
                              </a:solidFill>
                              <a:latin typeface="Cambria Math" panose="02040503050406030204" pitchFamily="18" charset="0"/>
                            </a:rPr>
                            <m:t>𝑙</m:t>
                          </m:r>
                        </m:sup>
                      </m:sSup>
                      <m:sSubSup>
                        <m:sSubSupPr>
                          <m:ctrlPr>
                            <a:rPr lang="en-US" altLang="zh-CN" sz="2000" i="1" dirty="0">
                              <a:solidFill>
                                <a:srgbClr val="7030A0"/>
                              </a:solidFill>
                              <a:latin typeface="Cambria Math" panose="02040503050406030204" pitchFamily="18" charset="0"/>
                            </a:rPr>
                          </m:ctrlPr>
                        </m:sSubSupPr>
                        <m:e>
                          <m:r>
                            <a:rPr lang="en-US" altLang="zh-CN" sz="2000" i="1" dirty="0">
                              <a:solidFill>
                                <a:srgbClr val="7030A0"/>
                              </a:solidFill>
                              <a:latin typeface="Cambria Math" panose="02040503050406030204" pitchFamily="18" charset="0"/>
                            </a:rPr>
                            <m:t>𝑌</m:t>
                          </m:r>
                        </m:e>
                        <m:sub>
                          <m:r>
                            <a:rPr lang="en-US" altLang="zh-CN" sz="2000" i="1" dirty="0">
                              <a:solidFill>
                                <a:srgbClr val="7030A0"/>
                              </a:solidFill>
                              <a:latin typeface="Cambria Math" panose="02040503050406030204" pitchFamily="18" charset="0"/>
                            </a:rPr>
                            <m:t>𝑙𝑚</m:t>
                          </m:r>
                        </m:sub>
                        <m:sup>
                          <m:r>
                            <a:rPr lang="en-US" altLang="zh-CN" sz="2000" i="1" dirty="0">
                              <a:solidFill>
                                <a:srgbClr val="7030A0"/>
                              </a:solidFill>
                              <a:latin typeface="Cambria Math" panose="02040503050406030204" pitchFamily="18" charset="0"/>
                            </a:rPr>
                            <m:t>∗</m:t>
                          </m:r>
                        </m:sup>
                      </m:sSubSup>
                      <m:d>
                        <m:dPr>
                          <m:ctrlPr>
                            <a:rPr lang="en-US" altLang="zh-CN" sz="2000" i="1" dirty="0">
                              <a:solidFill>
                                <a:srgbClr val="7030A0"/>
                              </a:solidFill>
                              <a:latin typeface="Cambria Math" panose="02040503050406030204" pitchFamily="18" charset="0"/>
                            </a:rPr>
                          </m:ctrlPr>
                        </m:dPr>
                        <m:e>
                          <m:f>
                            <m:fPr>
                              <m:ctrlPr>
                                <a:rPr lang="en-US" altLang="zh-CN" sz="2000" i="1" dirty="0">
                                  <a:solidFill>
                                    <a:srgbClr val="7030A0"/>
                                  </a:solidFill>
                                  <a:latin typeface="Cambria Math" panose="02040503050406030204" pitchFamily="18" charset="0"/>
                                </a:rPr>
                              </m:ctrlPr>
                            </m:fPr>
                            <m:num>
                              <m:r>
                                <a:rPr lang="en-US" altLang="zh-CN" sz="2000" i="1" dirty="0">
                                  <a:solidFill>
                                    <a:srgbClr val="7030A0"/>
                                  </a:solidFill>
                                  <a:latin typeface="Cambria Math" panose="02040503050406030204" pitchFamily="18" charset="0"/>
                                </a:rPr>
                                <m:t>𝜋</m:t>
                              </m:r>
                            </m:num>
                            <m:den>
                              <m:r>
                                <a:rPr lang="en-US" altLang="zh-CN" sz="2000" i="1" dirty="0">
                                  <a:solidFill>
                                    <a:srgbClr val="7030A0"/>
                                  </a:solidFill>
                                  <a:latin typeface="Cambria Math" panose="02040503050406030204" pitchFamily="18" charset="0"/>
                                </a:rPr>
                                <m:t>2</m:t>
                              </m:r>
                            </m:den>
                          </m:f>
                          <m:r>
                            <a:rPr lang="en-US" altLang="zh-CN" sz="2000" i="1" dirty="0">
                              <a:solidFill>
                                <a:srgbClr val="7030A0"/>
                              </a:solidFill>
                              <a:latin typeface="Cambria Math" panose="02040503050406030204" pitchFamily="18" charset="0"/>
                            </a:rPr>
                            <m:t>, 0</m:t>
                          </m:r>
                        </m:e>
                      </m:d>
                    </m:oMath>
                  </m:oMathPara>
                </a14:m>
                <a:endParaRPr lang="en-US" altLang="zh-CN" sz="2000" dirty="0"/>
              </a:p>
              <a:p>
                <a:pPr marL="0" indent="0">
                  <a:buNone/>
                </a:pPr>
                <a:r>
                  <a:rPr lang="zh-CN" altLang="en-US" sz="2000" dirty="0"/>
                  <a:t>只要</a:t>
                </a:r>
                <a14:m>
                  <m:oMath xmlns:m="http://schemas.openxmlformats.org/officeDocument/2006/math">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zh-CN" altLang="en-US" sz="2000" i="1">
                        <a:latin typeface="Cambria Math" panose="02040503050406030204" pitchFamily="18" charset="0"/>
                      </a:rPr>
                      <m:t>是</m:t>
                    </m:r>
                  </m:oMath>
                </a14:m>
                <a:r>
                  <a:rPr lang="zh-CN" altLang="en-US" sz="2000" dirty="0"/>
                  <a:t>偶数就存在辐射，频率是</a:t>
                </a:r>
                <a14:m>
                  <m:oMath xmlns:m="http://schemas.openxmlformats.org/officeDocument/2006/math">
                    <m:r>
                      <a:rPr lang="en-US" altLang="zh-CN" sz="2000" b="0" i="1" smtClean="0">
                        <a:latin typeface="Cambria Math" panose="02040503050406030204" pitchFamily="18" charset="0"/>
                      </a:rPr>
                      <m:t>𝑚</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0</m:t>
                        </m:r>
                      </m:sub>
                    </m:sSub>
                  </m:oMath>
                </a14:m>
                <a:endParaRPr lang="en-US" altLang="zh-CN" sz="2000" dirty="0"/>
              </a:p>
              <a:p>
                <a:pPr marL="0" indent="0">
                  <a:buFont typeface="Arial" panose="020B0604020202020204" pitchFamily="34" charset="0"/>
                  <a:buNone/>
                </a:pPr>
                <a:endParaRPr lang="zh-CN" altLang="en-US" sz="2000" dirty="0"/>
              </a:p>
            </p:txBody>
          </p:sp>
        </mc:Choice>
        <mc:Fallback>
          <p:sp>
            <p:nvSpPr>
              <p:cNvPr id="9" name="内容占位符 2">
                <a:extLst>
                  <a:ext uri="{FF2B5EF4-FFF2-40B4-BE49-F238E27FC236}">
                    <a16:creationId xmlns:a16="http://schemas.microsoft.com/office/drawing/2014/main" id="{6B4CC73A-1138-148D-1FB1-C3DB41780E3A}"/>
                  </a:ext>
                </a:extLst>
              </p:cNvPr>
              <p:cNvSpPr txBox="1">
                <a:spLocks noRot="1" noChangeAspect="1" noMove="1" noResize="1" noEditPoints="1" noAdjustHandles="1" noChangeArrowheads="1" noChangeShapeType="1" noTextEdit="1"/>
              </p:cNvSpPr>
              <p:nvPr/>
            </p:nvSpPr>
            <p:spPr>
              <a:xfrm>
                <a:off x="838200" y="1915886"/>
                <a:ext cx="10515600" cy="4753428"/>
              </a:xfrm>
              <a:prstGeom prst="rect">
                <a:avLst/>
              </a:prstGeom>
              <a:blipFill>
                <a:blip r:embed="rId3"/>
                <a:stretch>
                  <a:fillRect l="-638" t="-89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F77DCD72-7D7B-84FD-4ECD-E91278E8A644}"/>
              </a:ext>
            </a:extLst>
          </p:cNvPr>
          <p:cNvSpPr txBox="1"/>
          <p:nvPr/>
        </p:nvSpPr>
        <p:spPr>
          <a:xfrm>
            <a:off x="1651000" y="2888343"/>
            <a:ext cx="81280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BEA30695-EAAA-272D-69F6-E86949B4345A}"/>
              </a:ext>
            </a:extLst>
          </p:cNvPr>
          <p:cNvSpPr txBox="1"/>
          <p:nvPr/>
        </p:nvSpPr>
        <p:spPr>
          <a:xfrm>
            <a:off x="1651000" y="4524438"/>
            <a:ext cx="81280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21704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6ECD6E6-0FC0-8ADC-2A34-458F268310E0}"/>
              </a:ext>
            </a:extLst>
          </p:cNvPr>
          <p:cNvSpPr>
            <a:spLocks noGrp="1"/>
          </p:cNvSpPr>
          <p:nvPr>
            <p:ph type="sldNum" sz="quarter" idx="12"/>
          </p:nvPr>
        </p:nvSpPr>
        <p:spPr/>
        <p:txBody>
          <a:bodyPr/>
          <a:lstStyle/>
          <a:p>
            <a:fld id="{60619CE2-D869-49DC-942B-2DB2F3BD9A7A}" type="slidenum">
              <a:rPr lang="zh-CN" altLang="en-US" smtClean="0"/>
              <a:t>46</a:t>
            </a:fld>
            <a:endParaRPr lang="zh-CN" altLang="en-US"/>
          </a:p>
        </p:txBody>
      </p:sp>
      <p:pic>
        <p:nvPicPr>
          <p:cNvPr id="6" name="图片 5">
            <a:extLst>
              <a:ext uri="{FF2B5EF4-FFF2-40B4-BE49-F238E27FC236}">
                <a16:creationId xmlns:a16="http://schemas.microsoft.com/office/drawing/2014/main" id="{47871135-721D-1018-D820-8F9F7294AD8B}"/>
              </a:ext>
            </a:extLst>
          </p:cNvPr>
          <p:cNvPicPr>
            <a:picLocks noChangeAspect="1"/>
          </p:cNvPicPr>
          <p:nvPr/>
        </p:nvPicPr>
        <p:blipFill>
          <a:blip r:embed="rId2"/>
          <a:stretch>
            <a:fillRect/>
          </a:stretch>
        </p:blipFill>
        <p:spPr>
          <a:xfrm>
            <a:off x="1690915" y="136525"/>
            <a:ext cx="9140848" cy="6518675"/>
          </a:xfrm>
          <a:prstGeom prst="rect">
            <a:avLst/>
          </a:prstGeom>
        </p:spPr>
      </p:pic>
    </p:spTree>
    <p:extLst>
      <p:ext uri="{BB962C8B-B14F-4D97-AF65-F5344CB8AC3E}">
        <p14:creationId xmlns:p14="http://schemas.microsoft.com/office/powerpoint/2010/main" val="2384828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D27F10E-FABA-7B14-0F97-4555287303C3}"/>
              </a:ext>
            </a:extLst>
          </p:cNvPr>
          <p:cNvSpPr>
            <a:spLocks noGrp="1"/>
          </p:cNvSpPr>
          <p:nvPr>
            <p:ph type="sldNum" sz="quarter" idx="12"/>
          </p:nvPr>
        </p:nvSpPr>
        <p:spPr/>
        <p:txBody>
          <a:bodyPr/>
          <a:lstStyle/>
          <a:p>
            <a:fld id="{60619CE2-D869-49DC-942B-2DB2F3BD9A7A}" type="slidenum">
              <a:rPr lang="zh-CN" altLang="en-US" smtClean="0"/>
              <a:t>47</a:t>
            </a:fld>
            <a:endParaRPr lang="zh-CN" altLang="en-US"/>
          </a:p>
        </p:txBody>
      </p:sp>
      <p:pic>
        <p:nvPicPr>
          <p:cNvPr id="6" name="图片 5">
            <a:extLst>
              <a:ext uri="{FF2B5EF4-FFF2-40B4-BE49-F238E27FC236}">
                <a16:creationId xmlns:a16="http://schemas.microsoft.com/office/drawing/2014/main" id="{6DA11FE8-E1F2-C6C4-C53E-4AD691934DB0}"/>
              </a:ext>
            </a:extLst>
          </p:cNvPr>
          <p:cNvPicPr>
            <a:picLocks noChangeAspect="1"/>
          </p:cNvPicPr>
          <p:nvPr/>
        </p:nvPicPr>
        <p:blipFill>
          <a:blip r:embed="rId2"/>
          <a:stretch>
            <a:fillRect/>
          </a:stretch>
        </p:blipFill>
        <p:spPr>
          <a:xfrm>
            <a:off x="1083818" y="0"/>
            <a:ext cx="10024363" cy="4453750"/>
          </a:xfrm>
          <a:prstGeom prst="rect">
            <a:avLst/>
          </a:prstGeom>
        </p:spPr>
      </p:pic>
      <p:pic>
        <p:nvPicPr>
          <p:cNvPr id="8" name="图片 7">
            <a:extLst>
              <a:ext uri="{FF2B5EF4-FFF2-40B4-BE49-F238E27FC236}">
                <a16:creationId xmlns:a16="http://schemas.microsoft.com/office/drawing/2014/main" id="{C7C64041-557E-24DA-F9A1-6506E944393A}"/>
              </a:ext>
            </a:extLst>
          </p:cNvPr>
          <p:cNvPicPr>
            <a:picLocks noChangeAspect="1"/>
          </p:cNvPicPr>
          <p:nvPr/>
        </p:nvPicPr>
        <p:blipFill>
          <a:blip r:embed="rId3"/>
          <a:stretch>
            <a:fillRect/>
          </a:stretch>
        </p:blipFill>
        <p:spPr>
          <a:xfrm>
            <a:off x="3297634" y="4564742"/>
            <a:ext cx="7225223" cy="1478601"/>
          </a:xfrm>
          <a:prstGeom prst="rect">
            <a:avLst/>
          </a:prstGeom>
        </p:spPr>
      </p:pic>
    </p:spTree>
    <p:extLst>
      <p:ext uri="{BB962C8B-B14F-4D97-AF65-F5344CB8AC3E}">
        <p14:creationId xmlns:p14="http://schemas.microsoft.com/office/powerpoint/2010/main" val="2773803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4122ED4-5FFB-5A81-296E-1FE4AE1E6BFF}"/>
              </a:ext>
            </a:extLst>
          </p:cNvPr>
          <p:cNvSpPr>
            <a:spLocks noGrp="1"/>
          </p:cNvSpPr>
          <p:nvPr>
            <p:ph type="sldNum" sz="quarter" idx="12"/>
          </p:nvPr>
        </p:nvSpPr>
        <p:spPr/>
        <p:txBody>
          <a:bodyPr/>
          <a:lstStyle/>
          <a:p>
            <a:fld id="{60619CE2-D869-49DC-942B-2DB2F3BD9A7A}" type="slidenum">
              <a:rPr lang="zh-CN" altLang="en-US" smtClean="0"/>
              <a:t>48</a:t>
            </a:fld>
            <a:endParaRPr lang="zh-CN" altLang="en-US"/>
          </a:p>
        </p:txBody>
      </p:sp>
      <p:pic>
        <p:nvPicPr>
          <p:cNvPr id="6" name="图片 5">
            <a:extLst>
              <a:ext uri="{FF2B5EF4-FFF2-40B4-BE49-F238E27FC236}">
                <a16:creationId xmlns:a16="http://schemas.microsoft.com/office/drawing/2014/main" id="{082A34DD-62FB-4BCB-8CE8-08F2308BD675}"/>
              </a:ext>
            </a:extLst>
          </p:cNvPr>
          <p:cNvPicPr>
            <a:picLocks noChangeAspect="1"/>
          </p:cNvPicPr>
          <p:nvPr/>
        </p:nvPicPr>
        <p:blipFill>
          <a:blip r:embed="rId2"/>
          <a:stretch>
            <a:fillRect/>
          </a:stretch>
        </p:blipFill>
        <p:spPr>
          <a:xfrm>
            <a:off x="1702220" y="0"/>
            <a:ext cx="8787559" cy="6709046"/>
          </a:xfrm>
          <a:prstGeom prst="rect">
            <a:avLst/>
          </a:prstGeom>
        </p:spPr>
      </p:pic>
    </p:spTree>
    <p:extLst>
      <p:ext uri="{BB962C8B-B14F-4D97-AF65-F5344CB8AC3E}">
        <p14:creationId xmlns:p14="http://schemas.microsoft.com/office/powerpoint/2010/main" val="12357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BE54EAB-2130-D84C-C948-DC5B02098D23}"/>
              </a:ext>
            </a:extLst>
          </p:cNvPr>
          <p:cNvSpPr>
            <a:spLocks noGrp="1"/>
          </p:cNvSpPr>
          <p:nvPr>
            <p:ph type="sldNum" sz="quarter" idx="12"/>
          </p:nvPr>
        </p:nvSpPr>
        <p:spPr/>
        <p:txBody>
          <a:bodyPr/>
          <a:lstStyle/>
          <a:p>
            <a:fld id="{60619CE2-D869-49DC-942B-2DB2F3BD9A7A}" type="slidenum">
              <a:rPr lang="zh-CN" altLang="en-US" smtClean="0"/>
              <a:t>49</a:t>
            </a:fld>
            <a:endParaRPr lang="zh-CN" altLang="en-US"/>
          </a:p>
        </p:txBody>
      </p:sp>
      <p:pic>
        <p:nvPicPr>
          <p:cNvPr id="6" name="图片 5">
            <a:extLst>
              <a:ext uri="{FF2B5EF4-FFF2-40B4-BE49-F238E27FC236}">
                <a16:creationId xmlns:a16="http://schemas.microsoft.com/office/drawing/2014/main" id="{3DABA356-C6D1-8981-4A74-5007D06D9973}"/>
              </a:ext>
            </a:extLst>
          </p:cNvPr>
          <p:cNvPicPr>
            <a:picLocks noChangeAspect="1"/>
          </p:cNvPicPr>
          <p:nvPr/>
        </p:nvPicPr>
        <p:blipFill>
          <a:blip r:embed="rId2"/>
          <a:stretch>
            <a:fillRect/>
          </a:stretch>
        </p:blipFill>
        <p:spPr>
          <a:xfrm>
            <a:off x="332079" y="0"/>
            <a:ext cx="7855727" cy="6858000"/>
          </a:xfrm>
          <a:prstGeom prst="rect">
            <a:avLst/>
          </a:prstGeom>
        </p:spPr>
      </p:pic>
      <p:pic>
        <p:nvPicPr>
          <p:cNvPr id="8" name="图片 7">
            <a:extLst>
              <a:ext uri="{FF2B5EF4-FFF2-40B4-BE49-F238E27FC236}">
                <a16:creationId xmlns:a16="http://schemas.microsoft.com/office/drawing/2014/main" id="{53CA1337-9706-37C6-9839-EED5A2922C40}"/>
              </a:ext>
            </a:extLst>
          </p:cNvPr>
          <p:cNvPicPr>
            <a:picLocks noChangeAspect="1"/>
          </p:cNvPicPr>
          <p:nvPr/>
        </p:nvPicPr>
        <p:blipFill>
          <a:blip r:embed="rId3"/>
          <a:stretch>
            <a:fillRect/>
          </a:stretch>
        </p:blipFill>
        <p:spPr>
          <a:xfrm>
            <a:off x="7696589" y="1661677"/>
            <a:ext cx="4163332" cy="959966"/>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A11843BA-DAE3-A3D2-FC14-494B342C1F18}"/>
                  </a:ext>
                </a:extLst>
              </p:cNvPr>
              <p:cNvSpPr txBox="1"/>
              <p:nvPr/>
            </p:nvSpPr>
            <p:spPr>
              <a:xfrm>
                <a:off x="7630141" y="2745756"/>
                <a:ext cx="4296228" cy="1842364"/>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坐标系中，计算</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𝛽</m:t>
                    </m:r>
                  </m:oMath>
                </a14:m>
                <a:endParaRPr lang="en-US" altLang="zh-CN" b="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𝑞</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𝐵</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𝑣</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𝑣</m:t>
                          </m:r>
                        </m:num>
                        <m:den>
                          <m:r>
                            <a:rPr lang="en-US" altLang="zh-CN" sz="1800" b="0" i="1" smtClean="0">
                              <a:latin typeface="Cambria Math" panose="02040503050406030204" pitchFamily="18" charset="0"/>
                            </a:rPr>
                            <m:t>1+</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𝑣</m:t>
                              </m:r>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𝑐</m:t>
                              </m:r>
                            </m:e>
                            <m:sup>
                              <m:r>
                                <a:rPr lang="en-US" altLang="zh-CN" sz="1800" b="0" i="1" smtClean="0">
                                  <a:latin typeface="Cambria Math" panose="02040503050406030204" pitchFamily="18" charset="0"/>
                                </a:rPr>
                                <m:t>2</m:t>
                              </m:r>
                            </m:sup>
                          </m:sSup>
                        </m:den>
                      </m:f>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r>
                            <a:rPr lang="zh-CN" altLang="en-US" sz="1800" b="0" i="1" smtClean="0">
                              <a:latin typeface="Cambria Math" panose="02040503050406030204" pitchFamily="18" charset="0"/>
                            </a:rPr>
                            <m:t>𝛽</m:t>
                          </m:r>
                          <m:r>
                            <a:rPr lang="en-US" altLang="zh-CN" sz="1800" b="0" i="1" smtClean="0">
                              <a:latin typeface="Cambria Math" panose="02040503050406030204" pitchFamily="18" charset="0"/>
                            </a:rPr>
                            <m:t>𝑐</m:t>
                          </m:r>
                        </m:num>
                        <m:den>
                          <m:r>
                            <a:rPr lang="en-US" altLang="zh-CN" sz="1800" b="0" i="1" smtClean="0">
                              <a:latin typeface="Cambria Math" panose="02040503050406030204" pitchFamily="18" charset="0"/>
                            </a:rPr>
                            <m:t>1+</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𝛽</m:t>
                              </m:r>
                            </m:e>
                            <m:sup>
                              <m:r>
                                <a:rPr lang="en-US" altLang="zh-CN" sz="1800" b="0" i="1" smtClean="0">
                                  <a:latin typeface="Cambria Math" panose="02040503050406030204" pitchFamily="18" charset="0"/>
                                </a:rPr>
                                <m:t>2</m:t>
                              </m:r>
                            </m:sup>
                          </m:sSup>
                        </m:den>
                      </m:f>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𝛽</m:t>
                          </m:r>
                        </m:e>
                        <m:sub>
                          <m:r>
                            <a:rPr lang="en-US" altLang="zh-CN" sz="1800" i="1">
                              <a:latin typeface="Cambria Math" panose="02040503050406030204" pitchFamily="18" charset="0"/>
                            </a:rPr>
                            <m:t>𝐵</m:t>
                          </m:r>
                        </m:sub>
                      </m:sSub>
                      <m:r>
                        <a:rPr lang="en-US" altLang="zh-CN" sz="1800" b="0" i="1" smtClean="0">
                          <a:latin typeface="Cambria Math" panose="02040503050406030204" pitchFamily="18" charset="0"/>
                        </a:rPr>
                        <m:t>𝑐</m:t>
                      </m:r>
                    </m:oMath>
                  </m:oMathPara>
                </a14:m>
                <a:endParaRPr lang="en-US" altLang="zh-CN" sz="18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𝛾</m:t>
                          </m:r>
                        </m:e>
                        <m:sub>
                          <m:r>
                            <a:rPr lang="en-US" altLang="zh-CN" sz="1800" b="0" i="1" smtClean="0">
                              <a:latin typeface="Cambria Math" panose="02040503050406030204" pitchFamily="18" charset="0"/>
                            </a:rPr>
                            <m:t>𝐵</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ad>
                            <m:radPr>
                              <m:degHide m:val="on"/>
                              <m:ctrlPr>
                                <a:rPr lang="en-US" altLang="zh-CN" sz="1800" b="0" i="1" smtClean="0">
                                  <a:latin typeface="Cambria Math" panose="02040503050406030204" pitchFamily="18" charset="0"/>
                                </a:rPr>
                              </m:ctrlPr>
                            </m:radPr>
                            <m:deg/>
                            <m:e>
                              <m:r>
                                <a:rPr lang="en-US" altLang="zh-CN" sz="1800" b="0" i="1" smtClean="0">
                                  <a:latin typeface="Cambria Math" panose="02040503050406030204" pitchFamily="18" charset="0"/>
                                </a:rPr>
                                <m:t>1−</m:t>
                              </m:r>
                              <m:sSup>
                                <m:sSupPr>
                                  <m:ctrlPr>
                                    <a:rPr lang="en-US" altLang="zh-CN" sz="1800" b="0" i="1" smtClean="0">
                                      <a:latin typeface="Cambria Math" panose="02040503050406030204" pitchFamily="18" charset="0"/>
                                    </a:rPr>
                                  </m:ctrlPr>
                                </m:sSupPr>
                                <m:e>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𝛽</m:t>
                                      </m:r>
                                    </m:e>
                                    <m:sub>
                                      <m:r>
                                        <a:rPr lang="en-US" altLang="zh-CN" sz="1800" b="0" i="1" smtClean="0">
                                          <a:latin typeface="Cambria Math" panose="02040503050406030204" pitchFamily="18" charset="0"/>
                                        </a:rPr>
                                        <m:t>𝐵</m:t>
                                      </m:r>
                                    </m:sub>
                                  </m:sSub>
                                </m:e>
                                <m:sup>
                                  <m:r>
                                    <a:rPr lang="en-US" altLang="zh-CN" sz="1800" b="0" i="1" smtClean="0">
                                      <a:latin typeface="Cambria Math" panose="02040503050406030204" pitchFamily="18" charset="0"/>
                                    </a:rPr>
                                    <m:t>2</m:t>
                                  </m:r>
                                </m:sup>
                              </m:sSup>
                            </m:e>
                          </m:rad>
                        </m:den>
                      </m:f>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sSup>
                            <m:sSupPr>
                              <m:ctrlPr>
                                <a:rPr lang="en-US" altLang="zh-CN" sz="1800" b="0" i="1" smtClean="0">
                                  <a:latin typeface="Cambria Math" panose="02040503050406030204" pitchFamily="18" charset="0"/>
                                </a:rPr>
                              </m:ctrlPr>
                            </m:sSupPr>
                            <m:e>
                              <m:r>
                                <a:rPr lang="zh-CN" altLang="en-US" sz="1800" b="0" i="1" smtClean="0">
                                  <a:latin typeface="Cambria Math" panose="02040503050406030204" pitchFamily="18" charset="0"/>
                                </a:rPr>
                                <m:t>𝛽</m:t>
                              </m:r>
                            </m:e>
                            <m:sup>
                              <m:r>
                                <a:rPr lang="en-US" altLang="zh-CN" sz="1800" b="0" i="1" smtClean="0">
                                  <a:latin typeface="Cambria Math" panose="02040503050406030204" pitchFamily="18" charset="0"/>
                                </a:rPr>
                                <m:t>2</m:t>
                              </m:r>
                            </m:sup>
                          </m:sSup>
                        </m:num>
                        <m:den>
                          <m:r>
                            <a:rPr lang="en-US" altLang="zh-CN" sz="1800" i="1">
                              <a:latin typeface="Cambria Math" panose="02040503050406030204" pitchFamily="18" charset="0"/>
                            </a:rPr>
                            <m:t>1</m:t>
                          </m:r>
                          <m:r>
                            <a:rPr lang="en-US" altLang="zh-CN" sz="1800" b="0" i="1" smtClean="0">
                              <a:latin typeface="Cambria Math" panose="02040503050406030204" pitchFamily="18" charset="0"/>
                            </a:rPr>
                            <m:t>−</m:t>
                          </m:r>
                          <m:sSup>
                            <m:sSupPr>
                              <m:ctrlPr>
                                <a:rPr lang="en-US" altLang="zh-CN" sz="1800" i="1">
                                  <a:latin typeface="Cambria Math" panose="02040503050406030204" pitchFamily="18" charset="0"/>
                                </a:rPr>
                              </m:ctrlPr>
                            </m:sSupPr>
                            <m:e>
                              <m:r>
                                <a:rPr lang="zh-CN" altLang="en-US" sz="1800" i="1">
                                  <a:latin typeface="Cambria Math" panose="02040503050406030204" pitchFamily="18" charset="0"/>
                                </a:rPr>
                                <m:t>𝛽</m:t>
                              </m:r>
                            </m:e>
                            <m:sup>
                              <m:r>
                                <a:rPr lang="en-US" altLang="zh-CN" sz="1800" i="1">
                                  <a:latin typeface="Cambria Math" panose="02040503050406030204" pitchFamily="18" charset="0"/>
                                </a:rPr>
                                <m:t>2</m:t>
                              </m:r>
                            </m:sup>
                          </m:sSup>
                        </m:den>
                      </m:f>
                    </m:oMath>
                  </m:oMathPara>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A11843BA-DAE3-A3D2-FC14-494B342C1F18}"/>
                  </a:ext>
                </a:extLst>
              </p:cNvPr>
              <p:cNvSpPr txBox="1">
                <a:spLocks noRot="1" noChangeAspect="1" noMove="1" noResize="1" noEditPoints="1" noAdjustHandles="1" noChangeArrowheads="1" noChangeShapeType="1" noTextEdit="1"/>
              </p:cNvSpPr>
              <p:nvPr/>
            </p:nvSpPr>
            <p:spPr>
              <a:xfrm>
                <a:off x="7630141" y="2745756"/>
                <a:ext cx="4296228" cy="1842364"/>
              </a:xfrm>
              <a:prstGeom prst="rect">
                <a:avLst/>
              </a:prstGeom>
              <a:blipFill>
                <a:blip r:embed="rId4"/>
                <a:stretch>
                  <a:fillRect l="-1278" t="-23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389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0B6B6A-1CAD-4B2C-7AE8-2114EEB4D56D}"/>
                  </a:ext>
                </a:extLst>
              </p:cNvPr>
              <p:cNvSpPr>
                <a:spLocks noGrp="1"/>
              </p:cNvSpPr>
              <p:nvPr>
                <p:ph idx="1"/>
              </p:nvPr>
            </p:nvSpPr>
            <p:spPr>
              <a:xfrm>
                <a:off x="838200" y="3924550"/>
                <a:ext cx="10515600" cy="2872431"/>
              </a:xfrm>
            </p:spPr>
            <p:txBody>
              <a:bodyPr>
                <a:normAutofit fontScale="92500" lnSpcReduction="20000"/>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绕</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z</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轴旋转角度</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oMath>
                </a14:m>
                <a:endParaRPr lang="en-US" altLang="zh-CN" sz="2000"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𝒙</m:t>
                                  </m:r>
                                </m:sub>
                                <m:sup>
                                  <m:r>
                                    <a:rPr lang="en-US" altLang="zh-CN" sz="2000" b="1" i="1" smtClean="0">
                                      <a:latin typeface="Cambria Math" panose="02040503050406030204" pitchFamily="18" charset="0"/>
                                    </a:rPr>
                                    <m:t>′</m:t>
                                  </m:r>
                                </m:sup>
                              </m:sSubSup>
                              <m:r>
                                <a:rPr lang="en-US" altLang="zh-CN" sz="2000" b="1" i="1" smtClean="0">
                                  <a:latin typeface="Cambria Math" panose="02040503050406030204" pitchFamily="18" charset="0"/>
                                </a:rPr>
                                <m:t>=</m:t>
                              </m:r>
                              <m:func>
                                <m:funcPr>
                                  <m:ctrlPr>
                                    <a:rPr lang="en-US" altLang="zh-CN" sz="2000" b="1"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𝒙</m:t>
                                  </m:r>
                                </m:sub>
                              </m:sSub>
                              <m:r>
                                <a:rPr lang="en-US" altLang="zh-CN" sz="2000" b="1" i="1" smtClean="0">
                                  <a:latin typeface="Cambria Math" panose="02040503050406030204" pitchFamily="18" charset="0"/>
                                </a:rPr>
                                <m:t>+</m:t>
                              </m:r>
                              <m:func>
                                <m:funcPr>
                                  <m:ctrlPr>
                                    <a:rPr lang="en-US" altLang="zh-CN" sz="2000" b="1"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e>
                              </m:func>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𝒚</m:t>
                                  </m:r>
                                </m:sub>
                              </m:sSub>
                            </m:e>
                            <m:e>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𝒆</m:t>
                                  </m:r>
                                </m:e>
                                <m:sub>
                                  <m:r>
                                    <a:rPr lang="en-US" altLang="zh-CN" sz="2000" b="1" i="1" smtClean="0">
                                      <a:latin typeface="Cambria Math" panose="02040503050406030204" pitchFamily="18" charset="0"/>
                                    </a:rPr>
                                    <m:t>𝒚</m:t>
                                  </m:r>
                                </m:sub>
                                <m:sup>
                                  <m:r>
                                    <a:rPr lang="en-US" altLang="zh-CN" sz="2000" b="1" i="1">
                                      <a:latin typeface="Cambria Math" panose="02040503050406030204" pitchFamily="18" charset="0"/>
                                    </a:rPr>
                                    <m:t>′</m:t>
                                  </m:r>
                                </m:sup>
                              </m:sSubSup>
                              <m:r>
                                <a:rPr lang="en-US" altLang="zh-CN" sz="2000" b="1" i="1">
                                  <a:latin typeface="Cambria Math" panose="02040503050406030204" pitchFamily="18" charset="0"/>
                                </a:rPr>
                                <m:t>=</m:t>
                              </m:r>
                              <m:r>
                                <a:rPr lang="en-US" altLang="zh-CN" sz="2000" b="1"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e>
                              </m:func>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𝒙</m:t>
                                  </m:r>
                                </m:sub>
                              </m:sSub>
                              <m:r>
                                <a:rPr lang="en-US" altLang="zh-CN" sz="2000" b="1" i="1">
                                  <a:latin typeface="Cambria Math" panose="02040503050406030204" pitchFamily="18" charset="0"/>
                                </a:rPr>
                                <m:t>+</m:t>
                              </m:r>
                              <m:func>
                                <m:funcPr>
                                  <m:ctrlPr>
                                    <a:rPr lang="en-US" altLang="zh-CN" sz="2000" b="1" i="1">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𝒚</m:t>
                                  </m:r>
                                </m:sub>
                              </m:sSub>
                            </m:e>
                            <m:e>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𝒆</m:t>
                                  </m:r>
                                </m:e>
                                <m:sub>
                                  <m:r>
                                    <a:rPr lang="en-US" altLang="zh-CN" sz="2000" b="1" i="1" smtClean="0">
                                      <a:latin typeface="Cambria Math" panose="02040503050406030204" pitchFamily="18" charset="0"/>
                                    </a:rPr>
                                    <m:t>𝒛</m:t>
                                  </m:r>
                                </m:sub>
                                <m:sup>
                                  <m:r>
                                    <a:rPr lang="en-US" altLang="zh-CN" sz="2000" b="1" i="1">
                                      <a:latin typeface="Cambria Math" panose="02040503050406030204" pitchFamily="18" charset="0"/>
                                    </a:rPr>
                                    <m:t>′</m:t>
                                  </m:r>
                                </m:sup>
                              </m:sSubSup>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𝒛</m:t>
                                  </m:r>
                                </m:sub>
                              </m:sSub>
                            </m:e>
                          </m:eqArr>
                        </m:e>
                      </m:d>
                    </m:oMath>
                  </m:oMathPara>
                </a14:m>
                <a:endParaRPr lang="en-US" altLang="zh-CN" sz="2000" b="0" dirty="0"/>
              </a:p>
              <a:p>
                <a:r>
                  <a:rPr lang="zh-CN" altLang="en-US" sz="2000" b="0" dirty="0"/>
                  <a:t>绕</a:t>
                </a:r>
                <a14:m>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zh-CN" altLang="en-US" sz="2000" i="1">
                        <a:latin typeface="Cambria Math" panose="02040503050406030204" pitchFamily="18" charset="0"/>
                      </a:rPr>
                      <m:t>轴</m:t>
                    </m:r>
                  </m:oMath>
                </a14:m>
                <a:r>
                  <a:rPr lang="zh-CN" altLang="en-US" sz="2000" b="0" dirty="0"/>
                  <a:t>旋转角度</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oMath>
                </a14:m>
                <a:endParaRPr lang="en-US" altLang="zh-CN" sz="2000"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𝒙</m:t>
                                  </m:r>
                                </m:sub>
                                <m:sup>
                                  <m:r>
                                    <a:rPr lang="en-US" altLang="zh-CN" sz="2000" b="1" i="1" smtClean="0">
                                      <a:latin typeface="Cambria Math" panose="02040503050406030204" pitchFamily="18" charset="0"/>
                                    </a:rPr>
                                    <m:t>′′</m:t>
                                  </m:r>
                                </m:sup>
                              </m:sSubSup>
                              <m:r>
                                <a:rPr lang="en-US" altLang="zh-CN" sz="2000" b="1" i="1" smtClean="0">
                                  <a:latin typeface="Cambria Math" panose="02040503050406030204" pitchFamily="18" charset="0"/>
                                </a:rPr>
                                <m:t>=</m:t>
                              </m:r>
                              <m:func>
                                <m:funcPr>
                                  <m:ctrlPr>
                                    <a:rPr lang="en-US" altLang="zh-CN" sz="2000" b="1"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i="1">
                                          <a:latin typeface="Cambria Math" panose="02040503050406030204" pitchFamily="18" charset="0"/>
                                        </a:rPr>
                                        <m:t>0</m:t>
                                      </m:r>
                                    </m:sub>
                                  </m:sSub>
                                </m:e>
                              </m:func>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𝒙</m:t>
                                  </m:r>
                                </m:sub>
                                <m:sup>
                                  <m:r>
                                    <a:rPr lang="en-US" altLang="zh-CN" sz="2000" b="1" i="1" smtClean="0">
                                      <a:latin typeface="Cambria Math" panose="02040503050406030204" pitchFamily="18" charset="0"/>
                                    </a:rPr>
                                    <m:t>′</m:t>
                                  </m:r>
                                </m:sup>
                              </m:sSubSup>
                              <m:r>
                                <a:rPr lang="en-US" altLang="zh-CN" sz="2000" b="1" i="1" smtClean="0">
                                  <a:latin typeface="Cambria Math" panose="02040503050406030204" pitchFamily="18" charset="0"/>
                                </a:rPr>
                                <m:t>−</m:t>
                              </m:r>
                              <m:func>
                                <m:funcPr>
                                  <m:ctrlPr>
                                    <a:rPr lang="en-US" altLang="zh-CN" sz="2000" b="1"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e>
                              </m:func>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𝒆</m:t>
                                  </m:r>
                                </m:e>
                                <m:sub>
                                  <m:r>
                                    <a:rPr lang="en-US" altLang="zh-CN" sz="2000" b="1" i="1" smtClean="0">
                                      <a:latin typeface="Cambria Math" panose="02040503050406030204" pitchFamily="18" charset="0"/>
                                    </a:rPr>
                                    <m:t>𝒛</m:t>
                                  </m:r>
                                </m:sub>
                                <m:sup>
                                  <m:r>
                                    <a:rPr lang="en-US" altLang="zh-CN" sz="2000" b="1" i="1" smtClean="0">
                                      <a:latin typeface="Cambria Math" panose="02040503050406030204" pitchFamily="18" charset="0"/>
                                    </a:rPr>
                                    <m:t>′</m:t>
                                  </m:r>
                                </m:sup>
                              </m:sSubSup>
                            </m:e>
                            <m:e>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𝒆</m:t>
                                  </m:r>
                                </m:e>
                                <m:sub>
                                  <m:r>
                                    <a:rPr lang="en-US" altLang="zh-CN" sz="2000" b="1" i="1" smtClean="0">
                                      <a:latin typeface="Cambria Math" panose="02040503050406030204" pitchFamily="18" charset="0"/>
                                    </a:rPr>
                                    <m:t>𝒚</m:t>
                                  </m:r>
                                </m:sub>
                                <m:sup>
                                  <m:r>
                                    <a:rPr lang="en-US" altLang="zh-CN" sz="2000" b="1" i="1">
                                      <a:latin typeface="Cambria Math" panose="02040503050406030204" pitchFamily="18" charset="0"/>
                                    </a:rPr>
                                    <m:t>′</m:t>
                                  </m:r>
                                  <m:r>
                                    <a:rPr lang="en-US" altLang="zh-CN" sz="2000" b="1" i="1" smtClean="0">
                                      <a:latin typeface="Cambria Math" panose="02040503050406030204" pitchFamily="18" charset="0"/>
                                    </a:rPr>
                                    <m:t>′</m:t>
                                  </m:r>
                                </m:sup>
                              </m:sSubSup>
                              <m:r>
                                <a:rPr lang="en-US" altLang="zh-CN" sz="2000" b="1" i="1">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𝒚</m:t>
                                  </m:r>
                                </m:sub>
                                <m:sup>
                                  <m:r>
                                    <a:rPr lang="en-US" altLang="zh-CN" sz="2000" b="1" i="1" smtClean="0">
                                      <a:latin typeface="Cambria Math" panose="02040503050406030204" pitchFamily="18" charset="0"/>
                                    </a:rPr>
                                    <m:t>′</m:t>
                                  </m:r>
                                </m:sup>
                              </m:sSubSup>
                            </m:e>
                            <m:e>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𝒆</m:t>
                                  </m:r>
                                </m:e>
                                <m:sub>
                                  <m:r>
                                    <a:rPr lang="en-US" altLang="zh-CN" sz="2000" b="1" i="1" smtClean="0">
                                      <a:latin typeface="Cambria Math" panose="02040503050406030204" pitchFamily="18" charset="0"/>
                                    </a:rPr>
                                    <m:t>𝒛</m:t>
                                  </m:r>
                                </m:sub>
                                <m:sup>
                                  <m:r>
                                    <a:rPr lang="en-US" altLang="zh-CN" sz="2000" b="1" i="1">
                                      <a:latin typeface="Cambria Math" panose="02040503050406030204" pitchFamily="18" charset="0"/>
                                    </a:rPr>
                                    <m:t>′</m:t>
                                  </m:r>
                                  <m:r>
                                    <a:rPr lang="en-US" altLang="zh-CN" sz="2000" b="1" i="1" smtClean="0">
                                      <a:latin typeface="Cambria Math" panose="02040503050406030204" pitchFamily="18" charset="0"/>
                                    </a:rPr>
                                    <m:t>′</m:t>
                                  </m:r>
                                </m:sup>
                              </m:sSubSup>
                              <m:r>
                                <a:rPr lang="en-US" altLang="zh-CN" sz="2000" b="1" i="1">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e>
                              </m:func>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𝒙</m:t>
                                  </m:r>
                                </m:sub>
                                <m:sup>
                                  <m:r>
                                    <a:rPr lang="en-US" altLang="zh-CN" sz="2000" b="1" i="1">
                                      <a:latin typeface="Cambria Math" panose="02040503050406030204" pitchFamily="18" charset="0"/>
                                    </a:rPr>
                                    <m:t>′</m:t>
                                  </m:r>
                                </m:sup>
                              </m:sSubSup>
                              <m:r>
                                <a:rPr lang="en-US" altLang="zh-CN" sz="2000" b="1"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e>
                              </m:func>
                              <m:sSubSup>
                                <m:sSubSupPr>
                                  <m:ctrlPr>
                                    <a:rPr lang="en-US" altLang="zh-CN" sz="2000" b="0" i="1" smtClean="0">
                                      <a:latin typeface="Cambria Math" panose="02040503050406030204" pitchFamily="18" charset="0"/>
                                    </a:rPr>
                                  </m:ctrlPr>
                                </m:sSubSupPr>
                                <m:e>
                                  <m:r>
                                    <a:rPr lang="en-US" altLang="zh-CN" sz="2000" b="1" i="1">
                                      <a:latin typeface="Cambria Math" panose="02040503050406030204" pitchFamily="18" charset="0"/>
                                    </a:rPr>
                                    <m:t>𝒆</m:t>
                                  </m:r>
                                </m:e>
                                <m:sub>
                                  <m:r>
                                    <a:rPr lang="en-US" altLang="zh-CN" sz="2000" b="1" i="1">
                                      <a:latin typeface="Cambria Math" panose="02040503050406030204" pitchFamily="18" charset="0"/>
                                    </a:rPr>
                                    <m:t>𝒛</m:t>
                                  </m:r>
                                </m:sub>
                                <m:sup>
                                  <m:r>
                                    <a:rPr lang="en-US" altLang="zh-CN" sz="2000" b="0" i="1" smtClean="0">
                                      <a:latin typeface="Cambria Math" panose="02040503050406030204" pitchFamily="18" charset="0"/>
                                    </a:rPr>
                                    <m:t>′</m:t>
                                  </m:r>
                                </m:sup>
                              </m:sSubSup>
                            </m:e>
                          </m:eqArr>
                        </m:e>
                      </m:d>
                    </m:oMath>
                  </m:oMathPara>
                </a14:m>
                <a:endParaRPr lang="en-US" altLang="zh-CN" sz="2000" b="0" dirty="0"/>
              </a:p>
            </p:txBody>
          </p:sp>
        </mc:Choice>
        <mc:Fallback xmlns="">
          <p:sp>
            <p:nvSpPr>
              <p:cNvPr id="3" name="内容占位符 2">
                <a:extLst>
                  <a:ext uri="{FF2B5EF4-FFF2-40B4-BE49-F238E27FC236}">
                    <a16:creationId xmlns:a16="http://schemas.microsoft.com/office/drawing/2014/main" id="{FE0B6B6A-1CAD-4B2C-7AE8-2114EEB4D56D}"/>
                  </a:ext>
                </a:extLst>
              </p:cNvPr>
              <p:cNvSpPr>
                <a:spLocks noGrp="1" noRot="1" noChangeAspect="1" noMove="1" noResize="1" noEditPoints="1" noAdjustHandles="1" noChangeArrowheads="1" noChangeShapeType="1" noTextEdit="1"/>
              </p:cNvSpPr>
              <p:nvPr>
                <p:ph idx="1"/>
              </p:nvPr>
            </p:nvSpPr>
            <p:spPr>
              <a:xfrm>
                <a:off x="838200" y="3924550"/>
                <a:ext cx="10515600" cy="2872431"/>
              </a:xfrm>
              <a:blipFill>
                <a:blip r:embed="rId2"/>
                <a:stretch>
                  <a:fillRect l="-464" t="-36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C6AC43C-7D6C-FBC5-65DF-4EF865AE1311}"/>
              </a:ext>
            </a:extLst>
          </p:cNvPr>
          <p:cNvSpPr>
            <a:spLocks noGrp="1"/>
          </p:cNvSpPr>
          <p:nvPr>
            <p:ph type="sldNum" sz="quarter" idx="12"/>
          </p:nvPr>
        </p:nvSpPr>
        <p:spPr/>
        <p:txBody>
          <a:bodyPr/>
          <a:lstStyle/>
          <a:p>
            <a:fld id="{60619CE2-D869-49DC-942B-2DB2F3BD9A7A}" type="slidenum">
              <a:rPr lang="zh-CN" altLang="en-US" smtClean="0"/>
              <a:t>5</a:t>
            </a:fld>
            <a:endParaRPr lang="zh-CN" altLang="en-US"/>
          </a:p>
        </p:txBody>
      </p:sp>
      <p:grpSp>
        <p:nvGrpSpPr>
          <p:cNvPr id="21" name="组合 20">
            <a:extLst>
              <a:ext uri="{FF2B5EF4-FFF2-40B4-BE49-F238E27FC236}">
                <a16:creationId xmlns:a16="http://schemas.microsoft.com/office/drawing/2014/main" id="{3B478B9B-88C2-8874-B52B-2C91AF971254}"/>
              </a:ext>
            </a:extLst>
          </p:cNvPr>
          <p:cNvGrpSpPr/>
          <p:nvPr/>
        </p:nvGrpSpPr>
        <p:grpSpPr>
          <a:xfrm>
            <a:off x="4514534" y="297765"/>
            <a:ext cx="3253565" cy="3031833"/>
            <a:chOff x="4815886" y="2791674"/>
            <a:chExt cx="3987208" cy="3747238"/>
          </a:xfrm>
        </p:grpSpPr>
        <p:cxnSp>
          <p:nvCxnSpPr>
            <p:cNvPr id="22" name="直接箭头连接符 21">
              <a:extLst>
                <a:ext uri="{FF2B5EF4-FFF2-40B4-BE49-F238E27FC236}">
                  <a16:creationId xmlns:a16="http://schemas.microsoft.com/office/drawing/2014/main" id="{325F22EC-074D-1B56-93B5-FF25CC7EA741}"/>
                </a:ext>
              </a:extLst>
            </p:cNvPr>
            <p:cNvCxnSpPr>
              <a:cxnSpLocks/>
            </p:cNvCxnSpPr>
            <p:nvPr/>
          </p:nvCxnSpPr>
          <p:spPr>
            <a:xfrm>
              <a:off x="6080049" y="4750468"/>
              <a:ext cx="1012106" cy="1788444"/>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F3AC1E7-7200-892D-F5A5-B54D8055AD2A}"/>
                </a:ext>
              </a:extLst>
            </p:cNvPr>
            <p:cNvCxnSpPr>
              <a:cxnSpLocks/>
            </p:cNvCxnSpPr>
            <p:nvPr/>
          </p:nvCxnSpPr>
          <p:spPr>
            <a:xfrm flipV="1">
              <a:off x="5503460" y="4582592"/>
              <a:ext cx="2966481" cy="759145"/>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D9EB07F-2294-AF4B-E265-C8A71B46E1D2}"/>
                </a:ext>
              </a:extLst>
            </p:cNvPr>
            <p:cNvCxnSpPr/>
            <p:nvPr/>
          </p:nvCxnSpPr>
          <p:spPr>
            <a:xfrm flipH="1">
              <a:off x="5079928" y="4703984"/>
              <a:ext cx="1630325" cy="1672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D20DCD1-AACA-33E2-2304-D23D9DEC2011}"/>
                </a:ext>
              </a:extLst>
            </p:cNvPr>
            <p:cNvCxnSpPr>
              <a:cxnSpLocks/>
            </p:cNvCxnSpPr>
            <p:nvPr/>
          </p:nvCxnSpPr>
          <p:spPr>
            <a:xfrm>
              <a:off x="5668262" y="5129287"/>
              <a:ext cx="3069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164DEB8-7458-946D-D998-E006F70B795F}"/>
                </a:ext>
              </a:extLst>
            </p:cNvPr>
            <p:cNvCxnSpPr>
              <a:cxnSpLocks/>
            </p:cNvCxnSpPr>
            <p:nvPr/>
          </p:nvCxnSpPr>
          <p:spPr>
            <a:xfrm flipV="1">
              <a:off x="6292036" y="2931890"/>
              <a:ext cx="0" cy="3532704"/>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75DEC85-4575-FA12-19A9-028F50FBDBCF}"/>
                    </a:ext>
                  </a:extLst>
                </p:cNvPr>
                <p:cNvSpPr txBox="1"/>
                <p:nvPr/>
              </p:nvSpPr>
              <p:spPr>
                <a:xfrm>
                  <a:off x="4815886" y="5882573"/>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27" name="文本框 26">
                  <a:extLst>
                    <a:ext uri="{FF2B5EF4-FFF2-40B4-BE49-F238E27FC236}">
                      <a16:creationId xmlns:a16="http://schemas.microsoft.com/office/drawing/2014/main" id="{875DEC85-4575-FA12-19A9-028F50FBDBCF}"/>
                    </a:ext>
                  </a:extLst>
                </p:cNvPr>
                <p:cNvSpPr txBox="1">
                  <a:spLocks noRot="1" noChangeAspect="1" noMove="1" noResize="1" noEditPoints="1" noAdjustHandles="1" noChangeArrowheads="1" noChangeShapeType="1" noTextEdit="1"/>
                </p:cNvSpPr>
                <p:nvPr/>
              </p:nvSpPr>
              <p:spPr>
                <a:xfrm>
                  <a:off x="4815886" y="5882573"/>
                  <a:ext cx="333153" cy="369332"/>
                </a:xfrm>
                <a:prstGeom prst="rect">
                  <a:avLst/>
                </a:prstGeom>
                <a:blipFill>
                  <a:blip r:embed="rId3"/>
                  <a:stretch>
                    <a:fillRect r="-2273" b="-81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DD53464-5554-966A-CEE5-4F6F4BBD3A07}"/>
                    </a:ext>
                  </a:extLst>
                </p:cNvPr>
                <p:cNvSpPr txBox="1"/>
                <p:nvPr/>
              </p:nvSpPr>
              <p:spPr>
                <a:xfrm>
                  <a:off x="8469941" y="4731970"/>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28" name="文本框 27">
                  <a:extLst>
                    <a:ext uri="{FF2B5EF4-FFF2-40B4-BE49-F238E27FC236}">
                      <a16:creationId xmlns:a16="http://schemas.microsoft.com/office/drawing/2014/main" id="{4DD53464-5554-966A-CEE5-4F6F4BBD3A07}"/>
                    </a:ext>
                  </a:extLst>
                </p:cNvPr>
                <p:cNvSpPr txBox="1">
                  <a:spLocks noRot="1" noChangeAspect="1" noMove="1" noResize="1" noEditPoints="1" noAdjustHandles="1" noChangeArrowheads="1" noChangeShapeType="1" noTextEdit="1"/>
                </p:cNvSpPr>
                <p:nvPr/>
              </p:nvSpPr>
              <p:spPr>
                <a:xfrm>
                  <a:off x="8469941" y="4731970"/>
                  <a:ext cx="333153" cy="369332"/>
                </a:xfrm>
                <a:prstGeom prst="rect">
                  <a:avLst/>
                </a:prstGeom>
                <a:blipFill>
                  <a:blip r:embed="rId4"/>
                  <a:stretch>
                    <a:fillRect r="-13636" b="-326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4639ED5-27E5-26EE-B066-49EC36BC55E6}"/>
                    </a:ext>
                  </a:extLst>
                </p:cNvPr>
                <p:cNvSpPr txBox="1"/>
                <p:nvPr/>
              </p:nvSpPr>
              <p:spPr>
                <a:xfrm>
                  <a:off x="6377100" y="2791674"/>
                  <a:ext cx="4690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m:oMathPara>
                  </a14:m>
                  <a:endParaRPr lang="zh-CN" altLang="en-US" dirty="0"/>
                </a:p>
              </p:txBody>
            </p:sp>
          </mc:Choice>
          <mc:Fallback xmlns="">
            <p:sp>
              <p:nvSpPr>
                <p:cNvPr id="29" name="文本框 28">
                  <a:extLst>
                    <a:ext uri="{FF2B5EF4-FFF2-40B4-BE49-F238E27FC236}">
                      <a16:creationId xmlns:a16="http://schemas.microsoft.com/office/drawing/2014/main" id="{D4639ED5-27E5-26EE-B066-49EC36BC55E6}"/>
                    </a:ext>
                  </a:extLst>
                </p:cNvPr>
                <p:cNvSpPr txBox="1">
                  <a:spLocks noRot="1" noChangeAspect="1" noMove="1" noResize="1" noEditPoints="1" noAdjustHandles="1" noChangeArrowheads="1" noChangeShapeType="1" noTextEdit="1"/>
                </p:cNvSpPr>
                <p:nvPr/>
              </p:nvSpPr>
              <p:spPr>
                <a:xfrm>
                  <a:off x="6377100" y="2791674"/>
                  <a:ext cx="469006" cy="369332"/>
                </a:xfrm>
                <a:prstGeom prst="rect">
                  <a:avLst/>
                </a:prstGeom>
                <a:blipFill>
                  <a:blip r:embed="rId5"/>
                  <a:stretch>
                    <a:fillRect r="-37097" b="-16327"/>
                  </a:stretch>
                </a:blipFill>
              </p:spPr>
              <p:txBody>
                <a:bodyPr/>
                <a:lstStyle/>
                <a:p>
                  <a:r>
                    <a:rPr lang="zh-CN" altLang="en-US">
                      <a:noFill/>
                    </a:rPr>
                    <a:t> </a:t>
                  </a:r>
                </a:p>
              </p:txBody>
            </p:sp>
          </mc:Fallback>
        </mc:AlternateContent>
        <p:sp>
          <p:nvSpPr>
            <p:cNvPr id="30" name="弧形 29">
              <a:extLst>
                <a:ext uri="{FF2B5EF4-FFF2-40B4-BE49-F238E27FC236}">
                  <a16:creationId xmlns:a16="http://schemas.microsoft.com/office/drawing/2014/main" id="{735448EB-BB89-416E-D563-931D80569A73}"/>
                </a:ext>
              </a:extLst>
            </p:cNvPr>
            <p:cNvSpPr/>
            <p:nvPr/>
          </p:nvSpPr>
          <p:spPr>
            <a:xfrm>
              <a:off x="5963311" y="5157272"/>
              <a:ext cx="585714" cy="195322"/>
            </a:xfrm>
            <a:prstGeom prst="arc">
              <a:avLst>
                <a:gd name="adj1" fmla="val 1532312"/>
                <a:gd name="adj2" fmla="val 888889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6EC9F43D-B4A9-3772-D1A6-B2AC86301074}"/>
                    </a:ext>
                  </a:extLst>
                </p:cNvPr>
                <p:cNvSpPr txBox="1"/>
                <p:nvPr/>
              </p:nvSpPr>
              <p:spPr>
                <a:xfrm>
                  <a:off x="6182238" y="5370073"/>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0</m:t>
                            </m:r>
                          </m:sub>
                        </m:sSub>
                      </m:oMath>
                    </m:oMathPara>
                  </a14:m>
                  <a:endParaRPr lang="en-US" altLang="zh-CN" b="0" dirty="0"/>
                </a:p>
              </p:txBody>
            </p:sp>
          </mc:Choice>
          <mc:Fallback xmlns="">
            <p:sp>
              <p:nvSpPr>
                <p:cNvPr id="31" name="文本框 30">
                  <a:extLst>
                    <a:ext uri="{FF2B5EF4-FFF2-40B4-BE49-F238E27FC236}">
                      <a16:creationId xmlns:a16="http://schemas.microsoft.com/office/drawing/2014/main" id="{6EC9F43D-B4A9-3772-D1A6-B2AC86301074}"/>
                    </a:ext>
                  </a:extLst>
                </p:cNvPr>
                <p:cNvSpPr txBox="1">
                  <a:spLocks noRot="1" noChangeAspect="1" noMove="1" noResize="1" noEditPoints="1" noAdjustHandles="1" noChangeArrowheads="1" noChangeShapeType="1" noTextEdit="1"/>
                </p:cNvSpPr>
                <p:nvPr/>
              </p:nvSpPr>
              <p:spPr>
                <a:xfrm>
                  <a:off x="6182238" y="5370073"/>
                  <a:ext cx="333153" cy="369332"/>
                </a:xfrm>
                <a:prstGeom prst="rect">
                  <a:avLst/>
                </a:prstGeom>
                <a:blipFill>
                  <a:blip r:embed="rId6"/>
                  <a:stretch>
                    <a:fillRect l="-4444" r="-48889" b="-38776"/>
                  </a:stretch>
                </a:blipFill>
              </p:spPr>
              <p:txBody>
                <a:bodyPr/>
                <a:lstStyle/>
                <a:p>
                  <a:r>
                    <a:rPr lang="zh-CN" altLang="en-US">
                      <a:noFill/>
                    </a:rPr>
                    <a:t> </a:t>
                  </a:r>
                </a:p>
              </p:txBody>
            </p:sp>
          </mc:Fallback>
        </mc:AlternateContent>
        <p:sp>
          <p:nvSpPr>
            <p:cNvPr id="32" name="弧形 31">
              <a:extLst>
                <a:ext uri="{FF2B5EF4-FFF2-40B4-BE49-F238E27FC236}">
                  <a16:creationId xmlns:a16="http://schemas.microsoft.com/office/drawing/2014/main" id="{4CA051E6-8A89-BF27-0DD8-0F6A1E1EADE9}"/>
                </a:ext>
              </a:extLst>
            </p:cNvPr>
            <p:cNvSpPr/>
            <p:nvPr/>
          </p:nvSpPr>
          <p:spPr>
            <a:xfrm>
              <a:off x="6046381" y="3239386"/>
              <a:ext cx="469007" cy="205155"/>
            </a:xfrm>
            <a:prstGeom prst="arc">
              <a:avLst>
                <a:gd name="adj1" fmla="val 7988545"/>
                <a:gd name="adj2" fmla="val 6069492"/>
              </a:avLst>
            </a:prstGeom>
            <a:ln>
              <a:head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33" name="弧形 32">
              <a:extLst>
                <a:ext uri="{FF2B5EF4-FFF2-40B4-BE49-F238E27FC236}">
                  <a16:creationId xmlns:a16="http://schemas.microsoft.com/office/drawing/2014/main" id="{58697537-35AF-C731-AFFE-CD6192D0E012}"/>
                </a:ext>
              </a:extLst>
            </p:cNvPr>
            <p:cNvSpPr/>
            <p:nvPr/>
          </p:nvSpPr>
          <p:spPr>
            <a:xfrm>
              <a:off x="6491327" y="4735504"/>
              <a:ext cx="585714" cy="509905"/>
            </a:xfrm>
            <a:prstGeom prst="arc">
              <a:avLst>
                <a:gd name="adj1" fmla="val 21105604"/>
                <a:gd name="adj2" fmla="val 184645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B361532-B653-69D8-9086-68B6B0C0F056}"/>
                    </a:ext>
                  </a:extLst>
                </p:cNvPr>
                <p:cNvSpPr txBox="1"/>
                <p:nvPr/>
              </p:nvSpPr>
              <p:spPr>
                <a:xfrm>
                  <a:off x="7208893" y="4794933"/>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0</m:t>
                            </m:r>
                          </m:sub>
                        </m:sSub>
                      </m:oMath>
                    </m:oMathPara>
                  </a14:m>
                  <a:endParaRPr lang="en-US" altLang="zh-CN" b="0" dirty="0"/>
                </a:p>
              </p:txBody>
            </p:sp>
          </mc:Choice>
          <mc:Fallback xmlns="">
            <p:sp>
              <p:nvSpPr>
                <p:cNvPr id="34" name="文本框 33">
                  <a:extLst>
                    <a:ext uri="{FF2B5EF4-FFF2-40B4-BE49-F238E27FC236}">
                      <a16:creationId xmlns:a16="http://schemas.microsoft.com/office/drawing/2014/main" id="{7B361532-B653-69D8-9086-68B6B0C0F056}"/>
                    </a:ext>
                  </a:extLst>
                </p:cNvPr>
                <p:cNvSpPr txBox="1">
                  <a:spLocks noRot="1" noChangeAspect="1" noMove="1" noResize="1" noEditPoints="1" noAdjustHandles="1" noChangeArrowheads="1" noChangeShapeType="1" noTextEdit="1"/>
                </p:cNvSpPr>
                <p:nvPr/>
              </p:nvSpPr>
              <p:spPr>
                <a:xfrm>
                  <a:off x="7208893" y="4794933"/>
                  <a:ext cx="333153" cy="369332"/>
                </a:xfrm>
                <a:prstGeom prst="rect">
                  <a:avLst/>
                </a:prstGeom>
                <a:blipFill>
                  <a:blip r:embed="rId7"/>
                  <a:stretch>
                    <a:fillRect l="-6818" r="-50000" b="-387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E0F844E-42BC-C0E8-5717-34594418B402}"/>
                    </a:ext>
                  </a:extLst>
                </p:cNvPr>
                <p:cNvSpPr txBox="1"/>
                <p:nvPr/>
              </p:nvSpPr>
              <p:spPr>
                <a:xfrm>
                  <a:off x="7095228" y="6067239"/>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35" name="文本框 34">
                  <a:extLst>
                    <a:ext uri="{FF2B5EF4-FFF2-40B4-BE49-F238E27FC236}">
                      <a16:creationId xmlns:a16="http://schemas.microsoft.com/office/drawing/2014/main" id="{DE0F844E-42BC-C0E8-5717-34594418B402}"/>
                    </a:ext>
                  </a:extLst>
                </p:cNvPr>
                <p:cNvSpPr txBox="1">
                  <a:spLocks noRot="1" noChangeAspect="1" noMove="1" noResize="1" noEditPoints="1" noAdjustHandles="1" noChangeArrowheads="1" noChangeShapeType="1" noTextEdit="1"/>
                </p:cNvSpPr>
                <p:nvPr/>
              </p:nvSpPr>
              <p:spPr>
                <a:xfrm>
                  <a:off x="7095228" y="6067239"/>
                  <a:ext cx="333153" cy="369332"/>
                </a:xfrm>
                <a:prstGeom prst="rect">
                  <a:avLst/>
                </a:prstGeom>
                <a:blipFill>
                  <a:blip r:embed="rId8"/>
                  <a:stretch>
                    <a:fillRect r="-36364" b="-163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DDAEBBF-292B-D6C7-0641-B60D1C9E9C0B}"/>
                    </a:ext>
                  </a:extLst>
                </p:cNvPr>
                <p:cNvSpPr txBox="1"/>
                <p:nvPr/>
              </p:nvSpPr>
              <p:spPr>
                <a:xfrm>
                  <a:off x="8146213" y="4206171"/>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dirty="0"/>
                </a:p>
              </p:txBody>
            </p:sp>
          </mc:Choice>
          <mc:Fallback xmlns="">
            <p:sp>
              <p:nvSpPr>
                <p:cNvPr id="36" name="文本框 35">
                  <a:extLst>
                    <a:ext uri="{FF2B5EF4-FFF2-40B4-BE49-F238E27FC236}">
                      <a16:creationId xmlns:a16="http://schemas.microsoft.com/office/drawing/2014/main" id="{CDDAEBBF-292B-D6C7-0641-B60D1C9E9C0B}"/>
                    </a:ext>
                  </a:extLst>
                </p:cNvPr>
                <p:cNvSpPr txBox="1">
                  <a:spLocks noRot="1" noChangeAspect="1" noMove="1" noResize="1" noEditPoints="1" noAdjustHandles="1" noChangeArrowheads="1" noChangeShapeType="1" noTextEdit="1"/>
                </p:cNvSpPr>
                <p:nvPr/>
              </p:nvSpPr>
              <p:spPr>
                <a:xfrm>
                  <a:off x="8146213" y="4206171"/>
                  <a:ext cx="333153" cy="369332"/>
                </a:xfrm>
                <a:prstGeom prst="rect">
                  <a:avLst/>
                </a:prstGeom>
                <a:blipFill>
                  <a:blip r:embed="rId9"/>
                  <a:stretch>
                    <a:fillRect l="-8889" r="-44444" b="-40816"/>
                  </a:stretch>
                </a:blipFill>
              </p:spPr>
              <p:txBody>
                <a:bodyPr/>
                <a:lstStyle/>
                <a:p>
                  <a:r>
                    <a:rPr lang="zh-CN" altLang="en-US">
                      <a:noFill/>
                    </a:rPr>
                    <a:t> </a:t>
                  </a:r>
                </a:p>
              </p:txBody>
            </p:sp>
          </mc:Fallback>
        </mc:AlternateContent>
      </p:grpSp>
      <p:grpSp>
        <p:nvGrpSpPr>
          <p:cNvPr id="37" name="组合 36">
            <a:extLst>
              <a:ext uri="{FF2B5EF4-FFF2-40B4-BE49-F238E27FC236}">
                <a16:creationId xmlns:a16="http://schemas.microsoft.com/office/drawing/2014/main" id="{EFFD6463-4D66-71B7-3763-7A8CC9EC51A5}"/>
              </a:ext>
            </a:extLst>
          </p:cNvPr>
          <p:cNvGrpSpPr/>
          <p:nvPr/>
        </p:nvGrpSpPr>
        <p:grpSpPr>
          <a:xfrm>
            <a:off x="555095" y="136203"/>
            <a:ext cx="3731288" cy="3389939"/>
            <a:chOff x="574158" y="2771185"/>
            <a:chExt cx="3987208" cy="3585165"/>
          </a:xfrm>
        </p:grpSpPr>
        <p:grpSp>
          <p:nvGrpSpPr>
            <p:cNvPr id="38" name="组合 37">
              <a:extLst>
                <a:ext uri="{FF2B5EF4-FFF2-40B4-BE49-F238E27FC236}">
                  <a16:creationId xmlns:a16="http://schemas.microsoft.com/office/drawing/2014/main" id="{48758F90-4FF7-FDE4-FBFE-68342268B3B0}"/>
                </a:ext>
              </a:extLst>
            </p:cNvPr>
            <p:cNvGrpSpPr/>
            <p:nvPr/>
          </p:nvGrpSpPr>
          <p:grpSpPr>
            <a:xfrm>
              <a:off x="838200" y="2911402"/>
              <a:ext cx="3657600" cy="3444948"/>
              <a:chOff x="893136" y="2729023"/>
              <a:chExt cx="3657600" cy="3444948"/>
            </a:xfrm>
          </p:grpSpPr>
          <p:cxnSp>
            <p:nvCxnSpPr>
              <p:cNvPr id="53" name="直接箭头连接符 52">
                <a:extLst>
                  <a:ext uri="{FF2B5EF4-FFF2-40B4-BE49-F238E27FC236}">
                    <a16:creationId xmlns:a16="http://schemas.microsoft.com/office/drawing/2014/main" id="{8C8EAC3C-3A12-CDC7-5F6E-89EF974E1850}"/>
                  </a:ext>
                </a:extLst>
              </p:cNvPr>
              <p:cNvCxnSpPr/>
              <p:nvPr/>
            </p:nvCxnSpPr>
            <p:spPr>
              <a:xfrm flipH="1">
                <a:off x="893136" y="4501116"/>
                <a:ext cx="1630325" cy="1672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C0C1F07-1FB5-5CAE-A9B2-6F7D493ABC53}"/>
                  </a:ext>
                </a:extLst>
              </p:cNvPr>
              <p:cNvCxnSpPr>
                <a:cxnSpLocks/>
              </p:cNvCxnSpPr>
              <p:nvPr/>
            </p:nvCxnSpPr>
            <p:spPr>
              <a:xfrm>
                <a:off x="1481470" y="4926419"/>
                <a:ext cx="3069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C070C83-9F67-975E-1419-1271BA16A083}"/>
                  </a:ext>
                </a:extLst>
              </p:cNvPr>
              <p:cNvCxnSpPr>
                <a:cxnSpLocks/>
              </p:cNvCxnSpPr>
              <p:nvPr/>
            </p:nvCxnSpPr>
            <p:spPr>
              <a:xfrm flipV="1">
                <a:off x="2105245" y="2729023"/>
                <a:ext cx="0" cy="2870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4F8339E-ECC4-267A-D521-6652CEEA49CF}"/>
                    </a:ext>
                  </a:extLst>
                </p:cNvPr>
                <p:cNvSpPr txBox="1"/>
                <p:nvPr/>
              </p:nvSpPr>
              <p:spPr>
                <a:xfrm>
                  <a:off x="574158" y="5862084"/>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39" name="文本框 38">
                  <a:extLst>
                    <a:ext uri="{FF2B5EF4-FFF2-40B4-BE49-F238E27FC236}">
                      <a16:creationId xmlns:a16="http://schemas.microsoft.com/office/drawing/2014/main" id="{74F8339E-ECC4-267A-D521-6652CEEA49CF}"/>
                    </a:ext>
                  </a:extLst>
                </p:cNvPr>
                <p:cNvSpPr txBox="1">
                  <a:spLocks noRot="1" noChangeAspect="1" noMove="1" noResize="1" noEditPoints="1" noAdjustHandles="1" noChangeArrowheads="1" noChangeShapeType="1" noTextEdit="1"/>
                </p:cNvSpPr>
                <p:nvPr/>
              </p:nvSpPr>
              <p:spPr>
                <a:xfrm>
                  <a:off x="574158" y="5862084"/>
                  <a:ext cx="333153"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9709465E-1454-5869-A684-84775A571F36}"/>
                    </a:ext>
                  </a:extLst>
                </p:cNvPr>
                <p:cNvSpPr txBox="1"/>
                <p:nvPr/>
              </p:nvSpPr>
              <p:spPr>
                <a:xfrm>
                  <a:off x="4228213" y="4711481"/>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40" name="文本框 39">
                  <a:extLst>
                    <a:ext uri="{FF2B5EF4-FFF2-40B4-BE49-F238E27FC236}">
                      <a16:creationId xmlns:a16="http://schemas.microsoft.com/office/drawing/2014/main" id="{9709465E-1454-5869-A684-84775A571F36}"/>
                    </a:ext>
                  </a:extLst>
                </p:cNvPr>
                <p:cNvSpPr txBox="1">
                  <a:spLocks noRot="1" noChangeAspect="1" noMove="1" noResize="1" noEditPoints="1" noAdjustHandles="1" noChangeArrowheads="1" noChangeShapeType="1" noTextEdit="1"/>
                </p:cNvSpPr>
                <p:nvPr/>
              </p:nvSpPr>
              <p:spPr>
                <a:xfrm>
                  <a:off x="4228213" y="4711481"/>
                  <a:ext cx="333153" cy="369332"/>
                </a:xfrm>
                <a:prstGeom prst="rect">
                  <a:avLst/>
                </a:prstGeom>
                <a:blipFill>
                  <a:blip r:embed="rId11"/>
                  <a:stretch>
                    <a:fillRect b="-120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CCC982C-6E30-4BDA-3653-4847D83CE479}"/>
                    </a:ext>
                  </a:extLst>
                </p:cNvPr>
                <p:cNvSpPr txBox="1"/>
                <p:nvPr/>
              </p:nvSpPr>
              <p:spPr>
                <a:xfrm>
                  <a:off x="2135372" y="2771185"/>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oMath>
                    </m:oMathPara>
                  </a14:m>
                  <a:endParaRPr lang="zh-CN" altLang="en-US" dirty="0"/>
                </a:p>
              </p:txBody>
            </p:sp>
          </mc:Choice>
          <mc:Fallback xmlns="">
            <p:sp>
              <p:nvSpPr>
                <p:cNvPr id="41" name="文本框 40">
                  <a:extLst>
                    <a:ext uri="{FF2B5EF4-FFF2-40B4-BE49-F238E27FC236}">
                      <a16:creationId xmlns:a16="http://schemas.microsoft.com/office/drawing/2014/main" id="{CCCC982C-6E30-4BDA-3653-4847D83CE479}"/>
                    </a:ext>
                  </a:extLst>
                </p:cNvPr>
                <p:cNvSpPr txBox="1">
                  <a:spLocks noRot="1" noChangeAspect="1" noMove="1" noResize="1" noEditPoints="1" noAdjustHandles="1" noChangeArrowheads="1" noChangeShapeType="1" noTextEdit="1"/>
                </p:cNvSpPr>
                <p:nvPr/>
              </p:nvSpPr>
              <p:spPr>
                <a:xfrm>
                  <a:off x="2135372" y="2771185"/>
                  <a:ext cx="333153" cy="369332"/>
                </a:xfrm>
                <a:prstGeom prst="rect">
                  <a:avLst/>
                </a:prstGeom>
                <a:blipFill>
                  <a:blip r:embed="rId12"/>
                  <a:stretch>
                    <a:fillRect/>
                  </a:stretch>
                </a:blipFill>
              </p:spPr>
              <p:txBody>
                <a:bodyPr/>
                <a:lstStyle/>
                <a:p>
                  <a:r>
                    <a:rPr lang="zh-CN" altLang="en-US">
                      <a:noFill/>
                    </a:rPr>
                    <a:t> </a:t>
                  </a:r>
                </a:p>
              </p:txBody>
            </p:sp>
          </mc:Fallback>
        </mc:AlternateContent>
        <p:sp>
          <p:nvSpPr>
            <p:cNvPr id="42" name="弧形 41">
              <a:extLst>
                <a:ext uri="{FF2B5EF4-FFF2-40B4-BE49-F238E27FC236}">
                  <a16:creationId xmlns:a16="http://schemas.microsoft.com/office/drawing/2014/main" id="{DA00022B-1578-9BA0-DC5D-1F7AA9005A5E}"/>
                </a:ext>
              </a:extLst>
            </p:cNvPr>
            <p:cNvSpPr/>
            <p:nvPr/>
          </p:nvSpPr>
          <p:spPr>
            <a:xfrm rot="1849603">
              <a:off x="939919" y="4560462"/>
              <a:ext cx="2203377" cy="1096674"/>
            </a:xfrm>
            <a:prstGeom prst="arc">
              <a:avLst>
                <a:gd name="adj1" fmla="val 5371471"/>
                <a:gd name="adj2" fmla="val 5239459"/>
              </a:avLst>
            </a:prstGeom>
            <a:ln w="2857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43" name="直接箭头连接符 42">
              <a:extLst>
                <a:ext uri="{FF2B5EF4-FFF2-40B4-BE49-F238E27FC236}">
                  <a16:creationId xmlns:a16="http://schemas.microsoft.com/office/drawing/2014/main" id="{3709BBF1-B185-3090-FDB4-049047011E01}"/>
                </a:ext>
              </a:extLst>
            </p:cNvPr>
            <p:cNvCxnSpPr>
              <a:cxnSpLocks/>
            </p:cNvCxnSpPr>
            <p:nvPr/>
          </p:nvCxnSpPr>
          <p:spPr>
            <a:xfrm flipV="1">
              <a:off x="2057155" y="3514614"/>
              <a:ext cx="952725" cy="159418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弧形 43">
              <a:extLst>
                <a:ext uri="{FF2B5EF4-FFF2-40B4-BE49-F238E27FC236}">
                  <a16:creationId xmlns:a16="http://schemas.microsoft.com/office/drawing/2014/main" id="{4B306278-3343-5391-B013-C30A22FF572A}"/>
                </a:ext>
              </a:extLst>
            </p:cNvPr>
            <p:cNvSpPr/>
            <p:nvPr/>
          </p:nvSpPr>
          <p:spPr>
            <a:xfrm>
              <a:off x="1839656" y="4691130"/>
              <a:ext cx="434998" cy="461265"/>
            </a:xfrm>
            <a:prstGeom prst="arc">
              <a:avLst>
                <a:gd name="adj1" fmla="val 16200000"/>
                <a:gd name="adj2" fmla="val 192158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31AC1741-6D5C-1EA6-94F6-A69BF923A706}"/>
                    </a:ext>
                  </a:extLst>
                </p:cNvPr>
                <p:cNvSpPr txBox="1"/>
                <p:nvPr/>
              </p:nvSpPr>
              <p:spPr>
                <a:xfrm>
                  <a:off x="2094386" y="4175938"/>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0</m:t>
                            </m:r>
                          </m:sub>
                        </m:sSub>
                      </m:oMath>
                    </m:oMathPara>
                  </a14:m>
                  <a:endParaRPr lang="en-US" altLang="zh-CN" b="0" dirty="0"/>
                </a:p>
              </p:txBody>
            </p:sp>
          </mc:Choice>
          <mc:Fallback xmlns="">
            <p:sp>
              <p:nvSpPr>
                <p:cNvPr id="45" name="文本框 44">
                  <a:extLst>
                    <a:ext uri="{FF2B5EF4-FFF2-40B4-BE49-F238E27FC236}">
                      <a16:creationId xmlns:a16="http://schemas.microsoft.com/office/drawing/2014/main" id="{31AC1741-6D5C-1EA6-94F6-A69BF923A706}"/>
                    </a:ext>
                  </a:extLst>
                </p:cNvPr>
                <p:cNvSpPr txBox="1">
                  <a:spLocks noRot="1" noChangeAspect="1" noMove="1" noResize="1" noEditPoints="1" noAdjustHandles="1" noChangeArrowheads="1" noChangeShapeType="1" noTextEdit="1"/>
                </p:cNvSpPr>
                <p:nvPr/>
              </p:nvSpPr>
              <p:spPr>
                <a:xfrm>
                  <a:off x="2094386" y="4175938"/>
                  <a:ext cx="333153" cy="369332"/>
                </a:xfrm>
                <a:prstGeom prst="rect">
                  <a:avLst/>
                </a:prstGeom>
                <a:blipFill>
                  <a:blip r:embed="rId13"/>
                  <a:stretch>
                    <a:fillRect r="-17308" b="-3448"/>
                  </a:stretch>
                </a:blipFill>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6BA77077-E107-4F17-CBD2-82E571476CFC}"/>
                </a:ext>
              </a:extLst>
            </p:cNvPr>
            <p:cNvCxnSpPr>
              <a:cxnSpLocks/>
            </p:cNvCxnSpPr>
            <p:nvPr/>
          </p:nvCxnSpPr>
          <p:spPr>
            <a:xfrm>
              <a:off x="1254642" y="5997174"/>
              <a:ext cx="1755238" cy="49576"/>
            </a:xfrm>
            <a:prstGeom prst="straightConnector1">
              <a:avLst/>
            </a:prstGeom>
            <a:ln w="1905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F1F0C6F-AA7C-E50C-EA42-FD65DD5B44F2}"/>
                </a:ext>
              </a:extLst>
            </p:cNvPr>
            <p:cNvCxnSpPr>
              <a:cxnSpLocks/>
            </p:cNvCxnSpPr>
            <p:nvPr/>
          </p:nvCxnSpPr>
          <p:spPr>
            <a:xfrm flipV="1">
              <a:off x="3009880" y="3557721"/>
              <a:ext cx="0" cy="2489029"/>
            </a:xfrm>
            <a:prstGeom prst="straightConnector1">
              <a:avLst/>
            </a:prstGeom>
            <a:ln w="1905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F0C98E9-03E2-DE0C-D3C5-B3CEBAC9670F}"/>
                </a:ext>
              </a:extLst>
            </p:cNvPr>
            <p:cNvCxnSpPr>
              <a:cxnSpLocks/>
            </p:cNvCxnSpPr>
            <p:nvPr/>
          </p:nvCxnSpPr>
          <p:spPr>
            <a:xfrm>
              <a:off x="2067352" y="5148653"/>
              <a:ext cx="952726" cy="937952"/>
            </a:xfrm>
            <a:prstGeom prst="straightConnector1">
              <a:avLst/>
            </a:prstGeom>
            <a:ln w="1905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74B6817-285E-FEAF-577D-601BC76A3BCD}"/>
                </a:ext>
              </a:extLst>
            </p:cNvPr>
            <p:cNvCxnSpPr>
              <a:cxnSpLocks/>
            </p:cNvCxnSpPr>
            <p:nvPr/>
          </p:nvCxnSpPr>
          <p:spPr>
            <a:xfrm flipH="1">
              <a:off x="3001557" y="5128726"/>
              <a:ext cx="679077" cy="909058"/>
            </a:xfrm>
            <a:prstGeom prst="straightConnector1">
              <a:avLst/>
            </a:prstGeom>
            <a:ln w="1905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0" name="弧形 49">
              <a:extLst>
                <a:ext uri="{FF2B5EF4-FFF2-40B4-BE49-F238E27FC236}">
                  <a16:creationId xmlns:a16="http://schemas.microsoft.com/office/drawing/2014/main" id="{17C238CC-B3AF-9A4A-B43F-AF96E2D9B418}"/>
                </a:ext>
              </a:extLst>
            </p:cNvPr>
            <p:cNvSpPr/>
            <p:nvPr/>
          </p:nvSpPr>
          <p:spPr>
            <a:xfrm>
              <a:off x="1721583" y="5136783"/>
              <a:ext cx="585714" cy="195322"/>
            </a:xfrm>
            <a:prstGeom prst="arc">
              <a:avLst>
                <a:gd name="adj1" fmla="val 1532312"/>
                <a:gd name="adj2" fmla="val 888889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93CC951-C507-9DA5-A8C0-460D7787E3FD}"/>
                    </a:ext>
                  </a:extLst>
                </p:cNvPr>
                <p:cNvSpPr txBox="1"/>
                <p:nvPr/>
              </p:nvSpPr>
              <p:spPr>
                <a:xfrm>
                  <a:off x="1940510" y="5349584"/>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0</m:t>
                            </m:r>
                          </m:sub>
                        </m:sSub>
                      </m:oMath>
                    </m:oMathPara>
                  </a14:m>
                  <a:endParaRPr lang="en-US" altLang="zh-CN" b="0" dirty="0"/>
                </a:p>
              </p:txBody>
            </p:sp>
          </mc:Choice>
          <mc:Fallback xmlns="">
            <p:sp>
              <p:nvSpPr>
                <p:cNvPr id="51" name="文本框 50">
                  <a:extLst>
                    <a:ext uri="{FF2B5EF4-FFF2-40B4-BE49-F238E27FC236}">
                      <a16:creationId xmlns:a16="http://schemas.microsoft.com/office/drawing/2014/main" id="{E93CC951-C507-9DA5-A8C0-460D7787E3FD}"/>
                    </a:ext>
                  </a:extLst>
                </p:cNvPr>
                <p:cNvSpPr txBox="1">
                  <a:spLocks noRot="1" noChangeAspect="1" noMove="1" noResize="1" noEditPoints="1" noAdjustHandles="1" noChangeArrowheads="1" noChangeShapeType="1" noTextEdit="1"/>
                </p:cNvSpPr>
                <p:nvPr/>
              </p:nvSpPr>
              <p:spPr>
                <a:xfrm>
                  <a:off x="1940510" y="5349584"/>
                  <a:ext cx="333153" cy="369332"/>
                </a:xfrm>
                <a:prstGeom prst="rect">
                  <a:avLst/>
                </a:prstGeom>
                <a:blipFill>
                  <a:blip r:embed="rId14"/>
                  <a:stretch>
                    <a:fillRect l="-5882" r="-29412" b="-17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40BF091-1413-1740-E4FA-FF3B197D62EF}"/>
                    </a:ext>
                  </a:extLst>
                </p:cNvPr>
                <p:cNvSpPr txBox="1"/>
                <p:nvPr/>
              </p:nvSpPr>
              <p:spPr>
                <a:xfrm>
                  <a:off x="2618246" y="3327572"/>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𝒏</m:t>
                            </m:r>
                          </m:e>
                        </m:acc>
                      </m:oMath>
                    </m:oMathPara>
                  </a14:m>
                  <a:endParaRPr lang="zh-CN" altLang="en-US" b="1" dirty="0"/>
                </a:p>
              </p:txBody>
            </p:sp>
          </mc:Choice>
          <mc:Fallback xmlns="">
            <p:sp>
              <p:nvSpPr>
                <p:cNvPr id="52" name="文本框 51">
                  <a:extLst>
                    <a:ext uri="{FF2B5EF4-FFF2-40B4-BE49-F238E27FC236}">
                      <a16:creationId xmlns:a16="http://schemas.microsoft.com/office/drawing/2014/main" id="{840BF091-1413-1740-E4FA-FF3B197D62EF}"/>
                    </a:ext>
                  </a:extLst>
                </p:cNvPr>
                <p:cNvSpPr txBox="1">
                  <a:spLocks noRot="1" noChangeAspect="1" noMove="1" noResize="1" noEditPoints="1" noAdjustHandles="1" noChangeArrowheads="1" noChangeShapeType="1" noTextEdit="1"/>
                </p:cNvSpPr>
                <p:nvPr/>
              </p:nvSpPr>
              <p:spPr>
                <a:xfrm>
                  <a:off x="2618246" y="3327572"/>
                  <a:ext cx="333153" cy="369332"/>
                </a:xfrm>
                <a:prstGeom prst="rect">
                  <a:avLst/>
                </a:prstGeom>
                <a:blipFill>
                  <a:blip r:embed="rId15"/>
                  <a:stretch>
                    <a:fillRect t="-7018"/>
                  </a:stretch>
                </a:blipFill>
              </p:spPr>
              <p:txBody>
                <a:bodyPr/>
                <a:lstStyle/>
                <a:p>
                  <a:r>
                    <a:rPr lang="zh-CN" altLang="en-US">
                      <a:noFill/>
                    </a:rPr>
                    <a:t> </a:t>
                  </a:r>
                </a:p>
              </p:txBody>
            </p:sp>
          </mc:Fallback>
        </mc:AlternateContent>
      </p:grpSp>
      <p:grpSp>
        <p:nvGrpSpPr>
          <p:cNvPr id="56" name="组合 55">
            <a:extLst>
              <a:ext uri="{FF2B5EF4-FFF2-40B4-BE49-F238E27FC236}">
                <a16:creationId xmlns:a16="http://schemas.microsoft.com/office/drawing/2014/main" id="{D99922FE-5C42-7AF1-D481-7D335FAD7936}"/>
              </a:ext>
            </a:extLst>
          </p:cNvPr>
          <p:cNvGrpSpPr/>
          <p:nvPr/>
        </p:nvGrpSpPr>
        <p:grpSpPr>
          <a:xfrm>
            <a:off x="8341903" y="61018"/>
            <a:ext cx="3280594" cy="3613221"/>
            <a:chOff x="8660215" y="2782482"/>
            <a:chExt cx="3270142" cy="3931904"/>
          </a:xfrm>
        </p:grpSpPr>
        <p:cxnSp>
          <p:nvCxnSpPr>
            <p:cNvPr id="57" name="直接箭头连接符 56">
              <a:extLst>
                <a:ext uri="{FF2B5EF4-FFF2-40B4-BE49-F238E27FC236}">
                  <a16:creationId xmlns:a16="http://schemas.microsoft.com/office/drawing/2014/main" id="{EDBEAA91-CC84-6DB2-EAA5-A62B676369B0}"/>
                </a:ext>
              </a:extLst>
            </p:cNvPr>
            <p:cNvCxnSpPr>
              <a:cxnSpLocks/>
            </p:cNvCxnSpPr>
            <p:nvPr/>
          </p:nvCxnSpPr>
          <p:spPr>
            <a:xfrm>
              <a:off x="9032350" y="4399591"/>
              <a:ext cx="1212986" cy="2130129"/>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94B9E21-9578-407A-7473-E59ED71FDBFB}"/>
                </a:ext>
              </a:extLst>
            </p:cNvPr>
            <p:cNvCxnSpPr>
              <a:cxnSpLocks/>
            </p:cNvCxnSpPr>
            <p:nvPr/>
          </p:nvCxnSpPr>
          <p:spPr>
            <a:xfrm flipV="1">
              <a:off x="8660215" y="4283723"/>
              <a:ext cx="2962907" cy="1150955"/>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857296F9-7A7F-5E92-1398-BB83B41C6D30}"/>
                </a:ext>
              </a:extLst>
            </p:cNvPr>
            <p:cNvCxnSpPr>
              <a:cxnSpLocks/>
            </p:cNvCxnSpPr>
            <p:nvPr/>
          </p:nvCxnSpPr>
          <p:spPr>
            <a:xfrm flipV="1">
              <a:off x="9445218" y="2922699"/>
              <a:ext cx="0" cy="3532704"/>
            </a:xfrm>
            <a:prstGeom prst="straightConnector1">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8B44158E-6EE7-F597-8198-32FA56A4951D}"/>
                    </a:ext>
                  </a:extLst>
                </p:cNvPr>
                <p:cNvSpPr txBox="1"/>
                <p:nvPr/>
              </p:nvSpPr>
              <p:spPr>
                <a:xfrm>
                  <a:off x="9530281" y="2782482"/>
                  <a:ext cx="4690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m:oMathPara>
                  </a14:m>
                  <a:endParaRPr lang="zh-CN" altLang="en-US" dirty="0"/>
                </a:p>
              </p:txBody>
            </p:sp>
          </mc:Choice>
          <mc:Fallback xmlns="">
            <p:sp>
              <p:nvSpPr>
                <p:cNvPr id="60" name="文本框 59">
                  <a:extLst>
                    <a:ext uri="{FF2B5EF4-FFF2-40B4-BE49-F238E27FC236}">
                      <a16:creationId xmlns:a16="http://schemas.microsoft.com/office/drawing/2014/main" id="{8B44158E-6EE7-F597-8198-32FA56A4951D}"/>
                    </a:ext>
                  </a:extLst>
                </p:cNvPr>
                <p:cNvSpPr txBox="1">
                  <a:spLocks noRot="1" noChangeAspect="1" noMove="1" noResize="1" noEditPoints="1" noAdjustHandles="1" noChangeArrowheads="1" noChangeShapeType="1" noTextEdit="1"/>
                </p:cNvSpPr>
                <p:nvPr/>
              </p:nvSpPr>
              <p:spPr>
                <a:xfrm>
                  <a:off x="9530281" y="2782482"/>
                  <a:ext cx="469006" cy="369332"/>
                </a:xfrm>
                <a:prstGeom prst="rect">
                  <a:avLst/>
                </a:prstGeom>
                <a:blipFill>
                  <a:blip r:embed="rId16"/>
                  <a:stretch>
                    <a:fillRect b="-3571"/>
                  </a:stretch>
                </a:blipFill>
              </p:spPr>
              <p:txBody>
                <a:bodyPr/>
                <a:lstStyle/>
                <a:p>
                  <a:r>
                    <a:rPr lang="zh-CN" altLang="en-US">
                      <a:noFill/>
                    </a:rPr>
                    <a:t> </a:t>
                  </a:r>
                </a:p>
              </p:txBody>
            </p:sp>
          </mc:Fallback>
        </mc:AlternateContent>
        <p:sp>
          <p:nvSpPr>
            <p:cNvPr id="61" name="弧形 60">
              <a:extLst>
                <a:ext uri="{FF2B5EF4-FFF2-40B4-BE49-F238E27FC236}">
                  <a16:creationId xmlns:a16="http://schemas.microsoft.com/office/drawing/2014/main" id="{F16B8FF6-430A-8E2D-BF0B-BE5B6415A1DF}"/>
                </a:ext>
              </a:extLst>
            </p:cNvPr>
            <p:cNvSpPr/>
            <p:nvPr/>
          </p:nvSpPr>
          <p:spPr>
            <a:xfrm rot="20292576">
              <a:off x="11345467" y="4184288"/>
              <a:ext cx="108608" cy="501127"/>
            </a:xfrm>
            <a:prstGeom prst="arc">
              <a:avLst>
                <a:gd name="adj1" fmla="val 6498359"/>
                <a:gd name="adj2" fmla="val 6069492"/>
              </a:avLst>
            </a:prstGeom>
            <a:ln>
              <a:solidFill>
                <a:srgbClr val="00B0F0"/>
              </a:solidFill>
              <a:head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C80F6930-2EC3-F409-9584-CC128CD870EA}"/>
                    </a:ext>
                  </a:extLst>
                </p:cNvPr>
                <p:cNvSpPr txBox="1"/>
                <p:nvPr/>
              </p:nvSpPr>
              <p:spPr>
                <a:xfrm>
                  <a:off x="10248409" y="6058047"/>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62" name="文本框 61">
                  <a:extLst>
                    <a:ext uri="{FF2B5EF4-FFF2-40B4-BE49-F238E27FC236}">
                      <a16:creationId xmlns:a16="http://schemas.microsoft.com/office/drawing/2014/main" id="{C80F6930-2EC3-F409-9584-CC128CD870EA}"/>
                    </a:ext>
                  </a:extLst>
                </p:cNvPr>
                <p:cNvSpPr txBox="1">
                  <a:spLocks noRot="1" noChangeAspect="1" noMove="1" noResize="1" noEditPoints="1" noAdjustHandles="1" noChangeArrowheads="1" noChangeShapeType="1" noTextEdit="1"/>
                </p:cNvSpPr>
                <p:nvPr/>
              </p:nvSpPr>
              <p:spPr>
                <a:xfrm>
                  <a:off x="10248409" y="6058047"/>
                  <a:ext cx="333153" cy="369332"/>
                </a:xfrm>
                <a:prstGeom prst="rect">
                  <a:avLst/>
                </a:prstGeom>
                <a:blipFill>
                  <a:blip r:embed="rId17"/>
                  <a:stretch>
                    <a:fillRect r="-9091" b="-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E063612B-AE8F-2698-701B-F30E31E49475}"/>
                    </a:ext>
                  </a:extLst>
                </p:cNvPr>
                <p:cNvSpPr txBox="1"/>
                <p:nvPr/>
              </p:nvSpPr>
              <p:spPr>
                <a:xfrm>
                  <a:off x="11353800" y="3864349"/>
                  <a:ext cx="5765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dirty="0"/>
                </a:p>
              </p:txBody>
            </p:sp>
          </mc:Choice>
          <mc:Fallback xmlns="">
            <p:sp>
              <p:nvSpPr>
                <p:cNvPr id="63" name="文本框 62">
                  <a:extLst>
                    <a:ext uri="{FF2B5EF4-FFF2-40B4-BE49-F238E27FC236}">
                      <a16:creationId xmlns:a16="http://schemas.microsoft.com/office/drawing/2014/main" id="{E063612B-AE8F-2698-701B-F30E31E49475}"/>
                    </a:ext>
                  </a:extLst>
                </p:cNvPr>
                <p:cNvSpPr txBox="1">
                  <a:spLocks noRot="1" noChangeAspect="1" noMove="1" noResize="1" noEditPoints="1" noAdjustHandles="1" noChangeArrowheads="1" noChangeShapeType="1" noTextEdit="1"/>
                </p:cNvSpPr>
                <p:nvPr/>
              </p:nvSpPr>
              <p:spPr>
                <a:xfrm>
                  <a:off x="11353800" y="3864349"/>
                  <a:ext cx="576557" cy="369332"/>
                </a:xfrm>
                <a:prstGeom prst="rect">
                  <a:avLst/>
                </a:prstGeom>
                <a:blipFill>
                  <a:blip r:embed="rId18"/>
                  <a:stretch>
                    <a:fillRect r="-14737" b="-25000"/>
                  </a:stretch>
                </a:blipFill>
              </p:spPr>
              <p:txBody>
                <a:bodyPr/>
                <a:lstStyle/>
                <a:p>
                  <a:r>
                    <a:rPr lang="zh-CN" altLang="en-US">
                      <a:noFill/>
                    </a:rPr>
                    <a:t> </a:t>
                  </a:r>
                </a:p>
              </p:txBody>
            </p:sp>
          </mc:Fallback>
        </mc:AlternateContent>
        <p:cxnSp>
          <p:nvCxnSpPr>
            <p:cNvPr id="64" name="直接连接符 63">
              <a:extLst>
                <a:ext uri="{FF2B5EF4-FFF2-40B4-BE49-F238E27FC236}">
                  <a16:creationId xmlns:a16="http://schemas.microsoft.com/office/drawing/2014/main" id="{51537B9A-8776-9D6A-15CB-EDA2BB119328}"/>
                </a:ext>
              </a:extLst>
            </p:cNvPr>
            <p:cNvCxnSpPr>
              <a:cxnSpLocks/>
            </p:cNvCxnSpPr>
            <p:nvPr/>
          </p:nvCxnSpPr>
          <p:spPr>
            <a:xfrm flipV="1">
              <a:off x="9230157" y="3179504"/>
              <a:ext cx="769130" cy="2641676"/>
            </a:xfrm>
            <a:prstGeom prst="line">
              <a:avLst/>
            </a:prstGeom>
            <a:ln w="22225">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1D6D023-A484-3798-6E24-6E601CDEA9E7}"/>
                </a:ext>
              </a:extLst>
            </p:cNvPr>
            <p:cNvCxnSpPr>
              <a:cxnSpLocks/>
            </p:cNvCxnSpPr>
            <p:nvPr/>
          </p:nvCxnSpPr>
          <p:spPr>
            <a:xfrm>
              <a:off x="9064708" y="4261481"/>
              <a:ext cx="927895" cy="2094869"/>
            </a:xfrm>
            <a:prstGeom prst="line">
              <a:avLst/>
            </a:prstGeom>
            <a:ln w="22225">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弧形 65">
              <a:extLst>
                <a:ext uri="{FF2B5EF4-FFF2-40B4-BE49-F238E27FC236}">
                  <a16:creationId xmlns:a16="http://schemas.microsoft.com/office/drawing/2014/main" id="{D8FB89C7-3524-8A87-DF9B-B7B7787366C8}"/>
                </a:ext>
              </a:extLst>
            </p:cNvPr>
            <p:cNvSpPr/>
            <p:nvPr/>
          </p:nvSpPr>
          <p:spPr>
            <a:xfrm>
              <a:off x="9205602" y="4538362"/>
              <a:ext cx="434998" cy="461265"/>
            </a:xfrm>
            <a:prstGeom prst="arc">
              <a:avLst>
                <a:gd name="adj1" fmla="val 16200000"/>
                <a:gd name="adj2" fmla="val 192158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05DD7EA1-68A6-94DB-C1A9-15F929E8E64D}"/>
                    </a:ext>
                  </a:extLst>
                </p:cNvPr>
                <p:cNvSpPr txBox="1"/>
                <p:nvPr/>
              </p:nvSpPr>
              <p:spPr>
                <a:xfrm>
                  <a:off x="9460332" y="4023170"/>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0</m:t>
                            </m:r>
                          </m:sub>
                        </m:sSub>
                      </m:oMath>
                    </m:oMathPara>
                  </a14:m>
                  <a:endParaRPr lang="en-US" altLang="zh-CN" b="0" dirty="0"/>
                </a:p>
              </p:txBody>
            </p:sp>
          </mc:Choice>
          <mc:Fallback xmlns="">
            <p:sp>
              <p:nvSpPr>
                <p:cNvPr id="67" name="文本框 66">
                  <a:extLst>
                    <a:ext uri="{FF2B5EF4-FFF2-40B4-BE49-F238E27FC236}">
                      <a16:creationId xmlns:a16="http://schemas.microsoft.com/office/drawing/2014/main" id="{05DD7EA1-68A6-94DB-C1A9-15F929E8E64D}"/>
                    </a:ext>
                  </a:extLst>
                </p:cNvPr>
                <p:cNvSpPr txBox="1">
                  <a:spLocks noRot="1" noChangeAspect="1" noMove="1" noResize="1" noEditPoints="1" noAdjustHandles="1" noChangeArrowheads="1" noChangeShapeType="1" noTextEdit="1"/>
                </p:cNvSpPr>
                <p:nvPr/>
              </p:nvSpPr>
              <p:spPr>
                <a:xfrm>
                  <a:off x="9460332" y="4023170"/>
                  <a:ext cx="333153" cy="369332"/>
                </a:xfrm>
                <a:prstGeom prst="rect">
                  <a:avLst/>
                </a:prstGeom>
                <a:blipFill>
                  <a:blip r:embed="rId19"/>
                  <a:stretch>
                    <a:fillRect r="-10909" b="-7143"/>
                  </a:stretch>
                </a:blipFill>
              </p:spPr>
              <p:txBody>
                <a:bodyPr/>
                <a:lstStyle/>
                <a:p>
                  <a:r>
                    <a:rPr lang="zh-CN" altLang="en-US">
                      <a:noFill/>
                    </a:rPr>
                    <a:t> </a:t>
                  </a:r>
                </a:p>
              </p:txBody>
            </p:sp>
          </mc:Fallback>
        </mc:AlternateContent>
        <p:sp>
          <p:nvSpPr>
            <p:cNvPr id="68" name="弧形 67">
              <a:extLst>
                <a:ext uri="{FF2B5EF4-FFF2-40B4-BE49-F238E27FC236}">
                  <a16:creationId xmlns:a16="http://schemas.microsoft.com/office/drawing/2014/main" id="{E60AAC0A-423F-1E7E-17EF-E8334F2435CC}"/>
                </a:ext>
              </a:extLst>
            </p:cNvPr>
            <p:cNvSpPr/>
            <p:nvPr/>
          </p:nvSpPr>
          <p:spPr>
            <a:xfrm>
              <a:off x="9645934" y="5594092"/>
              <a:ext cx="434998" cy="461265"/>
            </a:xfrm>
            <a:prstGeom prst="arc">
              <a:avLst>
                <a:gd name="adj1" fmla="val 3960182"/>
                <a:gd name="adj2" fmla="val 566469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2F383430-21DC-D8C6-0D67-D477D82F9127}"/>
                    </a:ext>
                  </a:extLst>
                </p:cNvPr>
                <p:cNvSpPr txBox="1"/>
                <p:nvPr/>
              </p:nvSpPr>
              <p:spPr>
                <a:xfrm>
                  <a:off x="9642804" y="6064441"/>
                  <a:ext cx="333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0</m:t>
                            </m:r>
                          </m:sub>
                        </m:sSub>
                      </m:oMath>
                    </m:oMathPara>
                  </a14:m>
                  <a:endParaRPr lang="en-US" altLang="zh-CN" b="0" dirty="0"/>
                </a:p>
              </p:txBody>
            </p:sp>
          </mc:Choice>
          <mc:Fallback xmlns="">
            <p:sp>
              <p:nvSpPr>
                <p:cNvPr id="69" name="文本框 68">
                  <a:extLst>
                    <a:ext uri="{FF2B5EF4-FFF2-40B4-BE49-F238E27FC236}">
                      <a16:creationId xmlns:a16="http://schemas.microsoft.com/office/drawing/2014/main" id="{2F383430-21DC-D8C6-0D67-D477D82F9127}"/>
                    </a:ext>
                  </a:extLst>
                </p:cNvPr>
                <p:cNvSpPr txBox="1">
                  <a:spLocks noRot="1" noChangeAspect="1" noMove="1" noResize="1" noEditPoints="1" noAdjustHandles="1" noChangeArrowheads="1" noChangeShapeType="1" noTextEdit="1"/>
                </p:cNvSpPr>
                <p:nvPr/>
              </p:nvSpPr>
              <p:spPr>
                <a:xfrm>
                  <a:off x="9642804" y="6064441"/>
                  <a:ext cx="333153" cy="369332"/>
                </a:xfrm>
                <a:prstGeom prst="rect">
                  <a:avLst/>
                </a:prstGeom>
                <a:blipFill>
                  <a:blip r:embed="rId20"/>
                  <a:stretch>
                    <a:fillRect r="-10909"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97BEDA49-2350-BBFD-BE56-3178A54C8243}"/>
                    </a:ext>
                  </a:extLst>
                </p:cNvPr>
                <p:cNvSpPr txBox="1"/>
                <p:nvPr/>
              </p:nvSpPr>
              <p:spPr>
                <a:xfrm>
                  <a:off x="9930233" y="3095266"/>
                  <a:ext cx="4690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m:oMathPara>
                  </a14:m>
                  <a:endParaRPr lang="zh-CN" altLang="en-US" dirty="0"/>
                </a:p>
              </p:txBody>
            </p:sp>
          </mc:Choice>
          <mc:Fallback xmlns="">
            <p:sp>
              <p:nvSpPr>
                <p:cNvPr id="70" name="文本框 69">
                  <a:extLst>
                    <a:ext uri="{FF2B5EF4-FFF2-40B4-BE49-F238E27FC236}">
                      <a16:creationId xmlns:a16="http://schemas.microsoft.com/office/drawing/2014/main" id="{97BEDA49-2350-BBFD-BE56-3178A54C8243}"/>
                    </a:ext>
                  </a:extLst>
                </p:cNvPr>
                <p:cNvSpPr txBox="1">
                  <a:spLocks noRot="1" noChangeAspect="1" noMove="1" noResize="1" noEditPoints="1" noAdjustHandles="1" noChangeArrowheads="1" noChangeShapeType="1" noTextEdit="1"/>
                </p:cNvSpPr>
                <p:nvPr/>
              </p:nvSpPr>
              <p:spPr>
                <a:xfrm>
                  <a:off x="9930233" y="3095266"/>
                  <a:ext cx="469006" cy="369332"/>
                </a:xfrm>
                <a:prstGeom prst="rect">
                  <a:avLst/>
                </a:prstGeom>
                <a:blipFill>
                  <a:blip r:embed="rId21"/>
                  <a:stretch>
                    <a:fillRect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18CE7A7D-4987-849C-BE11-458071789228}"/>
                    </a:ext>
                  </a:extLst>
                </p:cNvPr>
                <p:cNvSpPr txBox="1"/>
                <p:nvPr/>
              </p:nvSpPr>
              <p:spPr>
                <a:xfrm>
                  <a:off x="9675213" y="6345054"/>
                  <a:ext cx="4690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71" name="文本框 70">
                  <a:extLst>
                    <a:ext uri="{FF2B5EF4-FFF2-40B4-BE49-F238E27FC236}">
                      <a16:creationId xmlns:a16="http://schemas.microsoft.com/office/drawing/2014/main" id="{18CE7A7D-4987-849C-BE11-458071789228}"/>
                    </a:ext>
                  </a:extLst>
                </p:cNvPr>
                <p:cNvSpPr txBox="1">
                  <a:spLocks noRot="1" noChangeAspect="1" noMove="1" noResize="1" noEditPoints="1" noAdjustHandles="1" noChangeArrowheads="1" noChangeShapeType="1" noTextEdit="1"/>
                </p:cNvSpPr>
                <p:nvPr/>
              </p:nvSpPr>
              <p:spPr>
                <a:xfrm>
                  <a:off x="9675213" y="6345054"/>
                  <a:ext cx="469006" cy="369332"/>
                </a:xfrm>
                <a:prstGeom prst="rect">
                  <a:avLst/>
                </a:prstGeom>
                <a:blipFill>
                  <a:blip r:embed="rId22"/>
                  <a:stretch>
                    <a:fillRect b="-357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7EE3D295-55F4-1229-4DA9-FA1111470A67}"/>
                  </a:ext>
                </a:extLst>
              </p:cNvPr>
              <p:cNvSpPr txBox="1"/>
              <p:nvPr/>
            </p:nvSpPr>
            <p:spPr>
              <a:xfrm>
                <a:off x="3522783" y="3466447"/>
                <a:ext cx="1983502" cy="369332"/>
              </a:xfrm>
              <a:prstGeom prst="rect">
                <a:avLst/>
              </a:prstGeom>
              <a:noFill/>
            </p:spPr>
            <p:txBody>
              <a:bodyPr wrap="square" rtlCol="0">
                <a:spAutoFit/>
              </a:body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绕</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z</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轴旋转角度</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𝜙</m:t>
                        </m:r>
                      </m:e>
                      <m:sub>
                        <m:r>
                          <a:rPr lang="en-US" altLang="zh-CN" sz="1800" b="0" i="1" smtClean="0">
                            <a:latin typeface="Cambria Math" panose="02040503050406030204" pitchFamily="18" charset="0"/>
                          </a:rPr>
                          <m:t>0</m:t>
                        </m:r>
                      </m:sub>
                    </m:sSub>
                  </m:oMath>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2" name="文本框 71">
                <a:extLst>
                  <a:ext uri="{FF2B5EF4-FFF2-40B4-BE49-F238E27FC236}">
                    <a16:creationId xmlns:a16="http://schemas.microsoft.com/office/drawing/2014/main" id="{7EE3D295-55F4-1229-4DA9-FA1111470A67}"/>
                  </a:ext>
                </a:extLst>
              </p:cNvPr>
              <p:cNvSpPr txBox="1">
                <a:spLocks noRot="1" noChangeAspect="1" noMove="1" noResize="1" noEditPoints="1" noAdjustHandles="1" noChangeArrowheads="1" noChangeShapeType="1" noTextEdit="1"/>
              </p:cNvSpPr>
              <p:nvPr/>
            </p:nvSpPr>
            <p:spPr>
              <a:xfrm>
                <a:off x="3522783" y="3466447"/>
                <a:ext cx="1983502" cy="369332"/>
              </a:xfrm>
              <a:prstGeom prst="rect">
                <a:avLst/>
              </a:prstGeom>
              <a:blipFill>
                <a:blip r:embed="rId23"/>
                <a:stretch>
                  <a:fillRect t="-13333"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23E989E0-4683-6F20-CF49-178391980232}"/>
                  </a:ext>
                </a:extLst>
              </p:cNvPr>
              <p:cNvSpPr txBox="1"/>
              <p:nvPr/>
            </p:nvSpPr>
            <p:spPr>
              <a:xfrm>
                <a:off x="6986204" y="3479268"/>
                <a:ext cx="1983502"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绕</a:t>
                </a:r>
                <a14:m>
                  <m:oMath xmlns:m="http://schemas.openxmlformats.org/officeDocument/2006/math">
                    <m:r>
                      <a:rPr lang="zh-CN" altLang="en-US" i="1" dirty="0" smtClean="0">
                        <a:latin typeface="Cambria Math" panose="02040503050406030204" pitchFamily="18" charset="0"/>
                        <a:ea typeface="宋体" panose="02010600030101010101" pitchFamily="2" charset="-122"/>
                        <a:cs typeface="Times New Roman" panose="02020603050405020304" pitchFamily="18" charset="0"/>
                      </a:rPr>
                      <m:t>𝑦</m:t>
                    </m:r>
                    <m:r>
                      <a:rPr lang="en-US" altLang="zh-CN" i="1" dirty="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轴旋转角度</a:t>
                </a:r>
                <a14:m>
                  <m:oMath xmlns:m="http://schemas.openxmlformats.org/officeDocument/2006/math">
                    <m:sSub>
                      <m:sSubPr>
                        <m:ctrlPr>
                          <a:rPr lang="en-US" altLang="zh-CN" i="1"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i="1" dirty="0" smtClean="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dirty="0">
                            <a:latin typeface="Cambria Math" panose="02040503050406030204" pitchFamily="18" charset="0"/>
                            <a:ea typeface="宋体" panose="02010600030101010101" pitchFamily="2" charset="-122"/>
                            <a:cs typeface="Times New Roman" panose="02020603050405020304" pitchFamily="18" charset="0"/>
                          </a:rPr>
                          <m:t>0</m:t>
                        </m:r>
                      </m:sub>
                    </m:sSub>
                  </m:oMath>
                </a14:m>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3" name="文本框 72">
                <a:extLst>
                  <a:ext uri="{FF2B5EF4-FFF2-40B4-BE49-F238E27FC236}">
                    <a16:creationId xmlns:a16="http://schemas.microsoft.com/office/drawing/2014/main" id="{23E989E0-4683-6F20-CF49-178391980232}"/>
                  </a:ext>
                </a:extLst>
              </p:cNvPr>
              <p:cNvSpPr txBox="1">
                <a:spLocks noRot="1" noChangeAspect="1" noMove="1" noResize="1" noEditPoints="1" noAdjustHandles="1" noChangeArrowheads="1" noChangeShapeType="1" noTextEdit="1"/>
              </p:cNvSpPr>
              <p:nvPr/>
            </p:nvSpPr>
            <p:spPr>
              <a:xfrm>
                <a:off x="6986204" y="3479268"/>
                <a:ext cx="1983502" cy="369332"/>
              </a:xfrm>
              <a:prstGeom prst="rect">
                <a:avLst/>
              </a:prstGeom>
              <a:blipFill>
                <a:blip r:embed="rId24"/>
                <a:stretch>
                  <a:fillRect l="-2462"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6E6B0CB-6EA2-C8BB-E6A1-2803C785058D}"/>
                  </a:ext>
                </a:extLst>
              </p:cNvPr>
              <p:cNvSpPr txBox="1"/>
              <p:nvPr/>
            </p:nvSpPr>
            <p:spPr>
              <a:xfrm>
                <a:off x="8122690" y="4245287"/>
                <a:ext cx="3959183" cy="844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𝑨</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𝑪</m:t>
                          </m:r>
                        </m:e>
                        <m:sub>
                          <m:r>
                            <a:rPr lang="en-US" altLang="zh-CN" sz="1800" b="1" i="1" smtClean="0">
                              <a:latin typeface="Cambria Math" panose="02040503050406030204" pitchFamily="18" charset="0"/>
                            </a:rPr>
                            <m:t>𝒛</m:t>
                          </m:r>
                        </m:sub>
                      </m:sSub>
                      <m:r>
                        <a:rPr lang="en-US" altLang="zh-CN" sz="1800" b="1" i="1" smtClean="0">
                          <a:latin typeface="Cambria Math" panose="02040503050406030204" pitchFamily="18" charset="0"/>
                        </a:rPr>
                        <m:t>(</m:t>
                      </m:r>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𝜙</m:t>
                          </m:r>
                        </m:e>
                        <m:sub>
                          <m:r>
                            <a:rPr lang="en-US" altLang="zh-CN" sz="1800" b="0" i="1" smtClean="0">
                              <a:latin typeface="Cambria Math" panose="02040503050406030204" pitchFamily="18" charset="0"/>
                            </a:rPr>
                            <m:t>0</m:t>
                          </m:r>
                        </m:sub>
                      </m:sSub>
                      <m:r>
                        <a:rPr lang="en-US" altLang="zh-CN" sz="1800" b="1" i="1" smtClean="0">
                          <a:latin typeface="Cambria Math" panose="02040503050406030204" pitchFamily="18" charset="0"/>
                        </a:rPr>
                        <m:t>)=</m:t>
                      </m:r>
                      <m:d>
                        <m:dPr>
                          <m:ctrlPr>
                            <a:rPr lang="en-US" altLang="zh-CN" sz="1800" b="1" i="1" smtClean="0">
                              <a:latin typeface="Cambria Math" panose="02040503050406030204" pitchFamily="18" charset="0"/>
                            </a:rPr>
                          </m:ctrlPr>
                        </m:dPr>
                        <m:e>
                          <m:m>
                            <m:mPr>
                              <m:plcHide m:val="on"/>
                              <m:mcs>
                                <m:mc>
                                  <m:mcPr>
                                    <m:count m:val="3"/>
                                    <m:mcJc m:val="center"/>
                                  </m:mcPr>
                                </m:mc>
                              </m:mcs>
                              <m:ctrlPr>
                                <a:rPr lang="en-US" altLang="zh-CN" sz="1800" b="1" i="1" smtClean="0">
                                  <a:latin typeface="Cambria Math" panose="02040503050406030204" pitchFamily="18" charset="0"/>
                                </a:rPr>
                              </m:ctrlPr>
                            </m:mPr>
                            <m:mr>
                              <m:e>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𝜙</m:t>
                                        </m:r>
                                      </m:e>
                                      <m:sub>
                                        <m:r>
                                          <a:rPr lang="en-US" altLang="zh-CN" sz="1800" b="0" i="1" smtClean="0">
                                            <a:latin typeface="Cambria Math" panose="02040503050406030204" pitchFamily="18" charset="0"/>
                                          </a:rPr>
                                          <m:t>0</m:t>
                                        </m:r>
                                      </m:sub>
                                    </m:sSub>
                                  </m:e>
                                </m:func>
                              </m:e>
                              <m:e>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sin</m:t>
                                    </m:r>
                                  </m:fNa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𝜙</m:t>
                                        </m:r>
                                      </m:e>
                                      <m:sub>
                                        <m:r>
                                          <a:rPr lang="en-US" altLang="zh-CN" sz="1800" b="0" i="1" smtClean="0">
                                            <a:latin typeface="Cambria Math" panose="02040503050406030204" pitchFamily="18" charset="0"/>
                                          </a:rPr>
                                          <m:t>0</m:t>
                                        </m:r>
                                      </m:sub>
                                    </m:sSub>
                                  </m:e>
                                </m:func>
                              </m:e>
                              <m:e>
                                <m:r>
                                  <a:rPr lang="en-US" altLang="zh-CN" sz="1800" b="0" i="1" smtClean="0">
                                    <a:latin typeface="Cambria Math" panose="02040503050406030204" pitchFamily="18" charset="0"/>
                                  </a:rPr>
                                  <m:t>0</m:t>
                                </m:r>
                              </m:e>
                            </m:mr>
                            <m:mr>
                              <m:e>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sin</m:t>
                                    </m:r>
                                  </m:fNa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𝜙</m:t>
                                        </m:r>
                                      </m:e>
                                      <m:sub>
                                        <m:r>
                                          <a:rPr lang="en-US" altLang="zh-CN" sz="1800" b="0" i="1" smtClean="0">
                                            <a:latin typeface="Cambria Math" panose="02040503050406030204" pitchFamily="18" charset="0"/>
                                          </a:rPr>
                                          <m:t>0</m:t>
                                        </m:r>
                                      </m:sub>
                                    </m:sSub>
                                  </m:e>
                                </m:func>
                              </m:e>
                              <m:e>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𝜙</m:t>
                                        </m:r>
                                      </m:e>
                                      <m:sub>
                                        <m:r>
                                          <a:rPr lang="en-US" altLang="zh-CN" sz="1800" b="0" i="1" smtClean="0">
                                            <a:latin typeface="Cambria Math" panose="02040503050406030204" pitchFamily="18" charset="0"/>
                                          </a:rPr>
                                          <m:t>0</m:t>
                                        </m:r>
                                      </m:sub>
                                    </m:sSub>
                                  </m:e>
                                </m:func>
                              </m:e>
                              <m:e>
                                <m:r>
                                  <a:rPr lang="en-US" altLang="zh-CN" sz="1800" b="0" i="1" smtClean="0">
                                    <a:latin typeface="Cambria Math" panose="02040503050406030204" pitchFamily="18" charset="0"/>
                                  </a:rPr>
                                  <m:t>0</m:t>
                                </m:r>
                              </m:e>
                            </m:mr>
                            <m:mr>
                              <m:e>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1</m:t>
                                </m:r>
                              </m:e>
                            </m:mr>
                          </m:m>
                        </m:e>
                      </m:d>
                    </m:oMath>
                  </m:oMathPara>
                </a14:m>
                <a:endParaRPr lang="zh-CN" altLang="en-US" dirty="0"/>
              </a:p>
            </p:txBody>
          </p:sp>
        </mc:Choice>
        <mc:Fallback xmlns="">
          <p:sp>
            <p:nvSpPr>
              <p:cNvPr id="74" name="文本框 73">
                <a:extLst>
                  <a:ext uri="{FF2B5EF4-FFF2-40B4-BE49-F238E27FC236}">
                    <a16:creationId xmlns:a16="http://schemas.microsoft.com/office/drawing/2014/main" id="{A6E6B0CB-6EA2-C8BB-E6A1-2803C785058D}"/>
                  </a:ext>
                </a:extLst>
              </p:cNvPr>
              <p:cNvSpPr txBox="1">
                <a:spLocks noRot="1" noChangeAspect="1" noMove="1" noResize="1" noEditPoints="1" noAdjustHandles="1" noChangeArrowheads="1" noChangeShapeType="1" noTextEdit="1"/>
              </p:cNvSpPr>
              <p:nvPr/>
            </p:nvSpPr>
            <p:spPr>
              <a:xfrm>
                <a:off x="8122690" y="4245287"/>
                <a:ext cx="3959183" cy="844527"/>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C69D8490-DAAB-677A-BD9D-B289F1137666}"/>
                  </a:ext>
                </a:extLst>
              </p:cNvPr>
              <p:cNvSpPr txBox="1"/>
              <p:nvPr/>
            </p:nvSpPr>
            <p:spPr>
              <a:xfrm>
                <a:off x="8122690" y="5452912"/>
                <a:ext cx="3959183" cy="9840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𝑨</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𝑪</m:t>
                          </m:r>
                        </m:e>
                        <m:sub>
                          <m:r>
                            <a:rPr lang="en-US" altLang="zh-CN" sz="1800" b="1" i="1" smtClean="0">
                              <a:latin typeface="Cambria Math" panose="02040503050406030204" pitchFamily="18" charset="0"/>
                            </a:rPr>
                            <m:t>𝒚</m:t>
                          </m:r>
                          <m:r>
                            <a:rPr lang="en-US" altLang="zh-CN" sz="1800" b="1" i="1" smtClean="0">
                              <a:latin typeface="Cambria Math" panose="02040503050406030204" pitchFamily="18" charset="0"/>
                            </a:rPr>
                            <m:t>′</m:t>
                          </m:r>
                        </m:sub>
                      </m:sSub>
                      <m:r>
                        <a:rPr lang="en-US" altLang="zh-CN" sz="1800" b="1" i="1" smtClean="0">
                          <a:latin typeface="Cambria Math" panose="02040503050406030204" pitchFamily="18" charset="0"/>
                        </a:rPr>
                        <m:t>(</m:t>
                      </m:r>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𝜃</m:t>
                          </m:r>
                        </m:e>
                        <m:sub>
                          <m:r>
                            <a:rPr lang="en-US" altLang="zh-CN" sz="1800" b="0" i="1" smtClean="0">
                              <a:latin typeface="Cambria Math" panose="02040503050406030204" pitchFamily="18" charset="0"/>
                            </a:rPr>
                            <m:t>0</m:t>
                          </m:r>
                        </m:sub>
                      </m:sSub>
                      <m:r>
                        <a:rPr lang="en-US" altLang="zh-CN" sz="1800" b="1" i="1" smtClean="0">
                          <a:latin typeface="Cambria Math" panose="02040503050406030204" pitchFamily="18" charset="0"/>
                        </a:rPr>
                        <m:t>)=</m:t>
                      </m:r>
                      <m:d>
                        <m:dPr>
                          <m:ctrlPr>
                            <a:rPr lang="en-US" altLang="zh-CN" sz="1800" b="1" i="1" smtClean="0">
                              <a:latin typeface="Cambria Math" panose="02040503050406030204" pitchFamily="18" charset="0"/>
                            </a:rPr>
                          </m:ctrlPr>
                        </m:dPr>
                        <m:e>
                          <m:m>
                            <m:mPr>
                              <m:plcHide m:val="on"/>
                              <m:mcs>
                                <m:mc>
                                  <m:mcPr>
                                    <m:count m:val="3"/>
                                    <m:mcJc m:val="center"/>
                                  </m:mcPr>
                                </m:mc>
                              </m:mcs>
                              <m:ctrlPr>
                                <a:rPr lang="en-US" altLang="zh-CN" sz="1800" b="1" i="1" smtClean="0">
                                  <a:latin typeface="Cambria Math" panose="02040503050406030204" pitchFamily="18" charset="0"/>
                                </a:rPr>
                              </m:ctrlPr>
                            </m:mPr>
                            <m:mr>
                              <m:e>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𝜙</m:t>
                                        </m:r>
                                      </m:e>
                                      <m:sub>
                                        <m:r>
                                          <a:rPr lang="en-US" altLang="zh-CN" sz="1800" b="0" i="1" smtClean="0">
                                            <a:latin typeface="Cambria Math" panose="02040503050406030204" pitchFamily="18" charset="0"/>
                                          </a:rPr>
                                          <m:t>0</m:t>
                                        </m:r>
                                      </m:sub>
                                    </m:sSub>
                                  </m:e>
                                </m:func>
                              </m:e>
                              <m:e>
                                <m:r>
                                  <a:rPr lang="en-US" altLang="zh-CN" sz="1800" b="0" i="1" smtClean="0">
                                    <a:latin typeface="Cambria Math" panose="02040503050406030204" pitchFamily="18" charset="0"/>
                                  </a:rPr>
                                  <m:t>0</m:t>
                                </m:r>
                              </m:e>
                              <m:e>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sin</m:t>
                                    </m:r>
                                  </m:fNa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𝜃</m:t>
                                        </m:r>
                                      </m:e>
                                      <m:sub>
                                        <m:r>
                                          <a:rPr lang="en-US" altLang="zh-CN" sz="1800" b="0" i="1" smtClean="0">
                                            <a:latin typeface="Cambria Math" panose="02040503050406030204" pitchFamily="18" charset="0"/>
                                          </a:rPr>
                                          <m:t>0</m:t>
                                        </m:r>
                                      </m:sub>
                                    </m:sSub>
                                  </m:e>
                                </m:func>
                              </m:e>
                            </m:mr>
                            <m:mr>
                              <m:e>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1</m:t>
                                </m:r>
                              </m:e>
                              <m:e>
                                <m:r>
                                  <a:rPr lang="en-US" altLang="zh-CN" sz="1800" b="0" i="1" smtClean="0">
                                    <a:latin typeface="Cambria Math" panose="02040503050406030204" pitchFamily="18" charset="0"/>
                                  </a:rPr>
                                  <m:t>0</m:t>
                                </m:r>
                              </m:e>
                            </m:mr>
                            <m:mr>
                              <m:e>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sin</m:t>
                                    </m:r>
                                  </m:fNa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𝜃</m:t>
                                        </m:r>
                                      </m:e>
                                      <m:sub>
                                        <m:r>
                                          <a:rPr lang="en-US" altLang="zh-CN" sz="1800" b="0" i="1" smtClean="0">
                                            <a:latin typeface="Cambria Math" panose="02040503050406030204" pitchFamily="18" charset="0"/>
                                          </a:rPr>
                                          <m:t>0</m:t>
                                        </m:r>
                                      </m:sub>
                                    </m:sSub>
                                  </m:e>
                                </m:func>
                              </m:e>
                              <m:e>
                                <m:r>
                                  <a:rPr lang="en-US" altLang="zh-CN" sz="1800" b="0" i="1" smtClean="0">
                                    <a:latin typeface="Cambria Math" panose="02040503050406030204" pitchFamily="18" charset="0"/>
                                  </a:rPr>
                                  <m:t>0</m:t>
                                </m:r>
                              </m:e>
                              <m:e>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cos</m:t>
                                    </m:r>
                                  </m:fNa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𝜃</m:t>
                                        </m:r>
                                      </m:e>
                                      <m:sub>
                                        <m:r>
                                          <a:rPr lang="en-US" altLang="zh-CN" sz="1800" b="0" i="1" smtClean="0">
                                            <a:latin typeface="Cambria Math" panose="02040503050406030204" pitchFamily="18" charset="0"/>
                                          </a:rPr>
                                          <m:t>0</m:t>
                                        </m:r>
                                      </m:sub>
                                    </m:sSub>
                                  </m:e>
                                </m:func>
                              </m:e>
                            </m:mr>
                          </m:m>
                        </m:e>
                      </m:d>
                    </m:oMath>
                  </m:oMathPara>
                </a14:m>
                <a:endParaRPr lang="zh-CN" altLang="en-US" dirty="0"/>
              </a:p>
            </p:txBody>
          </p:sp>
        </mc:Choice>
        <mc:Fallback xmlns="">
          <p:sp>
            <p:nvSpPr>
              <p:cNvPr id="75" name="文本框 74">
                <a:extLst>
                  <a:ext uri="{FF2B5EF4-FFF2-40B4-BE49-F238E27FC236}">
                    <a16:creationId xmlns:a16="http://schemas.microsoft.com/office/drawing/2014/main" id="{C69D8490-DAAB-677A-BD9D-B289F1137666}"/>
                  </a:ext>
                </a:extLst>
              </p:cNvPr>
              <p:cNvSpPr txBox="1">
                <a:spLocks noRot="1" noChangeAspect="1" noMove="1" noResize="1" noEditPoints="1" noAdjustHandles="1" noChangeArrowheads="1" noChangeShapeType="1" noTextEdit="1"/>
              </p:cNvSpPr>
              <p:nvPr/>
            </p:nvSpPr>
            <p:spPr>
              <a:xfrm>
                <a:off x="8122690" y="5452912"/>
                <a:ext cx="3959183" cy="984052"/>
              </a:xfrm>
              <a:prstGeom prst="rect">
                <a:avLst/>
              </a:prstGeom>
              <a:blipFill>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096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67BEED7-9883-41C9-FDAF-29BFF8EC6F0D}"/>
                  </a:ext>
                </a:extLst>
              </p:cNvPr>
              <p:cNvSpPr>
                <a:spLocks noGrp="1"/>
              </p:cNvSpPr>
              <p:nvPr>
                <p:ph idx="1"/>
              </p:nvPr>
            </p:nvSpPr>
            <p:spPr>
              <a:xfrm>
                <a:off x="838200" y="269356"/>
                <a:ext cx="10515600" cy="6173973"/>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d>
                        <m:dPr>
                          <m:ctrlPr>
                            <a:rPr lang="en-US" altLang="zh-CN" sz="2000" b="1" i="1" smtClean="0">
                              <a:latin typeface="Cambria Math" panose="02040503050406030204" pitchFamily="18" charset="0"/>
                            </a:rPr>
                          </m:ctrlPr>
                        </m:dPr>
                        <m:e>
                          <m:m>
                            <m:mPr>
                              <m:plcHide m:val="on"/>
                              <m:mcs>
                                <m:mc>
                                  <m:mcPr>
                                    <m:count m:val="1"/>
                                    <m:mcJc m:val="center"/>
                                  </m:mcPr>
                                </m:mc>
                              </m:mcs>
                              <m:ctrlPr>
                                <a:rPr lang="en-US" altLang="zh-CN" sz="2000" b="1" i="1">
                                  <a:latin typeface="Cambria Math" panose="02040503050406030204" pitchFamily="18" charset="0"/>
                                </a:rPr>
                              </m:ctrlPr>
                            </m:mPr>
                            <m:mr>
                              <m:e>
                                <m:r>
                                  <a:rPr lang="en-US" altLang="zh-CN" sz="2000" i="1">
                                    <a:latin typeface="Cambria Math" panose="02040503050406030204" pitchFamily="18" charset="0"/>
                                  </a:rPr>
                                  <m:t>𝑥</m:t>
                                </m:r>
                              </m:e>
                            </m:mr>
                            <m:mr>
                              <m:e>
                                <m:r>
                                  <a:rPr lang="en-US" altLang="zh-CN" sz="2000" i="1">
                                    <a:latin typeface="Cambria Math" panose="02040503050406030204" pitchFamily="18" charset="0"/>
                                  </a:rPr>
                                  <m:t>𝑦</m:t>
                                </m:r>
                              </m:e>
                            </m:mr>
                            <m:mr>
                              <m:e>
                                <m:r>
                                  <a:rPr lang="en-US" altLang="zh-CN" sz="2000" i="1">
                                    <a:latin typeface="Cambria Math" panose="02040503050406030204" pitchFamily="18" charset="0"/>
                                  </a:rPr>
                                  <m:t>𝑧</m:t>
                                </m:r>
                              </m:e>
                            </m:mr>
                          </m:m>
                        </m:e>
                      </m:d>
                      <m:r>
                        <a:rPr lang="en-US" altLang="zh-CN" sz="2000" b="1" i="1">
                          <a:latin typeface="Cambria Math" panose="02040503050406030204" pitchFamily="18" charset="0"/>
                        </a:rPr>
                        <m:t>=</m:t>
                      </m:r>
                      <m:d>
                        <m:dPr>
                          <m:ctrlPr>
                            <a:rPr lang="en-US" altLang="zh-CN" sz="2000" b="1" i="1">
                              <a:latin typeface="Cambria Math" panose="02040503050406030204" pitchFamily="18" charset="0"/>
                            </a:rPr>
                          </m:ctrlPr>
                        </m:dPr>
                        <m:e>
                          <m:m>
                            <m:mPr>
                              <m:plcHide m:val="on"/>
                              <m:mcs>
                                <m:mc>
                                  <m:mcPr>
                                    <m:count m:val="3"/>
                                    <m:mcJc m:val="center"/>
                                  </m:mcPr>
                                </m:mc>
                              </m:mcs>
                              <m:ctrlPr>
                                <a:rPr lang="en-US" altLang="zh-CN" sz="2000" b="1" i="1">
                                  <a:latin typeface="Cambria Math" panose="02040503050406030204" pitchFamily="18" charset="0"/>
                                </a:rPr>
                              </m:ctrlPr>
                            </m:mPr>
                            <m:mr>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e>
                                <m:r>
                                  <a:rPr lang="en-US" altLang="zh-CN" sz="2000" i="1">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e>
                                <m:r>
                                  <a:rPr lang="en-US" altLang="zh-CN" sz="2000" i="1">
                                    <a:latin typeface="Cambria Math" panose="02040503050406030204" pitchFamily="18" charset="0"/>
                                  </a:rPr>
                                  <m:t>0</m:t>
                                </m:r>
                              </m:e>
                            </m:mr>
                            <m:mr>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e>
                                <m:r>
                                  <a:rPr lang="en-US" altLang="zh-CN" sz="2000" i="1">
                                    <a:latin typeface="Cambria Math" panose="02040503050406030204" pitchFamily="18" charset="0"/>
                                  </a:rPr>
                                  <m:t>0</m:t>
                                </m:r>
                              </m:e>
                            </m:mr>
                            <m:mr>
                              <m:e>
                                <m:r>
                                  <a:rPr lang="en-US" altLang="zh-CN" sz="2000" i="1">
                                    <a:latin typeface="Cambria Math" panose="02040503050406030204" pitchFamily="18" charset="0"/>
                                  </a:rPr>
                                  <m:t>0</m:t>
                                </m:r>
                              </m:e>
                              <m:e>
                                <m:r>
                                  <a:rPr lang="en-US" altLang="zh-CN" sz="2000" i="1">
                                    <a:latin typeface="Cambria Math" panose="02040503050406030204" pitchFamily="18" charset="0"/>
                                  </a:rPr>
                                  <m:t>0</m:t>
                                </m:r>
                              </m:e>
                              <m:e>
                                <m:r>
                                  <a:rPr lang="en-US" altLang="zh-CN" sz="2000" i="1">
                                    <a:latin typeface="Cambria Math" panose="02040503050406030204" pitchFamily="18" charset="0"/>
                                  </a:rPr>
                                  <m:t>1</m:t>
                                </m:r>
                              </m:e>
                            </m:mr>
                          </m:m>
                        </m:e>
                      </m:d>
                      <m:d>
                        <m:dPr>
                          <m:ctrlPr>
                            <a:rPr lang="en-US" altLang="zh-CN" sz="2000" b="1" i="1">
                              <a:latin typeface="Cambria Math" panose="02040503050406030204" pitchFamily="18" charset="0"/>
                            </a:rPr>
                          </m:ctrlPr>
                        </m:dPr>
                        <m:e>
                          <m:m>
                            <m:mPr>
                              <m:plcHide m:val="on"/>
                              <m:mcs>
                                <m:mc>
                                  <m:mcPr>
                                    <m:count m:val="1"/>
                                    <m:mcJc m:val="center"/>
                                  </m:mcPr>
                                </m:mc>
                              </m:mcs>
                              <m:ctrlPr>
                                <a:rPr lang="en-US" altLang="zh-CN" sz="2000" b="1" i="1">
                                  <a:latin typeface="Cambria Math" panose="02040503050406030204" pitchFamily="18" charset="0"/>
                                </a:rPr>
                              </m:ctrlPr>
                            </m:mPr>
                            <m:mr>
                              <m:e>
                                <m:r>
                                  <a:rPr lang="en-US" altLang="zh-CN" sz="2000" i="1">
                                    <a:latin typeface="Cambria Math" panose="02040503050406030204" pitchFamily="18" charset="0"/>
                                  </a:rPr>
                                  <m:t>𝑥</m:t>
                                </m:r>
                                <m:r>
                                  <a:rPr lang="en-US" altLang="zh-CN" sz="2000" i="1">
                                    <a:latin typeface="Cambria Math" panose="02040503050406030204" pitchFamily="18" charset="0"/>
                                  </a:rPr>
                                  <m:t>′</m:t>
                                </m:r>
                              </m:e>
                            </m:mr>
                            <m:mr>
                              <m:e>
                                <m:r>
                                  <a:rPr lang="en-US" altLang="zh-CN" sz="2000" i="1">
                                    <a:latin typeface="Cambria Math" panose="02040503050406030204" pitchFamily="18" charset="0"/>
                                  </a:rPr>
                                  <m:t>𝑦</m:t>
                                </m:r>
                                <m:r>
                                  <a:rPr lang="en-US" altLang="zh-CN" sz="2000" i="1">
                                    <a:latin typeface="Cambria Math" panose="02040503050406030204" pitchFamily="18" charset="0"/>
                                  </a:rPr>
                                  <m:t>′</m:t>
                                </m:r>
                              </m:e>
                            </m:mr>
                            <m:mr>
                              <m:e>
                                <m:r>
                                  <a:rPr lang="en-US" altLang="zh-CN" sz="2000" i="1">
                                    <a:latin typeface="Cambria Math" panose="02040503050406030204" pitchFamily="18" charset="0"/>
                                  </a:rPr>
                                  <m:t>𝑧</m:t>
                                </m:r>
                                <m:r>
                                  <a:rPr lang="en-US" altLang="zh-CN" sz="2000" i="1">
                                    <a:latin typeface="Cambria Math" panose="02040503050406030204" pitchFamily="18" charset="0"/>
                                  </a:rPr>
                                  <m:t>′</m:t>
                                </m:r>
                              </m:e>
                            </m:mr>
                          </m:m>
                        </m:e>
                      </m:d>
                      <m:r>
                        <a:rPr lang="en-US" altLang="zh-CN" sz="2000" b="1" i="1" smtClean="0">
                          <a:latin typeface="Cambria Math" panose="02040503050406030204" pitchFamily="18" charset="0"/>
                        </a:rPr>
                        <m:t>=</m:t>
                      </m:r>
                      <m:d>
                        <m:dPr>
                          <m:ctrlPr>
                            <a:rPr lang="en-US" altLang="zh-CN" sz="2000" b="1" i="1">
                              <a:latin typeface="Cambria Math" panose="02040503050406030204" pitchFamily="18" charset="0"/>
                            </a:rPr>
                          </m:ctrlPr>
                        </m:dPr>
                        <m:e>
                          <m:m>
                            <m:mPr>
                              <m:plcHide m:val="on"/>
                              <m:mcs>
                                <m:mc>
                                  <m:mcPr>
                                    <m:count m:val="3"/>
                                    <m:mcJc m:val="center"/>
                                  </m:mcPr>
                                </m:mc>
                              </m:mcs>
                              <m:ctrlPr>
                                <a:rPr lang="en-US" altLang="zh-CN" sz="2000" b="1" i="1">
                                  <a:latin typeface="Cambria Math" panose="02040503050406030204" pitchFamily="18" charset="0"/>
                                </a:rPr>
                              </m:ctrlPr>
                            </m:mPr>
                            <m:mr>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e>
                                <m:r>
                                  <a:rPr lang="en-US" altLang="zh-CN" sz="2000" i="1">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e>
                                <m:r>
                                  <a:rPr lang="en-US" altLang="zh-CN" sz="2000" i="1">
                                    <a:latin typeface="Cambria Math" panose="02040503050406030204" pitchFamily="18" charset="0"/>
                                  </a:rPr>
                                  <m:t>0</m:t>
                                </m:r>
                              </m:e>
                            </m:mr>
                            <m:mr>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e>
                                <m:r>
                                  <a:rPr lang="en-US" altLang="zh-CN" sz="2000" i="1">
                                    <a:latin typeface="Cambria Math" panose="02040503050406030204" pitchFamily="18" charset="0"/>
                                  </a:rPr>
                                  <m:t>0</m:t>
                                </m:r>
                              </m:e>
                            </m:mr>
                            <m:mr>
                              <m:e>
                                <m:r>
                                  <a:rPr lang="en-US" altLang="zh-CN" sz="2000" i="1">
                                    <a:latin typeface="Cambria Math" panose="02040503050406030204" pitchFamily="18" charset="0"/>
                                  </a:rPr>
                                  <m:t>0</m:t>
                                </m:r>
                              </m:e>
                              <m:e>
                                <m:r>
                                  <a:rPr lang="en-US" altLang="zh-CN" sz="2000" i="1">
                                    <a:latin typeface="Cambria Math" panose="02040503050406030204" pitchFamily="18" charset="0"/>
                                  </a:rPr>
                                  <m:t>0</m:t>
                                </m:r>
                              </m:e>
                              <m:e>
                                <m:r>
                                  <a:rPr lang="en-US" altLang="zh-CN" sz="2000" i="1">
                                    <a:latin typeface="Cambria Math" panose="02040503050406030204" pitchFamily="18" charset="0"/>
                                  </a:rPr>
                                  <m:t>1</m:t>
                                </m:r>
                              </m:e>
                            </m:mr>
                          </m:m>
                        </m:e>
                      </m:d>
                      <m:d>
                        <m:dPr>
                          <m:ctrlPr>
                            <a:rPr lang="en-US" altLang="zh-CN" sz="2000" b="1" i="1">
                              <a:latin typeface="Cambria Math" panose="02040503050406030204" pitchFamily="18" charset="0"/>
                            </a:rPr>
                          </m:ctrlPr>
                        </m:dPr>
                        <m:e>
                          <m:m>
                            <m:mPr>
                              <m:plcHide m:val="on"/>
                              <m:mcs>
                                <m:mc>
                                  <m:mcPr>
                                    <m:count m:val="3"/>
                                    <m:mcJc m:val="center"/>
                                  </m:mcPr>
                                </m:mc>
                              </m:mcs>
                              <m:ctrlPr>
                                <a:rPr lang="en-US" altLang="zh-CN" sz="2000" b="1" i="1">
                                  <a:latin typeface="Cambria Math" panose="02040503050406030204" pitchFamily="18" charset="0"/>
                                </a:rPr>
                              </m:ctrlPr>
                            </m:mPr>
                            <m:mr>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e>
                                <m:r>
                                  <a:rPr lang="en-US" altLang="zh-CN" sz="2000" i="1">
                                    <a:latin typeface="Cambria Math" panose="02040503050406030204" pitchFamily="18" charset="0"/>
                                  </a:rPr>
                                  <m:t>0</m:t>
                                </m:r>
                              </m:e>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0</m:t>
                                        </m:r>
                                      </m:sub>
                                    </m:sSub>
                                  </m:e>
                                </m:func>
                              </m:e>
                            </m:mr>
                            <m:mr>
                              <m:e>
                                <m:r>
                                  <a:rPr lang="en-US" altLang="zh-CN" sz="2000" i="1">
                                    <a:latin typeface="Cambria Math" panose="02040503050406030204" pitchFamily="18" charset="0"/>
                                  </a:rPr>
                                  <m:t>0</m:t>
                                </m:r>
                              </m:e>
                              <m:e>
                                <m:r>
                                  <a:rPr lang="en-US" altLang="zh-CN" sz="2000" i="1">
                                    <a:latin typeface="Cambria Math" panose="02040503050406030204" pitchFamily="18" charset="0"/>
                                  </a:rPr>
                                  <m:t>1</m:t>
                                </m:r>
                              </m:e>
                              <m:e>
                                <m:r>
                                  <a:rPr lang="en-US" altLang="zh-CN" sz="2000" i="1">
                                    <a:latin typeface="Cambria Math" panose="02040503050406030204" pitchFamily="18" charset="0"/>
                                  </a:rPr>
                                  <m:t>0</m:t>
                                </m:r>
                              </m:e>
                            </m:mr>
                            <m:mr>
                              <m:e>
                                <m:r>
                                  <a:rPr lang="en-US" altLang="zh-CN" sz="2000" i="1">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0</m:t>
                                        </m:r>
                                      </m:sub>
                                    </m:sSub>
                                  </m:e>
                                </m:func>
                              </m:e>
                              <m:e>
                                <m:r>
                                  <a:rPr lang="en-US" altLang="zh-CN" sz="2000" i="1">
                                    <a:latin typeface="Cambria Math" panose="02040503050406030204" pitchFamily="18" charset="0"/>
                                  </a:rPr>
                                  <m:t>0</m:t>
                                </m:r>
                              </m:e>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0</m:t>
                                        </m:r>
                                      </m:sub>
                                    </m:sSub>
                                  </m:e>
                                </m:func>
                              </m:e>
                            </m:mr>
                          </m:m>
                        </m:e>
                      </m:d>
                      <m:d>
                        <m:dPr>
                          <m:ctrlPr>
                            <a:rPr lang="en-US" altLang="zh-CN" sz="2000" b="1" i="1">
                              <a:latin typeface="Cambria Math" panose="02040503050406030204" pitchFamily="18" charset="0"/>
                            </a:rPr>
                          </m:ctrlPr>
                        </m:dPr>
                        <m:e>
                          <m:m>
                            <m:mPr>
                              <m:plcHide m:val="on"/>
                              <m:mcs>
                                <m:mc>
                                  <m:mcPr>
                                    <m:count m:val="1"/>
                                    <m:mcJc m:val="center"/>
                                  </m:mcPr>
                                </m:mc>
                              </m:mcs>
                              <m:ctrlPr>
                                <a:rPr lang="en-US" altLang="zh-CN" sz="2000" b="1" i="1">
                                  <a:latin typeface="Cambria Math" panose="02040503050406030204" pitchFamily="18" charset="0"/>
                                </a:rPr>
                              </m:ctrlPr>
                            </m:mPr>
                            <m:mr>
                              <m:e>
                                <m:r>
                                  <a:rPr lang="en-US" altLang="zh-CN" sz="2000" i="1">
                                    <a:latin typeface="Cambria Math" panose="02040503050406030204" pitchFamily="18" charset="0"/>
                                  </a:rPr>
                                  <m:t>𝑥</m:t>
                                </m:r>
                                <m:r>
                                  <a:rPr lang="en-US" altLang="zh-CN" sz="2000" i="1">
                                    <a:latin typeface="Cambria Math" panose="02040503050406030204" pitchFamily="18" charset="0"/>
                                  </a:rPr>
                                  <m:t>′′</m:t>
                                </m:r>
                              </m:e>
                            </m:mr>
                            <m:mr>
                              <m:e>
                                <m:r>
                                  <a:rPr lang="en-US" altLang="zh-CN" sz="2000" i="1">
                                    <a:latin typeface="Cambria Math" panose="02040503050406030204" pitchFamily="18" charset="0"/>
                                  </a:rPr>
                                  <m:t>𝑦</m:t>
                                </m:r>
                                <m:r>
                                  <a:rPr lang="en-US" altLang="zh-CN" sz="2000" i="1">
                                    <a:latin typeface="Cambria Math" panose="02040503050406030204" pitchFamily="18" charset="0"/>
                                  </a:rPr>
                                  <m:t>′′</m:t>
                                </m:r>
                              </m:e>
                            </m:mr>
                            <m:mr>
                              <m:e>
                                <m:r>
                                  <a:rPr lang="en-US" altLang="zh-CN" sz="2000" i="1">
                                    <a:latin typeface="Cambria Math" panose="02040503050406030204" pitchFamily="18" charset="0"/>
                                  </a:rPr>
                                  <m:t>𝑧</m:t>
                                </m:r>
                                <m:r>
                                  <a:rPr lang="en-US" altLang="zh-CN" sz="2000" i="1">
                                    <a:latin typeface="Cambria Math" panose="02040503050406030204" pitchFamily="18" charset="0"/>
                                  </a:rPr>
                                  <m:t>′′</m:t>
                                </m:r>
                              </m:e>
                            </m:mr>
                          </m:m>
                        </m:e>
                      </m:d>
                    </m:oMath>
                  </m:oMathPara>
                </a14:m>
                <a:endParaRPr lang="en-US" altLang="zh-CN" sz="2000" dirty="0"/>
              </a:p>
              <a:p>
                <a:pPr marL="0" indent="0">
                  <a:buNone/>
                </a:pPr>
                <a:r>
                  <a:rPr lang="zh-CN" altLang="en-US" sz="2000" dirty="0"/>
                  <a:t>旋转变换属于正交变换，表示矩阵是正交矩阵，逆变换的表示对应原有矩阵的转置</a:t>
                </a:r>
                <a:endParaRPr lang="en-US" altLang="zh-CN" sz="2000" dirty="0"/>
              </a:p>
              <a:p>
                <a:pPr marL="0" indent="0">
                  <a:buNone/>
                </a:pPr>
                <a14:m>
                  <m:oMath xmlns:m="http://schemas.openxmlformats.org/officeDocument/2006/math">
                    <m:d>
                      <m:dPr>
                        <m:ctrlPr>
                          <a:rPr lang="en-US" altLang="zh-CN" sz="1600" b="1" i="1">
                            <a:latin typeface="Cambria Math" panose="02040503050406030204" pitchFamily="18" charset="0"/>
                          </a:rPr>
                        </m:ctrlPr>
                      </m:dPr>
                      <m:e>
                        <m:m>
                          <m:mPr>
                            <m:plcHide m:val="on"/>
                            <m:mcs>
                              <m:mc>
                                <m:mcPr>
                                  <m:count m:val="1"/>
                                  <m:mcJc m:val="center"/>
                                </m:mcPr>
                              </m:mc>
                            </m:mcs>
                            <m:ctrlPr>
                              <a:rPr lang="en-US" altLang="zh-CN" sz="1600" b="1" i="1">
                                <a:latin typeface="Cambria Math" panose="02040503050406030204" pitchFamily="18" charset="0"/>
                              </a:rPr>
                            </m:ctrlPr>
                          </m:mPr>
                          <m:mr>
                            <m:e>
                              <m:r>
                                <a:rPr lang="en-US" altLang="zh-CN" sz="1600" i="1">
                                  <a:latin typeface="Cambria Math" panose="02040503050406030204" pitchFamily="18" charset="0"/>
                                </a:rPr>
                                <m:t>𝑥</m:t>
                              </m:r>
                              <m:r>
                                <a:rPr lang="en-US" altLang="zh-CN" sz="1600" i="1">
                                  <a:latin typeface="Cambria Math" panose="02040503050406030204" pitchFamily="18" charset="0"/>
                                </a:rPr>
                                <m:t>′′</m:t>
                              </m:r>
                            </m:e>
                          </m:mr>
                          <m:mr>
                            <m:e>
                              <m:r>
                                <a:rPr lang="en-US" altLang="zh-CN" sz="1600" i="1">
                                  <a:latin typeface="Cambria Math" panose="02040503050406030204" pitchFamily="18" charset="0"/>
                                </a:rPr>
                                <m:t>𝑦</m:t>
                              </m:r>
                              <m:r>
                                <a:rPr lang="en-US" altLang="zh-CN" sz="1600" i="1">
                                  <a:latin typeface="Cambria Math" panose="02040503050406030204" pitchFamily="18" charset="0"/>
                                </a:rPr>
                                <m:t>′′</m:t>
                              </m:r>
                            </m:e>
                          </m:mr>
                          <m:mr>
                            <m:e>
                              <m:r>
                                <a:rPr lang="en-US" altLang="zh-CN" sz="1600" i="1">
                                  <a:latin typeface="Cambria Math" panose="02040503050406030204" pitchFamily="18" charset="0"/>
                                </a:rPr>
                                <m:t>𝑧</m:t>
                              </m:r>
                              <m:r>
                                <a:rPr lang="en-US" altLang="zh-CN" sz="1600" i="1">
                                  <a:latin typeface="Cambria Math" panose="02040503050406030204" pitchFamily="18" charset="0"/>
                                </a:rPr>
                                <m:t>′′</m:t>
                              </m:r>
                            </m:e>
                          </m:mr>
                        </m:m>
                      </m:e>
                    </m:d>
                    <m:r>
                      <a:rPr lang="en-US" altLang="zh-CN" sz="1600" b="1" i="1" smtClean="0">
                        <a:latin typeface="Cambria Math" panose="02040503050406030204" pitchFamily="18" charset="0"/>
                      </a:rPr>
                      <m:t>=</m:t>
                    </m:r>
                    <m:d>
                      <m:dPr>
                        <m:ctrlPr>
                          <a:rPr lang="en-US" altLang="zh-CN" sz="1600" b="1" i="1">
                            <a:latin typeface="Cambria Math" panose="02040503050406030204" pitchFamily="18" charset="0"/>
                          </a:rPr>
                        </m:ctrlPr>
                      </m:dPr>
                      <m:e>
                        <m:m>
                          <m:mPr>
                            <m:plcHide m:val="on"/>
                            <m:mcs>
                              <m:mc>
                                <m:mcPr>
                                  <m:count m:val="3"/>
                                  <m:mcJc m:val="center"/>
                                </m:mcPr>
                              </m:mc>
                            </m:mcs>
                            <m:ctrlPr>
                              <a:rPr lang="en-US" altLang="zh-CN" sz="1600" b="1" i="1">
                                <a:latin typeface="Cambria Math" panose="02040503050406030204" pitchFamily="18" charset="0"/>
                              </a:rPr>
                            </m:ctrlPr>
                          </m:mPr>
                          <m:m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cos</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𝜙</m:t>
                                      </m:r>
                                    </m:e>
                                    <m:sub>
                                      <m:r>
                                        <a:rPr lang="en-US" altLang="zh-CN" sz="1600" i="1">
                                          <a:latin typeface="Cambria Math" panose="02040503050406030204" pitchFamily="18" charset="0"/>
                                        </a:rPr>
                                        <m:t>0</m:t>
                                      </m:r>
                                    </m:sub>
                                  </m:sSub>
                                </m:e>
                              </m:func>
                            </m:e>
                            <m:e>
                              <m:r>
                                <a:rPr lang="en-US" altLang="zh-CN" sz="1600" i="1">
                                  <a:latin typeface="Cambria Math" panose="02040503050406030204" pitchFamily="18" charset="0"/>
                                </a:rPr>
                                <m:t>0</m:t>
                              </m:r>
                            </m:e>
                            <m:e>
                              <m:r>
                                <a:rPr lang="en-US" altLang="zh-CN" sz="1600" b="0" i="1" smtClean="0">
                                  <a:latin typeface="Cambria Math" panose="02040503050406030204" pitchFamily="18" charset="0"/>
                                </a:rPr>
                                <m:t>−</m:t>
                              </m:r>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sin</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𝜃</m:t>
                                      </m:r>
                                    </m:e>
                                    <m:sub>
                                      <m:r>
                                        <a:rPr lang="en-US" altLang="zh-CN" sz="1600" i="1">
                                          <a:latin typeface="Cambria Math" panose="02040503050406030204" pitchFamily="18" charset="0"/>
                                        </a:rPr>
                                        <m:t>0</m:t>
                                      </m:r>
                                    </m:sub>
                                  </m:sSub>
                                </m:e>
                              </m:func>
                            </m:e>
                          </m:mr>
                          <m:mr>
                            <m:e>
                              <m:r>
                                <a:rPr lang="en-US" altLang="zh-CN" sz="1600" i="1">
                                  <a:latin typeface="Cambria Math" panose="02040503050406030204" pitchFamily="18" charset="0"/>
                                </a:rPr>
                                <m:t>0</m:t>
                              </m:r>
                            </m:e>
                            <m:e>
                              <m:r>
                                <a:rPr lang="en-US" altLang="zh-CN" sz="1600" i="1">
                                  <a:latin typeface="Cambria Math" panose="02040503050406030204" pitchFamily="18" charset="0"/>
                                </a:rPr>
                                <m:t>1</m:t>
                              </m:r>
                            </m:e>
                            <m:e>
                              <m:r>
                                <a:rPr lang="en-US" altLang="zh-CN" sz="1600" i="1">
                                  <a:latin typeface="Cambria Math" panose="02040503050406030204" pitchFamily="18" charset="0"/>
                                </a:rPr>
                                <m:t>0</m:t>
                              </m:r>
                            </m:e>
                          </m:mr>
                          <m:m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sin</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𝜃</m:t>
                                      </m:r>
                                    </m:e>
                                    <m:sub>
                                      <m:r>
                                        <a:rPr lang="en-US" altLang="zh-CN" sz="1600" i="1">
                                          <a:latin typeface="Cambria Math" panose="02040503050406030204" pitchFamily="18" charset="0"/>
                                        </a:rPr>
                                        <m:t>0</m:t>
                                      </m:r>
                                    </m:sub>
                                  </m:sSub>
                                </m:e>
                              </m:func>
                            </m:e>
                            <m:e>
                              <m:r>
                                <a:rPr lang="en-US" altLang="zh-CN" sz="1600" i="1">
                                  <a:latin typeface="Cambria Math" panose="02040503050406030204" pitchFamily="18" charset="0"/>
                                </a:rPr>
                                <m:t>0</m:t>
                              </m:r>
                            </m:e>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cos</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𝜃</m:t>
                                      </m:r>
                                    </m:e>
                                    <m:sub>
                                      <m:r>
                                        <a:rPr lang="en-US" altLang="zh-CN" sz="1600" i="1">
                                          <a:latin typeface="Cambria Math" panose="02040503050406030204" pitchFamily="18" charset="0"/>
                                        </a:rPr>
                                        <m:t>0</m:t>
                                      </m:r>
                                    </m:sub>
                                  </m:sSub>
                                </m:e>
                              </m:func>
                            </m:e>
                          </m:mr>
                        </m:m>
                      </m:e>
                    </m:d>
                    <m:d>
                      <m:dPr>
                        <m:ctrlPr>
                          <a:rPr lang="en-US" altLang="zh-CN" sz="1600" b="1" i="1">
                            <a:latin typeface="Cambria Math" panose="02040503050406030204" pitchFamily="18" charset="0"/>
                          </a:rPr>
                        </m:ctrlPr>
                      </m:dPr>
                      <m:e>
                        <m:m>
                          <m:mPr>
                            <m:plcHide m:val="on"/>
                            <m:mcs>
                              <m:mc>
                                <m:mcPr>
                                  <m:count m:val="3"/>
                                  <m:mcJc m:val="center"/>
                                </m:mcPr>
                              </m:mc>
                            </m:mcs>
                            <m:ctrlPr>
                              <a:rPr lang="en-US" altLang="zh-CN" sz="1600" b="1" i="1">
                                <a:latin typeface="Cambria Math" panose="02040503050406030204" pitchFamily="18" charset="0"/>
                              </a:rPr>
                            </m:ctrlPr>
                          </m:mPr>
                          <m:m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cos</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𝜙</m:t>
                                      </m:r>
                                    </m:e>
                                    <m:sub>
                                      <m:r>
                                        <a:rPr lang="en-US" altLang="zh-CN" sz="1600" i="1">
                                          <a:latin typeface="Cambria Math" panose="02040503050406030204" pitchFamily="18" charset="0"/>
                                        </a:rPr>
                                        <m:t>0</m:t>
                                      </m:r>
                                    </m:sub>
                                  </m:sSub>
                                </m:e>
                              </m:func>
                            </m:e>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sin</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𝜙</m:t>
                                      </m:r>
                                    </m:e>
                                    <m:sub>
                                      <m:r>
                                        <a:rPr lang="en-US" altLang="zh-CN" sz="1600" i="1">
                                          <a:latin typeface="Cambria Math" panose="02040503050406030204" pitchFamily="18" charset="0"/>
                                        </a:rPr>
                                        <m:t>0</m:t>
                                      </m:r>
                                    </m:sub>
                                  </m:sSub>
                                </m:e>
                              </m:func>
                            </m:e>
                            <m:e>
                              <m:r>
                                <a:rPr lang="en-US" altLang="zh-CN" sz="1600" i="1">
                                  <a:latin typeface="Cambria Math" panose="02040503050406030204" pitchFamily="18" charset="0"/>
                                </a:rPr>
                                <m:t>0</m:t>
                              </m:r>
                            </m:e>
                          </m:mr>
                          <m:mr>
                            <m:e>
                              <m:r>
                                <a:rPr lang="en-US" altLang="zh-CN" sz="1600" b="0" i="1" smtClean="0">
                                  <a:latin typeface="Cambria Math" panose="02040503050406030204" pitchFamily="18" charset="0"/>
                                </a:rPr>
                                <m:t>−</m:t>
                              </m:r>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sin</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𝜙</m:t>
                                      </m:r>
                                    </m:e>
                                    <m:sub>
                                      <m:r>
                                        <a:rPr lang="en-US" altLang="zh-CN" sz="1600" i="1">
                                          <a:latin typeface="Cambria Math" panose="02040503050406030204" pitchFamily="18" charset="0"/>
                                        </a:rPr>
                                        <m:t>0</m:t>
                                      </m:r>
                                    </m:sub>
                                  </m:sSub>
                                </m:e>
                              </m:func>
                            </m:e>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cos</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𝜙</m:t>
                                      </m:r>
                                    </m:e>
                                    <m:sub>
                                      <m:r>
                                        <a:rPr lang="en-US" altLang="zh-CN" sz="1600" i="1">
                                          <a:latin typeface="Cambria Math" panose="02040503050406030204" pitchFamily="18" charset="0"/>
                                        </a:rPr>
                                        <m:t>0</m:t>
                                      </m:r>
                                    </m:sub>
                                  </m:sSub>
                                </m:e>
                              </m:func>
                            </m:e>
                            <m:e>
                              <m:r>
                                <a:rPr lang="en-US" altLang="zh-CN" sz="1600" i="1">
                                  <a:latin typeface="Cambria Math" panose="02040503050406030204" pitchFamily="18" charset="0"/>
                                </a:rPr>
                                <m:t>0</m:t>
                              </m:r>
                            </m:e>
                          </m:mr>
                          <m:mr>
                            <m:e>
                              <m:r>
                                <a:rPr lang="en-US" altLang="zh-CN" sz="1600" i="1">
                                  <a:latin typeface="Cambria Math" panose="02040503050406030204" pitchFamily="18" charset="0"/>
                                </a:rPr>
                                <m:t>0</m:t>
                              </m:r>
                            </m:e>
                            <m:e>
                              <m:r>
                                <a:rPr lang="en-US" altLang="zh-CN" sz="1600" i="1">
                                  <a:latin typeface="Cambria Math" panose="02040503050406030204" pitchFamily="18" charset="0"/>
                                </a:rPr>
                                <m:t>0</m:t>
                              </m:r>
                            </m:e>
                            <m:e>
                              <m:r>
                                <a:rPr lang="en-US" altLang="zh-CN" sz="1600" i="1">
                                  <a:latin typeface="Cambria Math" panose="02040503050406030204" pitchFamily="18" charset="0"/>
                                </a:rPr>
                                <m:t>1</m:t>
                              </m:r>
                            </m:e>
                          </m:mr>
                        </m:m>
                      </m:e>
                    </m:d>
                    <m:d>
                      <m:dPr>
                        <m:ctrlPr>
                          <a:rPr lang="en-US" altLang="zh-CN" sz="1600" b="1" i="1">
                            <a:latin typeface="Cambria Math" panose="02040503050406030204" pitchFamily="18" charset="0"/>
                          </a:rPr>
                        </m:ctrlPr>
                      </m:dPr>
                      <m:e>
                        <m:m>
                          <m:mPr>
                            <m:plcHide m:val="on"/>
                            <m:mcs>
                              <m:mc>
                                <m:mcPr>
                                  <m:count m:val="1"/>
                                  <m:mcJc m:val="center"/>
                                </m:mcPr>
                              </m:mc>
                            </m:mcs>
                            <m:ctrlPr>
                              <a:rPr lang="en-US" altLang="zh-CN" sz="1600" b="1" i="1">
                                <a:latin typeface="Cambria Math" panose="02040503050406030204" pitchFamily="18" charset="0"/>
                              </a:rPr>
                            </m:ctrlPr>
                          </m:mPr>
                          <m:mr>
                            <m:e>
                              <m:r>
                                <a:rPr lang="en-US" altLang="zh-CN" sz="1600" i="1">
                                  <a:latin typeface="Cambria Math" panose="02040503050406030204" pitchFamily="18" charset="0"/>
                                </a:rPr>
                                <m:t>𝑥</m:t>
                              </m:r>
                            </m:e>
                          </m:mr>
                          <m:mr>
                            <m:e>
                              <m:r>
                                <a:rPr lang="en-US" altLang="zh-CN" sz="1600" i="1">
                                  <a:latin typeface="Cambria Math" panose="02040503050406030204" pitchFamily="18" charset="0"/>
                                </a:rPr>
                                <m:t>𝑦</m:t>
                              </m:r>
                            </m:e>
                          </m:mr>
                          <m:mr>
                            <m:e>
                              <m:r>
                                <a:rPr lang="en-US" altLang="zh-CN" sz="1600" i="1">
                                  <a:latin typeface="Cambria Math" panose="02040503050406030204" pitchFamily="18" charset="0"/>
                                </a:rPr>
                                <m:t>𝑧</m:t>
                              </m:r>
                            </m:e>
                          </m:mr>
                        </m:m>
                      </m:e>
                    </m:d>
                    <m:r>
                      <a:rPr lang="en-US" altLang="zh-CN" sz="1600" b="1" i="1" smtClean="0">
                        <a:latin typeface="Cambria Math" panose="02040503050406030204" pitchFamily="18" charset="0"/>
                      </a:rPr>
                      <m:t>=</m:t>
                    </m:r>
                    <m:d>
                      <m:dPr>
                        <m:ctrlPr>
                          <a:rPr lang="en-US" altLang="zh-CN" sz="1600" b="1" i="1">
                            <a:latin typeface="Cambria Math" panose="02040503050406030204" pitchFamily="18" charset="0"/>
                          </a:rPr>
                        </m:ctrlPr>
                      </m:dPr>
                      <m:e>
                        <m:m>
                          <m:mPr>
                            <m:plcHide m:val="on"/>
                            <m:mcs>
                              <m:mc>
                                <m:mcPr>
                                  <m:count m:val="3"/>
                                  <m:mcJc m:val="center"/>
                                </m:mcPr>
                              </m:mc>
                            </m:mcs>
                            <m:ctrlPr>
                              <a:rPr lang="en-US" altLang="zh-CN" sz="1600" b="1" i="1">
                                <a:latin typeface="Cambria Math" panose="02040503050406030204" pitchFamily="18" charset="0"/>
                              </a:rPr>
                            </m:ctrlPr>
                          </m:mPr>
                          <m:m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cos</m:t>
                                  </m:r>
                                </m:fName>
                                <m:e>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𝜃</m:t>
                                      </m:r>
                                    </m:e>
                                    <m:sub>
                                      <m:r>
                                        <a:rPr lang="en-US" altLang="zh-CN" sz="1600" i="1">
                                          <a:latin typeface="Cambria Math" panose="02040503050406030204" pitchFamily="18" charset="0"/>
                                        </a:rPr>
                                        <m:t>0</m:t>
                                      </m:r>
                                    </m:sub>
                                  </m:sSub>
                                </m:e>
                              </m:func>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cos</m:t>
                                  </m:r>
                                </m:fNa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𝜙</m:t>
                                      </m:r>
                                    </m:e>
                                    <m:sub>
                                      <m:r>
                                        <a:rPr lang="en-US" altLang="zh-CN" sz="1600" b="0" i="1" smtClean="0">
                                          <a:latin typeface="Cambria Math" panose="02040503050406030204" pitchFamily="18" charset="0"/>
                                        </a:rPr>
                                        <m:t>0</m:t>
                                      </m:r>
                                    </m:sub>
                                  </m:sSub>
                                </m:e>
                              </m:func>
                            </m:e>
                            <m:e>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cos</m:t>
                                  </m:r>
                                </m:fNa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𝜃</m:t>
                                      </m:r>
                                    </m:e>
                                    <m:sub>
                                      <m:r>
                                        <a:rPr lang="en-US" altLang="zh-CN" sz="1600" b="0" i="1" smtClean="0">
                                          <a:latin typeface="Cambria Math" panose="02040503050406030204" pitchFamily="18" charset="0"/>
                                        </a:rPr>
                                        <m:t>0</m:t>
                                      </m:r>
                                    </m:sub>
                                  </m:sSub>
                                </m:e>
                              </m:func>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𝜙</m:t>
                                      </m:r>
                                    </m:e>
                                    <m:sub>
                                      <m:r>
                                        <a:rPr lang="en-US" altLang="zh-CN" sz="1600" b="0" i="1" smtClean="0">
                                          <a:latin typeface="Cambria Math" panose="02040503050406030204" pitchFamily="18" charset="0"/>
                                        </a:rPr>
                                        <m:t>0</m:t>
                                      </m:r>
                                    </m:sub>
                                  </m:sSub>
                                </m:e>
                              </m:func>
                            </m:e>
                            <m:e>
                              <m:r>
                                <a:rPr lang="en-US" altLang="zh-CN" sz="1600" i="1">
                                  <a:latin typeface="Cambria Math" panose="02040503050406030204" pitchFamily="18" charset="0"/>
                                </a:rPr>
                                <m:t>−</m:t>
                              </m:r>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sin</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𝜃</m:t>
                                      </m:r>
                                    </m:e>
                                    <m:sub>
                                      <m:r>
                                        <a:rPr lang="en-US" altLang="zh-CN" sz="1600" i="1">
                                          <a:latin typeface="Cambria Math" panose="02040503050406030204" pitchFamily="18" charset="0"/>
                                        </a:rPr>
                                        <m:t>0</m:t>
                                      </m:r>
                                    </m:sub>
                                  </m:sSub>
                                </m:e>
                              </m:func>
                            </m:e>
                          </m:mr>
                          <m:mr>
                            <m:e>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𝜙</m:t>
                                      </m:r>
                                    </m:e>
                                    <m:sub>
                                      <m:r>
                                        <a:rPr lang="en-US" altLang="zh-CN" sz="1600" b="0" i="1" smtClean="0">
                                          <a:latin typeface="Cambria Math" panose="02040503050406030204" pitchFamily="18" charset="0"/>
                                        </a:rPr>
                                        <m:t>0</m:t>
                                      </m:r>
                                    </m:sub>
                                  </m:sSub>
                                </m:e>
                              </m:func>
                            </m:e>
                            <m:e>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cos</m:t>
                                  </m:r>
                                </m:fNa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𝜙</m:t>
                                      </m:r>
                                    </m:e>
                                    <m:sub>
                                      <m:r>
                                        <a:rPr lang="en-US" altLang="zh-CN" sz="1600" b="0" i="1" smtClean="0">
                                          <a:latin typeface="Cambria Math" panose="02040503050406030204" pitchFamily="18" charset="0"/>
                                        </a:rPr>
                                        <m:t>0</m:t>
                                      </m:r>
                                    </m:sub>
                                  </m:sSub>
                                </m:e>
                              </m:func>
                            </m:e>
                            <m:e>
                              <m:r>
                                <a:rPr lang="en-US" altLang="zh-CN" sz="1600" i="1">
                                  <a:latin typeface="Cambria Math" panose="02040503050406030204" pitchFamily="18" charset="0"/>
                                </a:rPr>
                                <m:t>0</m:t>
                              </m:r>
                            </m:e>
                          </m:mr>
                          <m:m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sin</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𝜃</m:t>
                                      </m:r>
                                    </m:e>
                                    <m:sub>
                                      <m:r>
                                        <a:rPr lang="en-US" altLang="zh-CN" sz="1600" i="1">
                                          <a:latin typeface="Cambria Math" panose="02040503050406030204" pitchFamily="18" charset="0"/>
                                        </a:rPr>
                                        <m:t>0</m:t>
                                      </m:r>
                                    </m:sub>
                                  </m:sSub>
                                </m:e>
                              </m:func>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cos</m:t>
                                  </m:r>
                                </m:fNa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𝜙</m:t>
                                      </m:r>
                                    </m:e>
                                    <m:sub>
                                      <m:r>
                                        <a:rPr lang="en-US" altLang="zh-CN" sz="1600" b="0" i="1" smtClean="0">
                                          <a:latin typeface="Cambria Math" panose="02040503050406030204" pitchFamily="18" charset="0"/>
                                        </a:rPr>
                                        <m:t>0</m:t>
                                      </m:r>
                                    </m:sub>
                                  </m:sSub>
                                </m:e>
                              </m:func>
                            </m:e>
                            <m:e>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𝜃</m:t>
                                      </m:r>
                                    </m:e>
                                    <m:sub>
                                      <m:r>
                                        <a:rPr lang="en-US" altLang="zh-CN" sz="1600" b="0" i="1" smtClean="0">
                                          <a:latin typeface="Cambria Math" panose="02040503050406030204" pitchFamily="18" charset="0"/>
                                        </a:rPr>
                                        <m:t>0</m:t>
                                      </m:r>
                                    </m:sub>
                                  </m:sSub>
                                </m:e>
                              </m:func>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𝜙</m:t>
                                      </m:r>
                                    </m:e>
                                    <m:sub>
                                      <m:r>
                                        <a:rPr lang="en-US" altLang="zh-CN" sz="1600" b="0" i="1" smtClean="0">
                                          <a:latin typeface="Cambria Math" panose="02040503050406030204" pitchFamily="18" charset="0"/>
                                        </a:rPr>
                                        <m:t>0</m:t>
                                      </m:r>
                                    </m:sub>
                                  </m:sSub>
                                </m:e>
                              </m:func>
                            </m:e>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cos</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𝜃</m:t>
                                      </m:r>
                                    </m:e>
                                    <m:sub>
                                      <m:r>
                                        <a:rPr lang="en-US" altLang="zh-CN" sz="1600" i="1">
                                          <a:latin typeface="Cambria Math" panose="02040503050406030204" pitchFamily="18" charset="0"/>
                                        </a:rPr>
                                        <m:t>0</m:t>
                                      </m:r>
                                    </m:sub>
                                  </m:sSub>
                                </m:e>
                              </m:func>
                            </m:e>
                          </m:mr>
                        </m:m>
                      </m:e>
                    </m:d>
                    <m:d>
                      <m:dPr>
                        <m:ctrlPr>
                          <a:rPr lang="en-US" altLang="zh-CN" sz="1600" b="1" i="1">
                            <a:latin typeface="Cambria Math" panose="02040503050406030204" pitchFamily="18" charset="0"/>
                          </a:rPr>
                        </m:ctrlPr>
                      </m:dPr>
                      <m:e>
                        <m:m>
                          <m:mPr>
                            <m:plcHide m:val="on"/>
                            <m:mcs>
                              <m:mc>
                                <m:mcPr>
                                  <m:count m:val="1"/>
                                  <m:mcJc m:val="center"/>
                                </m:mcPr>
                              </m:mc>
                            </m:mcs>
                            <m:ctrlPr>
                              <a:rPr lang="en-US" altLang="zh-CN" sz="1600" b="1" i="1">
                                <a:latin typeface="Cambria Math" panose="02040503050406030204" pitchFamily="18" charset="0"/>
                              </a:rPr>
                            </m:ctrlPr>
                          </m:mPr>
                          <m:mr>
                            <m:e>
                              <m:r>
                                <a:rPr lang="en-US" altLang="zh-CN" sz="1600" i="1">
                                  <a:latin typeface="Cambria Math" panose="02040503050406030204" pitchFamily="18" charset="0"/>
                                </a:rPr>
                                <m:t>𝑥</m:t>
                              </m:r>
                            </m:e>
                          </m:mr>
                          <m:mr>
                            <m:e>
                              <m:r>
                                <a:rPr lang="en-US" altLang="zh-CN" sz="1600" i="1">
                                  <a:latin typeface="Cambria Math" panose="02040503050406030204" pitchFamily="18" charset="0"/>
                                </a:rPr>
                                <m:t>𝑦</m:t>
                              </m:r>
                            </m:e>
                          </m:mr>
                          <m:mr>
                            <m:e>
                              <m:r>
                                <a:rPr lang="en-US" altLang="zh-CN" sz="1600" i="1">
                                  <a:latin typeface="Cambria Math" panose="02040503050406030204" pitchFamily="18" charset="0"/>
                                </a:rPr>
                                <m:t>𝑧</m:t>
                              </m:r>
                            </m:e>
                          </m:mr>
                        </m:m>
                      </m:e>
                    </m:d>
                    <m:r>
                      <a:rPr lang="en-US" altLang="zh-CN" sz="1600" b="1" i="1" smtClean="0">
                        <a:latin typeface="Cambria Math" panose="02040503050406030204" pitchFamily="18" charset="0"/>
                      </a:rPr>
                      <m:t>=</m:t>
                    </m:r>
                  </m:oMath>
                </a14:m>
                <a:r>
                  <a:rPr lang="en-US" altLang="zh-CN" sz="1600" b="1" dirty="0"/>
                  <a:t>C </a:t>
                </a:r>
                <a14:m>
                  <m:oMath xmlns:m="http://schemas.openxmlformats.org/officeDocument/2006/math">
                    <m:d>
                      <m:dPr>
                        <m:ctrlPr>
                          <a:rPr lang="en-US" altLang="zh-CN" sz="1600" b="1" i="1">
                            <a:latin typeface="Cambria Math" panose="02040503050406030204" pitchFamily="18" charset="0"/>
                          </a:rPr>
                        </m:ctrlPr>
                      </m:dPr>
                      <m:e>
                        <m:m>
                          <m:mPr>
                            <m:plcHide m:val="on"/>
                            <m:mcs>
                              <m:mc>
                                <m:mcPr>
                                  <m:count m:val="1"/>
                                  <m:mcJc m:val="center"/>
                                </m:mcPr>
                              </m:mc>
                            </m:mcs>
                            <m:ctrlPr>
                              <a:rPr lang="en-US" altLang="zh-CN" sz="1600" b="1" i="1">
                                <a:latin typeface="Cambria Math" panose="02040503050406030204" pitchFamily="18" charset="0"/>
                              </a:rPr>
                            </m:ctrlPr>
                          </m:mPr>
                          <m:mr>
                            <m:e>
                              <m:r>
                                <a:rPr lang="en-US" altLang="zh-CN" sz="1600" i="1">
                                  <a:latin typeface="Cambria Math" panose="02040503050406030204" pitchFamily="18" charset="0"/>
                                </a:rPr>
                                <m:t>𝑥</m:t>
                              </m:r>
                            </m:e>
                          </m:mr>
                          <m:mr>
                            <m:e>
                              <m:r>
                                <a:rPr lang="en-US" altLang="zh-CN" sz="1600" i="1">
                                  <a:latin typeface="Cambria Math" panose="02040503050406030204" pitchFamily="18" charset="0"/>
                                </a:rPr>
                                <m:t>𝑦</m:t>
                              </m:r>
                            </m:e>
                          </m:mr>
                          <m:mr>
                            <m:e>
                              <m:r>
                                <a:rPr lang="en-US" altLang="zh-CN" sz="1600" i="1">
                                  <a:latin typeface="Cambria Math" panose="02040503050406030204" pitchFamily="18" charset="0"/>
                                </a:rPr>
                                <m:t>𝑧</m:t>
                              </m:r>
                            </m:e>
                          </m:mr>
                        </m:m>
                      </m:e>
                    </m:d>
                  </m:oMath>
                </a14:m>
                <a:endParaRPr lang="en-US" altLang="zh-CN" sz="1600" b="1" dirty="0"/>
              </a:p>
              <a:p>
                <a:pPr marL="0" indent="0">
                  <a:buNone/>
                </a:pPr>
                <a:r>
                  <a:rPr lang="zh-CN" altLang="en-US" sz="2000" dirty="0"/>
                  <a:t>在变换后的电流环对称放置的坐标系下，电流密度的坐标可以用参数</a:t>
                </a:r>
                <a14:m>
                  <m:oMath xmlns:m="http://schemas.openxmlformats.org/officeDocument/2006/math">
                    <m:r>
                      <a:rPr lang="en-US" altLang="zh-CN" sz="2000" b="0" i="1" smtClean="0">
                        <a:latin typeface="Cambria Math" panose="02040503050406030204" pitchFamily="18" charset="0"/>
                      </a:rPr>
                      <m:t>𝜑</m:t>
                    </m:r>
                  </m:oMath>
                </a14:m>
                <a:r>
                  <a:rPr lang="zh-CN" altLang="en-US" sz="2000" dirty="0"/>
                  <a:t>表示为</a:t>
                </a:r>
                <a:endParaRPr lang="en-US" altLang="zh-CN" sz="20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1" i="1" smtClean="0">
                              <a:latin typeface="Cambria Math" panose="02040503050406030204" pitchFamily="18" charset="0"/>
                            </a:rPr>
                            <m:t>𝑱</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m>
                            <m:mPr>
                              <m:plcHide m:val="on"/>
                              <m:mcs>
                                <m:mc>
                                  <m:mcPr>
                                    <m:count m:val="1"/>
                                    <m:mcJc m:val="center"/>
                                  </m:mcPr>
                                </m:mc>
                              </m:mcs>
                              <m:ctrlPr>
                                <a:rPr lang="en-US" altLang="zh-CN" sz="2000" b="0" i="1" smtClean="0">
                                  <a:latin typeface="Cambria Math" panose="02040503050406030204" pitchFamily="18" charset="0"/>
                                </a:rPr>
                              </m:ctrlPr>
                            </m:mPr>
                            <m:mr>
                              <m:e>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𝜑</m:t>
                                    </m:r>
                                  </m:e>
                                </m:func>
                              </m:e>
                            </m:mr>
                            <m:m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𝜑</m:t>
                                    </m:r>
                                  </m:e>
                                </m:func>
                              </m:e>
                            </m:mr>
                            <m:mr>
                              <m:e>
                                <m:r>
                                  <a:rPr lang="en-US" altLang="zh-CN" sz="2000" b="0" i="1" smtClean="0">
                                    <a:latin typeface="Cambria Math" panose="02040503050406030204" pitchFamily="18" charset="0"/>
                                  </a:rPr>
                                  <m:t>0</m:t>
                                </m:r>
                              </m:e>
                            </m:mr>
                          </m:m>
                        </m:e>
                      </m:d>
                    </m:oMath>
                  </m:oMathPara>
                </a14:m>
                <a:endParaRPr lang="en-US" altLang="zh-CN" sz="2000" b="0" dirty="0"/>
              </a:p>
              <a:p>
                <a:pPr marL="0" indent="0">
                  <a:buNone/>
                </a:pPr>
                <a:r>
                  <a:rPr lang="zh-CN" altLang="en-US" sz="2000" dirty="0"/>
                  <a:t>在电流元处的磁感应强度表示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𝑩</m:t>
                      </m:r>
                      <m:r>
                        <a:rPr lang="en-US" altLang="zh-CN" sz="2000" b="1" i="1" smtClean="0">
                          <a:latin typeface="Cambria Math" panose="02040503050406030204" pitchFamily="18" charset="0"/>
                        </a:rPr>
                        <m:t>=</m:t>
                      </m:r>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𝑥</m:t>
                                    </m:r>
                                  </m:sub>
                                </m:sSub>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𝑦</m:t>
                                    </m:r>
                                  </m:sub>
                                </m:sSub>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𝑧</m:t>
                                    </m:r>
                                  </m:sub>
                                </m:sSub>
                              </m:e>
                            </m:mr>
                          </m:m>
                        </m:e>
                      </m:d>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mr>
                            <m:mr>
                              <m:e>
                                <m:r>
                                  <a:rPr lang="en-US" altLang="zh-CN" sz="2000" b="0" i="1" smtClean="0">
                                    <a:latin typeface="Cambria Math" panose="02040503050406030204" pitchFamily="18" charset="0"/>
                                  </a:rPr>
                                  <m:t>0</m:t>
                                </m:r>
                              </m:e>
                            </m:mr>
                          </m:m>
                        </m:e>
                      </m:d>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i="1">
                                        <a:latin typeface="Cambria Math" panose="02040503050406030204" pitchFamily="18" charset="0"/>
                                      </a:rPr>
                                      <m:t>0</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𝛽</m:t>
                                    </m:r>
                                    <m:r>
                                      <a:rPr lang="en-US" altLang="zh-CN" sz="2000" b="0" i="1" smtClean="0">
                                        <a:latin typeface="Cambria Math" panose="02040503050406030204" pitchFamily="18" charset="0"/>
                                      </a:rPr>
                                      <m:t>𝑎</m:t>
                                    </m:r>
                                    <m:d>
                                      <m:dPr>
                                        <m:ctrlPr>
                                          <a:rPr lang="en-US" altLang="zh-CN" sz="2000" b="0" i="1" smtClean="0">
                                            <a:latin typeface="Cambria Math" panose="02040503050406030204" pitchFamily="18" charset="0"/>
                                          </a:rPr>
                                        </m:ctrlPr>
                                      </m:d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𝜑</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e>
                                        </m:func>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𝜑</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e>
                                        </m:func>
                                      </m:e>
                                    </m:d>
                                  </m:e>
                                </m:d>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i="1">
                                        <a:latin typeface="Cambria Math" panose="02040503050406030204" pitchFamily="18" charset="0"/>
                                      </a:rPr>
                                      <m:t>0</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𝛽</m:t>
                                    </m:r>
                                    <m:r>
                                      <a:rPr lang="en-US" altLang="zh-CN" sz="2000" b="0" i="1" smtClean="0">
                                        <a:latin typeface="Cambria Math" panose="02040503050406030204" pitchFamily="18" charset="0"/>
                                      </a:rPr>
                                      <m:t>𝑎</m:t>
                                    </m:r>
                                    <m:d>
                                      <m:dPr>
                                        <m:ctrlPr>
                                          <a:rPr lang="en-US" altLang="zh-CN" sz="2000" b="0" i="1" smtClean="0">
                                            <a:latin typeface="Cambria Math" panose="02040503050406030204" pitchFamily="18" charset="0"/>
                                          </a:rPr>
                                        </m:ctrlPr>
                                      </m:d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𝜑</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e>
                                        </m:func>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𝜑</m:t>
                                            </m:r>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e>
                                        </m:func>
                                      </m:e>
                                    </m:d>
                                  </m:e>
                                </m:d>
                              </m:e>
                            </m:mr>
                            <m:mr>
                              <m:e>
                                <m:r>
                                  <a:rPr lang="en-US" altLang="zh-CN" sz="2000" i="1">
                                    <a:latin typeface="Cambria Math" panose="02040503050406030204" pitchFamily="18" charset="0"/>
                                  </a:rPr>
                                  <m:t>0</m:t>
                                </m:r>
                              </m:e>
                            </m:mr>
                          </m:m>
                        </m:e>
                      </m:d>
                    </m:oMath>
                  </m:oMathPara>
                </a14:m>
                <a:endParaRPr lang="en-US" altLang="zh-CN" sz="2000" dirty="0"/>
              </a:p>
              <a:p>
                <a:pPr marL="0" indent="0">
                  <a:buNone/>
                </a:pPr>
                <a:r>
                  <a:rPr lang="zh-CN" altLang="en-US" sz="2000" dirty="0"/>
                  <a:t>电流元受力，其中正交变换</a:t>
                </a:r>
                <a:r>
                  <a:rPr lang="en-US" altLang="zh-CN" sz="2000" dirty="0"/>
                  <a:t>Jacobian</a:t>
                </a:r>
                <a:r>
                  <a:rPr lang="zh-CN" altLang="en-US" sz="2000" dirty="0"/>
                  <a:t>等于</a:t>
                </a:r>
                <a:r>
                  <a:rPr lang="en-US" altLang="zh-CN" sz="2000" dirty="0"/>
                  <a:t>1</a:t>
                </a:r>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𝑭</m:t>
                      </m:r>
                      <m:r>
                        <a:rPr lang="en-US" altLang="zh-CN" sz="2000" b="1" i="1" smtClean="0">
                          <a:latin typeface="Cambria Math" panose="02040503050406030204" pitchFamily="18" charset="0"/>
                        </a:rPr>
                        <m:t>=</m:t>
                      </m:r>
                      <m:nary>
                        <m:naryPr>
                          <m:subHide m:val="on"/>
                          <m:supHide m:val="on"/>
                          <m:ctrlPr>
                            <a:rPr lang="en-US" altLang="zh-CN" sz="2000" b="1" i="1" smtClean="0">
                              <a:latin typeface="Cambria Math" panose="02040503050406030204" pitchFamily="18" charset="0"/>
                            </a:rPr>
                          </m:ctrlPr>
                        </m:naryPr>
                        <m:sub/>
                        <m:sup/>
                        <m:e>
                          <m:r>
                            <a:rPr lang="en-US" altLang="zh-CN" sz="2000" b="1" i="1" smtClean="0">
                              <a:latin typeface="Cambria Math" panose="02040503050406030204" pitchFamily="18" charset="0"/>
                            </a:rPr>
                            <m:t>𝑱</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𝑥</m:t>
                          </m:r>
                        </m:e>
                      </m:nary>
                      <m:r>
                        <a:rPr lang="en-US" altLang="zh-CN" sz="2000" b="1"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sup>
                        <m:e>
                          <m:r>
                            <a:rPr lang="en-US" altLang="zh-CN" sz="2000" b="1" i="1" smtClean="0">
                              <a:latin typeface="Cambria Math" panose="02040503050406030204" pitchFamily="18" charset="0"/>
                            </a:rPr>
                            <m:t>𝑰</m:t>
                          </m:r>
                          <m:d>
                            <m:dPr>
                              <m:ctrlPr>
                                <a:rPr lang="en-US" altLang="zh-CN" sz="2000" b="1" i="1" smtClean="0">
                                  <a:latin typeface="Cambria Math" panose="02040503050406030204" pitchFamily="18" charset="0"/>
                                </a:rPr>
                              </m:ctrlPr>
                            </m:dPr>
                            <m:e>
                              <m:r>
                                <a:rPr lang="en-US" altLang="zh-CN" sz="2000" b="0" i="1" smtClean="0">
                                  <a:latin typeface="Cambria Math" panose="02040503050406030204" pitchFamily="18" charset="0"/>
                                </a:rPr>
                                <m:t>𝜑</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𝜑</m:t>
                              </m:r>
                            </m:e>
                          </m:d>
                          <m:r>
                            <a:rPr lang="en-US" altLang="zh-CN" sz="2000" b="0" i="1" smtClean="0">
                              <a:latin typeface="Cambria Math" panose="02040503050406030204" pitchFamily="18" charset="0"/>
                            </a:rPr>
                            <m:t>𝑎𝑑</m:t>
                          </m:r>
                          <m:r>
                            <a:rPr lang="en-US" altLang="zh-CN" sz="2000" b="0" i="1" smtClean="0">
                              <a:latin typeface="Cambria Math" panose="02040503050406030204" pitchFamily="18" charset="0"/>
                            </a:rPr>
                            <m:t>𝜑</m:t>
                          </m:r>
                        </m:e>
                      </m:nary>
                    </m:oMath>
                  </m:oMathPara>
                </a14:m>
                <a:endParaRPr lang="zh-CN" altLang="en-US" sz="2000" dirty="0"/>
              </a:p>
            </p:txBody>
          </p:sp>
        </mc:Choice>
        <mc:Fallback xmlns="">
          <p:sp>
            <p:nvSpPr>
              <p:cNvPr id="3" name="内容占位符 2">
                <a:extLst>
                  <a:ext uri="{FF2B5EF4-FFF2-40B4-BE49-F238E27FC236}">
                    <a16:creationId xmlns:a16="http://schemas.microsoft.com/office/drawing/2014/main" id="{867BEED7-9883-41C9-FDAF-29BFF8EC6F0D}"/>
                  </a:ext>
                </a:extLst>
              </p:cNvPr>
              <p:cNvSpPr>
                <a:spLocks noGrp="1" noRot="1" noChangeAspect="1" noMove="1" noResize="1" noEditPoints="1" noAdjustHandles="1" noChangeArrowheads="1" noChangeShapeType="1" noTextEdit="1"/>
              </p:cNvSpPr>
              <p:nvPr>
                <p:ph idx="1"/>
              </p:nvPr>
            </p:nvSpPr>
            <p:spPr>
              <a:xfrm>
                <a:off x="838200" y="269356"/>
                <a:ext cx="10515600" cy="6173973"/>
              </a:xfrm>
              <a:blipFill>
                <a:blip r:embed="rId2"/>
                <a:stretch>
                  <a:fillRect l="-63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7BE3ED7-AC8B-FA35-75B6-C780560194A4}"/>
              </a:ext>
            </a:extLst>
          </p:cNvPr>
          <p:cNvSpPr>
            <a:spLocks noGrp="1"/>
          </p:cNvSpPr>
          <p:nvPr>
            <p:ph type="sldNum" sz="quarter" idx="12"/>
          </p:nvPr>
        </p:nvSpPr>
        <p:spPr/>
        <p:txBody>
          <a:bodyPr/>
          <a:lstStyle/>
          <a:p>
            <a:fld id="{60619CE2-D869-49DC-942B-2DB2F3BD9A7A}" type="slidenum">
              <a:rPr lang="zh-CN" altLang="en-US" smtClean="0"/>
              <a:t>6</a:t>
            </a:fld>
            <a:endParaRPr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088D541-F7C4-7BAF-9EA8-826E46176046}"/>
                  </a:ext>
                </a:extLst>
              </p:cNvPr>
              <p:cNvSpPr txBox="1"/>
              <p:nvPr/>
            </p:nvSpPr>
            <p:spPr>
              <a:xfrm>
                <a:off x="7951381" y="3551274"/>
                <a:ext cx="1318437"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𝑱</m:t>
                      </m:r>
                      <m:r>
                        <a:rPr lang="en-US" altLang="zh-CN" b="0"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𝑪</m:t>
                          </m:r>
                        </m:e>
                        <m:sup>
                          <m:r>
                            <a:rPr lang="en-US" altLang="zh-CN" b="1" i="1" smtClean="0">
                              <a:latin typeface="Cambria Math" panose="02040503050406030204" pitchFamily="18" charset="0"/>
                            </a:rPr>
                            <m:t>𝑻</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𝑱</m:t>
                          </m:r>
                        </m:e>
                        <m:sup>
                          <m:r>
                            <a:rPr lang="en-US" altLang="zh-CN" b="1" i="1" smtClean="0">
                              <a:latin typeface="Cambria Math" panose="02040503050406030204" pitchFamily="18" charset="0"/>
                            </a:rPr>
                            <m:t>′′</m:t>
                          </m:r>
                        </m:sup>
                      </m:sSup>
                    </m:oMath>
                  </m:oMathPara>
                </a14:m>
                <a:endParaRPr lang="zh-CN" altLang="en-US" b="1" dirty="0"/>
              </a:p>
            </p:txBody>
          </p:sp>
        </mc:Choice>
        <mc:Fallback xmlns="">
          <p:sp>
            <p:nvSpPr>
              <p:cNvPr id="21" name="文本框 20">
                <a:extLst>
                  <a:ext uri="{FF2B5EF4-FFF2-40B4-BE49-F238E27FC236}">
                    <a16:creationId xmlns:a16="http://schemas.microsoft.com/office/drawing/2014/main" id="{B088D541-F7C4-7BAF-9EA8-826E46176046}"/>
                  </a:ext>
                </a:extLst>
              </p:cNvPr>
              <p:cNvSpPr txBox="1">
                <a:spLocks noRot="1" noChangeAspect="1" noMove="1" noResize="1" noEditPoints="1" noAdjustHandles="1" noChangeArrowheads="1" noChangeShapeType="1" noTextEdit="1"/>
              </p:cNvSpPr>
              <p:nvPr/>
            </p:nvSpPr>
            <p:spPr>
              <a:xfrm>
                <a:off x="7951381" y="3551274"/>
                <a:ext cx="1318437" cy="374270"/>
              </a:xfrm>
              <a:prstGeom prst="rect">
                <a:avLst/>
              </a:prstGeom>
              <a:blipFill>
                <a:blip r:embed="rId3"/>
                <a:stretch>
                  <a:fillRect b="-9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5437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977830B-3CFD-3C06-C5E3-CED84309B82F}"/>
                  </a:ext>
                </a:extLst>
              </p:cNvPr>
              <p:cNvSpPr>
                <a:spLocks noGrp="1"/>
              </p:cNvSpPr>
              <p:nvPr>
                <p:ph idx="1"/>
              </p:nvPr>
            </p:nvSpPr>
            <p:spPr>
              <a:xfrm>
                <a:off x="838200" y="482286"/>
                <a:ext cx="10515600" cy="5893428"/>
              </a:xfrm>
            </p:spPr>
            <p:txBody>
              <a:bodyPr>
                <a:normAutofit/>
              </a:bodyPr>
              <a:lstStyle/>
              <a:p>
                <a:pPr marL="0" indent="0">
                  <a:buNone/>
                </a:pPr>
                <a:r>
                  <a:rPr lang="zh-CN" altLang="en-US" sz="2000" dirty="0"/>
                  <a:t>线圈受力的各方向分量结果</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𝜋</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𝛽</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e>
                      </m:func>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𝑦</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𝜋</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𝛽</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e>
                      </m:func>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𝑧</m:t>
                          </m:r>
                        </m:sub>
                      </m:sSub>
                      <m:r>
                        <a:rPr lang="en-US" altLang="zh-CN" sz="2000" b="0" i="1" smtClean="0">
                          <a:latin typeface="Cambria Math" panose="02040503050406030204" pitchFamily="18" charset="0"/>
                        </a:rPr>
                        <m:t>=0</m:t>
                      </m:r>
                    </m:oMath>
                  </m:oMathPara>
                </a14:m>
                <a:endParaRPr lang="en-US" altLang="zh-CN" sz="2000" dirty="0"/>
              </a:p>
              <a:p>
                <a:pPr marL="0" indent="0">
                  <a:buNone/>
                </a:pPr>
                <a:r>
                  <a:rPr lang="zh-CN" altLang="en-US" sz="2000" dirty="0"/>
                  <a:t>对比</a:t>
                </a:r>
                <a:r>
                  <a:rPr lang="en-US" altLang="zh-CN" sz="2000" dirty="0"/>
                  <a:t>(5.69)</a:t>
                </a:r>
                <a:r>
                  <a:rPr lang="zh-CN" altLang="en-US" sz="2000" dirty="0"/>
                  <a:t>式</a:t>
                </a:r>
                <a14:m>
                  <m:oMath xmlns:m="http://schemas.openxmlformats.org/officeDocument/2006/math">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solidFill>
                          <a:srgbClr val="7030A0"/>
                        </a:solidFill>
                        <a:latin typeface="Cambria Math" panose="02040503050406030204" pitchFamily="18" charset="0"/>
                      </a:rPr>
                      <m:t>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r>
                      <a:rPr lang="en-US" altLang="zh-CN" sz="2000" b="1" i="1" smtClean="0">
                        <a:latin typeface="Cambria Math" panose="02040503050406030204" pitchFamily="18" charset="0"/>
                      </a:rPr>
                      <m:t>)</m:t>
                    </m:r>
                    <m:r>
                      <a:rPr lang="zh-CN" altLang="en-US" sz="2000" b="0" i="1">
                        <a:latin typeface="Cambria Math" panose="02040503050406030204" pitchFamily="18" charset="0"/>
                      </a:rPr>
                      <m:t>的</m:t>
                    </m:r>
                  </m:oMath>
                </a14:m>
                <a:r>
                  <a:rPr lang="zh-CN" altLang="en-US" sz="2000" dirty="0"/>
                  <a:t>计算结果</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e>
                      </m:d>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solidFill>
                                <a:srgbClr val="7030A0"/>
                              </a:solidFill>
                              <a:latin typeface="Cambria Math" panose="02040503050406030204" pitchFamily="18" charset="0"/>
                            </a:rPr>
                            <m:t>𝜋</m:t>
                          </m:r>
                          <m:sSup>
                            <m:sSupPr>
                              <m:ctrlPr>
                                <a:rPr lang="en-US" altLang="zh-CN" sz="2000" i="1" smtClean="0">
                                  <a:solidFill>
                                    <a:srgbClr val="7030A0"/>
                                  </a:solidFill>
                                  <a:latin typeface="Cambria Math" panose="02040503050406030204" pitchFamily="18" charset="0"/>
                                </a:rPr>
                              </m:ctrlPr>
                            </m:sSupPr>
                            <m:e>
                              <m:r>
                                <a:rPr lang="en-US" altLang="zh-CN" sz="2000" b="0" i="1" smtClean="0">
                                  <a:solidFill>
                                    <a:srgbClr val="7030A0"/>
                                  </a:solidFill>
                                  <a:latin typeface="Cambria Math" panose="02040503050406030204" pitchFamily="18" charset="0"/>
                                </a:rPr>
                                <m:t>𝑎</m:t>
                              </m:r>
                            </m:e>
                            <m:sup>
                              <m:r>
                                <a:rPr lang="en-US" altLang="zh-CN" sz="2000" b="0" i="1" smtClean="0">
                                  <a:solidFill>
                                    <a:srgbClr val="7030A0"/>
                                  </a:solidFill>
                                  <a:latin typeface="Cambria Math" panose="02040503050406030204" pitchFamily="18" charset="0"/>
                                </a:rPr>
                                <m:t>2</m:t>
                              </m:r>
                            </m:sup>
                          </m:sSup>
                          <m:r>
                            <a:rPr lang="en-US" altLang="zh-CN" sz="2000" b="0" i="1" smtClean="0">
                              <a:solidFill>
                                <a:srgbClr val="7030A0"/>
                              </a:solidFill>
                              <a:latin typeface="Cambria Math" panose="02040503050406030204" pitchFamily="18" charset="0"/>
                            </a:rPr>
                            <m:t>𝐼</m:t>
                          </m:r>
                          <m:d>
                            <m:dPr>
                              <m:ctrlPr>
                                <a:rPr lang="en-US" altLang="zh-CN" sz="2000" i="1">
                                  <a:solidFill>
                                    <a:srgbClr val="7030A0"/>
                                  </a:solidFill>
                                  <a:latin typeface="Cambria Math" panose="02040503050406030204" pitchFamily="18" charset="0"/>
                                </a:rPr>
                              </m:ctrlPr>
                            </m:dPr>
                            <m:e>
                              <m:m>
                                <m:mPr>
                                  <m:plcHide m:val="on"/>
                                  <m:mcs>
                                    <m:mc>
                                      <m:mcPr>
                                        <m:count m:val="1"/>
                                        <m:mcJc m:val="center"/>
                                      </m:mcPr>
                                    </m:mc>
                                  </m:mcs>
                                  <m:ctrlPr>
                                    <a:rPr lang="en-US" altLang="zh-CN" sz="2000" i="1">
                                      <a:solidFill>
                                        <a:srgbClr val="7030A0"/>
                                      </a:solidFill>
                                      <a:latin typeface="Cambria Math" panose="02040503050406030204" pitchFamily="18" charset="0"/>
                                    </a:rPr>
                                  </m:ctrlPr>
                                </m:mPr>
                                <m:mr>
                                  <m:e>
                                    <m:func>
                                      <m:funcPr>
                                        <m:ctrlPr>
                                          <a:rPr lang="en-US" altLang="zh-CN" sz="2000" i="1">
                                            <a:solidFill>
                                              <a:srgbClr val="7030A0"/>
                                            </a:solidFill>
                                            <a:latin typeface="Cambria Math" panose="02040503050406030204" pitchFamily="18" charset="0"/>
                                          </a:rPr>
                                        </m:ctrlPr>
                                      </m:funcPr>
                                      <m:fName>
                                        <m:r>
                                          <m:rPr>
                                            <m:sty m:val="p"/>
                                          </m:rPr>
                                          <a:rPr lang="en-US" altLang="zh-CN" sz="2000">
                                            <a:solidFill>
                                              <a:srgbClr val="7030A0"/>
                                            </a:solidFill>
                                            <a:latin typeface="Cambria Math" panose="02040503050406030204" pitchFamily="18" charset="0"/>
                                          </a:rPr>
                                          <m:t>sin</m:t>
                                        </m:r>
                                      </m:fName>
                                      <m:e>
                                        <m:sSub>
                                          <m:sSubPr>
                                            <m:ctrlPr>
                                              <a:rPr lang="en-US" altLang="zh-CN" sz="2000" b="0" i="1" smtClean="0">
                                                <a:solidFill>
                                                  <a:srgbClr val="7030A0"/>
                                                </a:solidFill>
                                                <a:latin typeface="Cambria Math" panose="02040503050406030204" pitchFamily="18" charset="0"/>
                                              </a:rPr>
                                            </m:ctrlPr>
                                          </m:sSubPr>
                                          <m:e>
                                            <m:r>
                                              <a:rPr lang="en-US" altLang="zh-CN" sz="2000" b="0" i="1" smtClean="0">
                                                <a:solidFill>
                                                  <a:srgbClr val="7030A0"/>
                                                </a:solidFill>
                                                <a:latin typeface="Cambria Math" panose="02040503050406030204" pitchFamily="18" charset="0"/>
                                              </a:rPr>
                                              <m:t>𝜃</m:t>
                                            </m:r>
                                          </m:e>
                                          <m:sub>
                                            <m:r>
                                              <a:rPr lang="en-US" altLang="zh-CN" sz="2000" b="0" i="1" smtClean="0">
                                                <a:solidFill>
                                                  <a:srgbClr val="7030A0"/>
                                                </a:solidFill>
                                                <a:latin typeface="Cambria Math" panose="02040503050406030204" pitchFamily="18" charset="0"/>
                                              </a:rPr>
                                              <m:t>0</m:t>
                                            </m:r>
                                          </m:sub>
                                        </m:sSub>
                                      </m:e>
                                    </m:func>
                                    <m:func>
                                      <m:funcPr>
                                        <m:ctrlPr>
                                          <a:rPr lang="en-US" altLang="zh-CN" sz="2000" b="0" i="1" smtClean="0">
                                            <a:solidFill>
                                              <a:srgbClr val="7030A0"/>
                                            </a:solidFill>
                                            <a:latin typeface="Cambria Math" panose="02040503050406030204" pitchFamily="18" charset="0"/>
                                          </a:rPr>
                                        </m:ctrlPr>
                                      </m:funcPr>
                                      <m:fName>
                                        <m:r>
                                          <m:rPr>
                                            <m:sty m:val="p"/>
                                          </m:rPr>
                                          <a:rPr lang="en-US" altLang="zh-CN" sz="2000" b="0" i="0" smtClean="0">
                                            <a:solidFill>
                                              <a:srgbClr val="7030A0"/>
                                            </a:solidFill>
                                            <a:latin typeface="Cambria Math" panose="02040503050406030204" pitchFamily="18" charset="0"/>
                                          </a:rPr>
                                          <m:t>cos</m:t>
                                        </m:r>
                                      </m:fName>
                                      <m:e>
                                        <m:sSub>
                                          <m:sSubPr>
                                            <m:ctrlPr>
                                              <a:rPr lang="en-US" altLang="zh-CN" sz="2000" b="0" i="1" smtClean="0">
                                                <a:solidFill>
                                                  <a:srgbClr val="7030A0"/>
                                                </a:solidFill>
                                                <a:latin typeface="Cambria Math" panose="02040503050406030204" pitchFamily="18" charset="0"/>
                                              </a:rPr>
                                            </m:ctrlPr>
                                          </m:sSubPr>
                                          <m:e>
                                            <m:r>
                                              <a:rPr lang="en-US" altLang="zh-CN" sz="2000" b="0" i="1" smtClean="0">
                                                <a:solidFill>
                                                  <a:srgbClr val="7030A0"/>
                                                </a:solidFill>
                                                <a:latin typeface="Cambria Math" panose="02040503050406030204" pitchFamily="18" charset="0"/>
                                              </a:rPr>
                                              <m:t>𝜙</m:t>
                                            </m:r>
                                          </m:e>
                                          <m:sub>
                                            <m:r>
                                              <a:rPr lang="en-US" altLang="zh-CN" sz="2000" b="0" i="1" smtClean="0">
                                                <a:solidFill>
                                                  <a:srgbClr val="7030A0"/>
                                                </a:solidFill>
                                                <a:latin typeface="Cambria Math" panose="02040503050406030204" pitchFamily="18" charset="0"/>
                                              </a:rPr>
                                              <m:t>0</m:t>
                                            </m:r>
                                          </m:sub>
                                        </m:sSub>
                                      </m:e>
                                    </m:func>
                                  </m:e>
                                </m:mr>
                                <m:mr>
                                  <m:e>
                                    <m:func>
                                      <m:funcPr>
                                        <m:ctrlPr>
                                          <a:rPr lang="en-US" altLang="zh-CN" sz="2000" i="1">
                                            <a:solidFill>
                                              <a:srgbClr val="7030A0"/>
                                            </a:solidFill>
                                            <a:latin typeface="Cambria Math" panose="02040503050406030204" pitchFamily="18" charset="0"/>
                                          </a:rPr>
                                        </m:ctrlPr>
                                      </m:funcPr>
                                      <m:fName>
                                        <m:r>
                                          <m:rPr>
                                            <m:sty m:val="p"/>
                                          </m:rPr>
                                          <a:rPr lang="en-US" altLang="zh-CN" sz="2000">
                                            <a:solidFill>
                                              <a:srgbClr val="7030A0"/>
                                            </a:solidFill>
                                            <a:latin typeface="Cambria Math" panose="02040503050406030204" pitchFamily="18" charset="0"/>
                                          </a:rPr>
                                          <m:t>cos</m:t>
                                        </m:r>
                                      </m:fName>
                                      <m:e>
                                        <m:sSub>
                                          <m:sSubPr>
                                            <m:ctrlPr>
                                              <a:rPr lang="en-US" altLang="zh-CN" sz="2000" b="0" i="1" smtClean="0">
                                                <a:solidFill>
                                                  <a:srgbClr val="7030A0"/>
                                                </a:solidFill>
                                                <a:latin typeface="Cambria Math" panose="02040503050406030204" pitchFamily="18" charset="0"/>
                                              </a:rPr>
                                            </m:ctrlPr>
                                          </m:sSubPr>
                                          <m:e>
                                            <m:r>
                                              <a:rPr lang="en-US" altLang="zh-CN" sz="2000" b="0" i="1" smtClean="0">
                                                <a:solidFill>
                                                  <a:srgbClr val="7030A0"/>
                                                </a:solidFill>
                                                <a:latin typeface="Cambria Math" panose="02040503050406030204" pitchFamily="18" charset="0"/>
                                              </a:rPr>
                                              <m:t>𝜃</m:t>
                                            </m:r>
                                          </m:e>
                                          <m:sub>
                                            <m:r>
                                              <a:rPr lang="en-US" altLang="zh-CN" sz="2000" b="0" i="1" smtClean="0">
                                                <a:solidFill>
                                                  <a:srgbClr val="7030A0"/>
                                                </a:solidFill>
                                                <a:latin typeface="Cambria Math" panose="02040503050406030204" pitchFamily="18" charset="0"/>
                                              </a:rPr>
                                              <m:t>0</m:t>
                                            </m:r>
                                          </m:sub>
                                        </m:sSub>
                                      </m:e>
                                    </m:func>
                                    <m:func>
                                      <m:funcPr>
                                        <m:ctrlPr>
                                          <a:rPr lang="en-US" altLang="zh-CN" sz="2000" b="0" i="1" smtClean="0">
                                            <a:solidFill>
                                              <a:srgbClr val="7030A0"/>
                                            </a:solidFill>
                                            <a:latin typeface="Cambria Math" panose="02040503050406030204" pitchFamily="18" charset="0"/>
                                          </a:rPr>
                                        </m:ctrlPr>
                                      </m:funcPr>
                                      <m:fName>
                                        <m:r>
                                          <m:rPr>
                                            <m:sty m:val="p"/>
                                          </m:rPr>
                                          <a:rPr lang="en-US" altLang="zh-CN" sz="2000" b="0" i="0" smtClean="0">
                                            <a:solidFill>
                                              <a:srgbClr val="7030A0"/>
                                            </a:solidFill>
                                            <a:latin typeface="Cambria Math" panose="02040503050406030204" pitchFamily="18" charset="0"/>
                                          </a:rPr>
                                          <m:t>sin</m:t>
                                        </m:r>
                                      </m:fName>
                                      <m:e>
                                        <m:sSub>
                                          <m:sSubPr>
                                            <m:ctrlPr>
                                              <a:rPr lang="en-US" altLang="zh-CN" sz="2000" b="0" i="1" smtClean="0">
                                                <a:solidFill>
                                                  <a:srgbClr val="7030A0"/>
                                                </a:solidFill>
                                                <a:latin typeface="Cambria Math" panose="02040503050406030204" pitchFamily="18" charset="0"/>
                                              </a:rPr>
                                            </m:ctrlPr>
                                          </m:sSubPr>
                                          <m:e>
                                            <m:r>
                                              <a:rPr lang="en-US" altLang="zh-CN" sz="2000" b="0" i="1" smtClean="0">
                                                <a:solidFill>
                                                  <a:srgbClr val="7030A0"/>
                                                </a:solidFill>
                                                <a:latin typeface="Cambria Math" panose="02040503050406030204" pitchFamily="18" charset="0"/>
                                              </a:rPr>
                                              <m:t>𝜙</m:t>
                                            </m:r>
                                          </m:e>
                                          <m:sub>
                                            <m:r>
                                              <a:rPr lang="en-US" altLang="zh-CN" sz="2000" b="0" i="1" smtClean="0">
                                                <a:solidFill>
                                                  <a:srgbClr val="7030A0"/>
                                                </a:solidFill>
                                                <a:latin typeface="Cambria Math" panose="02040503050406030204" pitchFamily="18" charset="0"/>
                                              </a:rPr>
                                              <m:t>0</m:t>
                                            </m:r>
                                          </m:sub>
                                        </m:sSub>
                                      </m:e>
                                    </m:func>
                                  </m:e>
                                </m:mr>
                                <m:mr>
                                  <m:e>
                                    <m:func>
                                      <m:funcPr>
                                        <m:ctrlPr>
                                          <a:rPr lang="en-US" altLang="zh-CN" sz="2000" b="0" i="1" smtClean="0">
                                            <a:solidFill>
                                              <a:srgbClr val="7030A0"/>
                                            </a:solidFill>
                                            <a:latin typeface="Cambria Math" panose="02040503050406030204" pitchFamily="18" charset="0"/>
                                          </a:rPr>
                                        </m:ctrlPr>
                                      </m:funcPr>
                                      <m:fName>
                                        <m:r>
                                          <m:rPr>
                                            <m:sty m:val="p"/>
                                          </m:rPr>
                                          <a:rPr lang="en-US" altLang="zh-CN" sz="2000" b="0" i="0" smtClean="0">
                                            <a:solidFill>
                                              <a:srgbClr val="7030A0"/>
                                            </a:solidFill>
                                            <a:latin typeface="Cambria Math" panose="02040503050406030204" pitchFamily="18" charset="0"/>
                                          </a:rPr>
                                          <m:t>cos</m:t>
                                        </m:r>
                                      </m:fName>
                                      <m:e>
                                        <m:sSub>
                                          <m:sSubPr>
                                            <m:ctrlPr>
                                              <a:rPr lang="en-US" altLang="zh-CN" sz="2000" b="0" i="1" smtClean="0">
                                                <a:solidFill>
                                                  <a:srgbClr val="7030A0"/>
                                                </a:solidFill>
                                                <a:latin typeface="Cambria Math" panose="02040503050406030204" pitchFamily="18" charset="0"/>
                                              </a:rPr>
                                            </m:ctrlPr>
                                          </m:sSubPr>
                                          <m:e>
                                            <m:r>
                                              <a:rPr lang="en-US" altLang="zh-CN" sz="2000" b="0" i="1" smtClean="0">
                                                <a:solidFill>
                                                  <a:srgbClr val="7030A0"/>
                                                </a:solidFill>
                                                <a:latin typeface="Cambria Math" panose="02040503050406030204" pitchFamily="18" charset="0"/>
                                              </a:rPr>
                                              <m:t>𝜃</m:t>
                                            </m:r>
                                          </m:e>
                                          <m:sub>
                                            <m:r>
                                              <a:rPr lang="en-US" altLang="zh-CN" sz="2000" b="0" i="1" smtClean="0">
                                                <a:solidFill>
                                                  <a:srgbClr val="7030A0"/>
                                                </a:solidFill>
                                                <a:latin typeface="Cambria Math" panose="02040503050406030204" pitchFamily="18" charset="0"/>
                                              </a:rPr>
                                              <m:t>0</m:t>
                                            </m:r>
                                          </m:sub>
                                        </m:sSub>
                                      </m:e>
                                    </m:func>
                                  </m:e>
                                </m:mr>
                              </m:m>
                            </m:e>
                          </m:d>
                          <m:r>
                            <a:rPr lang="en-US" altLang="zh-CN" sz="2000" b="0" i="1" smtClean="0">
                              <a:solidFill>
                                <a:schemeClr val="tx1"/>
                              </a:solidFill>
                              <a:latin typeface="Cambria Math" panose="02040503050406030204" pitchFamily="18" charset="0"/>
                            </a:rPr>
                            <m:t>∙</m:t>
                          </m:r>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(1+</m:t>
                                    </m:r>
                                    <m:r>
                                      <a:rPr lang="en-US" altLang="zh-CN" sz="2000" i="1">
                                        <a:latin typeface="Cambria Math" panose="02040503050406030204" pitchFamily="18" charset="0"/>
                                      </a:rPr>
                                      <m:t>𝛽</m:t>
                                    </m:r>
                                    <m:r>
                                      <a:rPr lang="en-US" altLang="zh-CN" sz="2000" i="1">
                                        <a:latin typeface="Cambria Math" panose="02040503050406030204" pitchFamily="18" charset="0"/>
                                      </a:rPr>
                                      <m:t>𝑦</m:t>
                                    </m:r>
                                    <m:r>
                                      <a:rPr lang="en-US" altLang="zh-CN" sz="2000" i="1">
                                        <a:latin typeface="Cambria Math" panose="02040503050406030204" pitchFamily="18" charset="0"/>
                                      </a:rPr>
                                      <m:t>)</m:t>
                                    </m:r>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(1+</m:t>
                                    </m:r>
                                    <m:r>
                                      <a:rPr lang="en-US" altLang="zh-CN" sz="2000" i="1">
                                        <a:latin typeface="Cambria Math" panose="02040503050406030204" pitchFamily="18" charset="0"/>
                                      </a:rPr>
                                      <m:t>𝛽</m:t>
                                    </m:r>
                                    <m:r>
                                      <a:rPr lang="en-US" altLang="zh-CN" sz="2000" i="1">
                                        <a:latin typeface="Cambria Math" panose="02040503050406030204" pitchFamily="18" charset="0"/>
                                      </a:rPr>
                                      <m:t>𝑥</m:t>
                                    </m:r>
                                    <m:r>
                                      <a:rPr lang="en-US" altLang="zh-CN" sz="2000" i="1">
                                        <a:latin typeface="Cambria Math" panose="02040503050406030204" pitchFamily="18" charset="0"/>
                                      </a:rPr>
                                      <m:t>)</m:t>
                                    </m:r>
                                  </m:e>
                                </m:mr>
                                <m:mr>
                                  <m:e>
                                    <m:r>
                                      <a:rPr lang="en-US" altLang="zh-CN" sz="2000" i="1">
                                        <a:latin typeface="Cambria Math" panose="02040503050406030204" pitchFamily="18" charset="0"/>
                                      </a:rPr>
                                      <m:t>0</m:t>
                                    </m:r>
                                  </m:e>
                                </m:mr>
                              </m:m>
                            </m:e>
                          </m:d>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𝜋</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𝑎</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𝐼</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𝐵</m:t>
                          </m:r>
                        </m:e>
                        <m:sub>
                          <m:r>
                            <a:rPr lang="en-US" altLang="zh-CN" sz="2000" b="0" i="1" smtClean="0">
                              <a:solidFill>
                                <a:schemeClr val="tx1"/>
                              </a:solidFill>
                              <a:latin typeface="Cambria Math" panose="02040503050406030204" pitchFamily="18" charset="0"/>
                            </a:rPr>
                            <m:t>0</m:t>
                          </m:r>
                        </m:sub>
                      </m:sSub>
                      <m:r>
                        <a:rPr lang="en-US" altLang="zh-CN" sz="2000" b="0" i="1" smtClean="0">
                          <a:solidFill>
                            <a:schemeClr val="tx1"/>
                          </a:solidFill>
                          <a:latin typeface="Cambria Math" panose="02040503050406030204" pitchFamily="18" charset="0"/>
                        </a:rPr>
                        <m:t>𝛽</m:t>
                      </m:r>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0</m:t>
                                        </m:r>
                                      </m:sub>
                                    </m:sSub>
                                  </m:e>
                                </m:func>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mr>
                            <m:mr>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0</m:t>
                                        </m:r>
                                      </m:sub>
                                    </m:sSub>
                                  </m:e>
                                </m:func>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mr>
                            <m:mr>
                              <m:e>
                                <m:r>
                                  <a:rPr lang="en-US" altLang="zh-CN" sz="2000" i="1">
                                    <a:latin typeface="Cambria Math" panose="02040503050406030204" pitchFamily="18" charset="0"/>
                                  </a:rPr>
                                  <m:t>0</m:t>
                                </m:r>
                              </m:e>
                            </m:mr>
                          </m:m>
                        </m:e>
                      </m:d>
                    </m:oMath>
                  </m:oMathPara>
                </a14:m>
                <a:endParaRPr lang="en-US" altLang="zh-CN" sz="2000" i="1" dirty="0"/>
              </a:p>
              <a:p>
                <a:pPr marL="0" indent="0">
                  <a:buNone/>
                </a:pPr>
                <a:r>
                  <a:rPr lang="zh-CN" altLang="en-US" sz="2000" dirty="0"/>
                  <a:t>计算结果一致</a:t>
                </a:r>
                <a:endParaRPr lang="en-US" altLang="zh-CN" sz="2000" dirty="0"/>
              </a:p>
              <a:p>
                <a:pPr marL="0" indent="0">
                  <a:buNone/>
                </a:pPr>
                <a:r>
                  <a:rPr lang="zh-CN" altLang="en-US" sz="2000" dirty="0"/>
                  <a:t>线圈所受力矩</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𝑵</m:t>
                      </m:r>
                      <m:r>
                        <a:rPr lang="en-US" altLang="zh-CN" sz="2000" b="1" i="1">
                          <a:latin typeface="Cambria Math" panose="02040503050406030204" pitchFamily="18" charset="0"/>
                        </a:rPr>
                        <m:t>=</m:t>
                      </m:r>
                      <m:nary>
                        <m:naryPr>
                          <m:subHide m:val="on"/>
                          <m:supHide m:val="on"/>
                          <m:ctrlPr>
                            <a:rPr lang="en-US" altLang="zh-CN" sz="2000" b="1" i="1">
                              <a:latin typeface="Cambria Math" panose="02040503050406030204" pitchFamily="18" charset="0"/>
                            </a:rPr>
                          </m:ctrlPr>
                        </m:naryPr>
                        <m:sub/>
                        <m:sup/>
                        <m:e>
                          <m:r>
                            <a:rPr lang="en-US" altLang="zh-CN" sz="2000" b="1" i="1">
                              <a:latin typeface="Cambria Math" panose="02040503050406030204" pitchFamily="18" charset="0"/>
                            </a:rPr>
                            <m:t>𝒙</m:t>
                          </m:r>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𝜑</m:t>
                          </m:r>
                          <m:r>
                            <a:rPr lang="en-US" altLang="zh-CN" sz="2000" b="1" i="1" smtClean="0">
                              <a:latin typeface="Cambria Math" panose="02040503050406030204" pitchFamily="18" charset="0"/>
                            </a:rPr>
                            <m:t>)</m:t>
                          </m:r>
                          <m:r>
                            <a:rPr lang="en-US" altLang="zh-CN" sz="2000" b="1" i="1">
                              <a:latin typeface="Cambria Math" panose="02040503050406030204" pitchFamily="18" charset="0"/>
                            </a:rPr>
                            <m:t>×</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𝑱</m:t>
                              </m:r>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𝜑</m:t>
                              </m:r>
                              <m:r>
                                <a:rPr lang="en-US" altLang="zh-CN" sz="2000" b="1" i="1" smtClean="0">
                                  <a:latin typeface="Cambria Math" panose="02040503050406030204" pitchFamily="18" charset="0"/>
                                </a:rPr>
                                <m:t>)</m:t>
                              </m:r>
                              <m:r>
                                <a:rPr lang="en-US" altLang="zh-CN" sz="2000" b="1" i="1">
                                  <a:latin typeface="Cambria Math" panose="02040503050406030204" pitchFamily="18" charset="0"/>
                                </a:rPr>
                                <m:t>×</m:t>
                              </m:r>
                              <m:r>
                                <a:rPr lang="en-US" altLang="zh-CN" sz="2000" b="1" i="1">
                                  <a:latin typeface="Cambria Math" panose="02040503050406030204" pitchFamily="18" charset="0"/>
                                </a:rPr>
                                <m:t>𝑩</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𝜑</m:t>
                                  </m:r>
                                </m:e>
                              </m:d>
                            </m:e>
                          </m:d>
                          <m:r>
                            <a:rPr lang="en-US" altLang="zh-CN" sz="2000" b="0" i="1" smtClean="0">
                              <a:latin typeface="Cambria Math" panose="02040503050406030204" pitchFamily="18" charset="0"/>
                            </a:rPr>
                            <m:t>𝑎𝑑</m:t>
                          </m:r>
                          <m:r>
                            <a:rPr lang="en-US" altLang="zh-CN" sz="2000" b="0" i="1" smtClean="0">
                              <a:latin typeface="Cambria Math" panose="02040503050406030204" pitchFamily="18" charset="0"/>
                            </a:rPr>
                            <m:t>𝜑</m:t>
                          </m:r>
                        </m:e>
                      </m:nary>
                      <m:r>
                        <a:rPr lang="en-US" altLang="zh-CN" sz="2000" b="0" i="0" smtClean="0">
                          <a:latin typeface="Cambria Math" panose="02040503050406030204" pitchFamily="18" charset="0"/>
                        </a:rPr>
                        <m:t>=</m:t>
                      </m:r>
                      <m:r>
                        <a:rPr lang="en-US" altLang="zh-CN" sz="2000" i="1">
                          <a:latin typeface="Cambria Math" panose="02040503050406030204" pitchFamily="18" charset="0"/>
                        </a:rPr>
                        <m:t>𝜋</m:t>
                      </m:r>
                      <m:r>
                        <a:rPr lang="en-US" altLang="zh-CN" sz="2000" b="0" i="1" smtClean="0">
                          <a:latin typeface="Cambria Math" panose="02040503050406030204" pitchFamily="18" charset="0"/>
                        </a:rPr>
                        <m:t>𝑎</m:t>
                      </m:r>
                      <m:r>
                        <a:rPr lang="en-US" altLang="zh-CN" sz="2000" i="1">
                          <a:latin typeface="Cambria Math" panose="02040503050406030204" pitchFamily="18" charset="0"/>
                        </a:rPr>
                        <m:t>𝐼</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i="1">
                              <a:latin typeface="Cambria Math" panose="02040503050406030204" pitchFamily="18" charset="0"/>
                            </a:rPr>
                            <m:t>0</m:t>
                          </m:r>
                        </m:sub>
                      </m:sSub>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e>
                                </m:func>
                              </m:e>
                            </m:mr>
                            <m:m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e>
                                </m:func>
                              </m:e>
                            </m:mr>
                            <m:m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d>
                                      <m:dPr>
                                        <m:ctrlPr>
                                          <a:rPr lang="en-US" altLang="zh-CN" sz="2000" b="0" i="1" smtClean="0">
                                            <a:latin typeface="Cambria Math" panose="02040503050406030204" pitchFamily="18" charset="0"/>
                                          </a:rPr>
                                        </m:ctrlPr>
                                      </m:d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e>
                                        </m:func>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e>
                                        </m:func>
                                      </m:e>
                                    </m:d>
                                  </m:e>
                                </m:func>
                              </m:e>
                            </m:mr>
                          </m:m>
                        </m:e>
                      </m:d>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m:oMathPara>
                </a14:m>
                <a:endParaRPr lang="en-US" altLang="zh-CN" sz="2000" dirty="0"/>
              </a:p>
              <a:p>
                <a:pPr marL="0" indent="0">
                  <a:buNone/>
                </a:pPr>
                <a:r>
                  <a:rPr lang="zh-CN" altLang="en-US" sz="2000" dirty="0"/>
                  <a:t>线圈所受力矩只有最低阶，对于其他形状，可能会具有高阶项。</a:t>
                </a:r>
                <a:endParaRPr lang="en-US" altLang="zh-CN" sz="2000" dirty="0"/>
              </a:p>
              <a:p>
                <a:pPr marL="0" indent="0">
                  <a:buNone/>
                </a:pPr>
                <a:endParaRPr lang="en-US" altLang="zh-CN" sz="2000" dirty="0"/>
              </a:p>
              <a:p>
                <a:pPr marL="0" indent="0">
                  <a:buNone/>
                </a:pPr>
                <a:endParaRPr lang="en-US" altLang="zh-CN" sz="2000" i="1" dirty="0"/>
              </a:p>
            </p:txBody>
          </p:sp>
        </mc:Choice>
        <mc:Fallback xmlns="">
          <p:sp>
            <p:nvSpPr>
              <p:cNvPr id="3" name="内容占位符 2">
                <a:extLst>
                  <a:ext uri="{FF2B5EF4-FFF2-40B4-BE49-F238E27FC236}">
                    <a16:creationId xmlns:a16="http://schemas.microsoft.com/office/drawing/2014/main" id="{C977830B-3CFD-3C06-C5E3-CED84309B82F}"/>
                  </a:ext>
                </a:extLst>
              </p:cNvPr>
              <p:cNvSpPr>
                <a:spLocks noGrp="1" noRot="1" noChangeAspect="1" noMove="1" noResize="1" noEditPoints="1" noAdjustHandles="1" noChangeArrowheads="1" noChangeShapeType="1" noTextEdit="1"/>
              </p:cNvSpPr>
              <p:nvPr>
                <p:ph idx="1"/>
              </p:nvPr>
            </p:nvSpPr>
            <p:spPr>
              <a:xfrm>
                <a:off x="838200" y="482286"/>
                <a:ext cx="10515600" cy="5893428"/>
              </a:xfrm>
              <a:blipFill>
                <a:blip r:embed="rId2"/>
                <a:stretch>
                  <a:fillRect l="-638" t="-72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9A374C8-57C7-629D-9AA8-122EEFBB9DCD}"/>
              </a:ext>
            </a:extLst>
          </p:cNvPr>
          <p:cNvSpPr>
            <a:spLocks noGrp="1"/>
          </p:cNvSpPr>
          <p:nvPr>
            <p:ph type="sldNum" sz="quarter" idx="12"/>
          </p:nvPr>
        </p:nvSpPr>
        <p:spPr/>
        <p:txBody>
          <a:bodyPr/>
          <a:lstStyle/>
          <a:p>
            <a:fld id="{60619CE2-D869-49DC-942B-2DB2F3BD9A7A}" type="slidenum">
              <a:rPr lang="zh-CN" altLang="en-US" smtClean="0"/>
              <a:t>7</a:t>
            </a:fld>
            <a:endParaRPr lang="zh-CN" altLang="en-US"/>
          </a:p>
        </p:txBody>
      </p:sp>
    </p:spTree>
    <p:extLst>
      <p:ext uri="{BB962C8B-B14F-4D97-AF65-F5344CB8AC3E}">
        <p14:creationId xmlns:p14="http://schemas.microsoft.com/office/powerpoint/2010/main" val="2003417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9F2BBD-13AE-B049-0A36-B6BE6E3FD306}"/>
                  </a:ext>
                </a:extLst>
              </p:cNvPr>
              <p:cNvSpPr>
                <a:spLocks noGrp="1"/>
              </p:cNvSpPr>
              <p:nvPr>
                <p:ph idx="1"/>
              </p:nvPr>
            </p:nvSpPr>
            <p:spPr>
              <a:xfrm>
                <a:off x="838200" y="382772"/>
                <a:ext cx="10515600" cy="5921782"/>
              </a:xfrm>
            </p:spPr>
            <p:txBody>
              <a:bodyPr>
                <a:normAutofit/>
              </a:bodyPr>
              <a:lstStyle/>
              <a:p>
                <a:pPr marL="0" indent="0">
                  <a:buNone/>
                </a:pPr>
                <a:r>
                  <a:rPr lang="zh-CN" altLang="en-US" sz="2000" dirty="0"/>
                  <a:t>方法</a:t>
                </a:r>
                <a:r>
                  <a:rPr lang="en-US" altLang="zh-CN" sz="2000" dirty="0"/>
                  <a:t>2</a:t>
                </a:r>
                <a:r>
                  <a:rPr lang="zh-CN" altLang="en-US" sz="2000" dirty="0"/>
                  <a:t>：根据</a:t>
                </a:r>
                <a:r>
                  <a:rPr lang="en-US" altLang="zh-CN" sz="2000" dirty="0"/>
                  <a:t>Stokes</a:t>
                </a:r>
                <a:r>
                  <a:rPr lang="zh-CN" altLang="en-US" sz="2000" dirty="0"/>
                  <a:t>定理转化线积分为面积分 </a:t>
                </a:r>
                <a14:m>
                  <m:oMath xmlns:m="http://schemas.openxmlformats.org/officeDocument/2006/math">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𝐶</m:t>
                        </m:r>
                      </m:sub>
                      <m:sup/>
                      <m:e>
                        <m:r>
                          <a:rPr lang="en-US" altLang="zh-CN" sz="2000" b="1" i="1" smtClean="0">
                            <a:latin typeface="Cambria Math" panose="02040503050406030204" pitchFamily="18" charset="0"/>
                          </a:rPr>
                          <m:t>𝑨</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r>
                          <a:rPr lang="en-US" altLang="zh-CN" sz="2000" b="1" i="1" smtClean="0">
                            <a:latin typeface="Cambria Math" panose="02040503050406030204" pitchFamily="18" charset="0"/>
                          </a:rPr>
                          <m:t>𝒍</m:t>
                        </m:r>
                      </m:e>
                    </m:nary>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𝑆</m:t>
                        </m:r>
                      </m:sub>
                      <m:sup/>
                      <m:e>
                        <m:d>
                          <m:dPr>
                            <m:ctrlPr>
                              <a:rPr lang="en-US" altLang="zh-CN" sz="2000" b="0" i="1" smtClean="0">
                                <a:latin typeface="Cambria Math" panose="02040503050406030204" pitchFamily="18" charset="0"/>
                              </a:rPr>
                            </m:ctrlPr>
                          </m:dPr>
                          <m:e>
                            <m:r>
                              <m:rPr>
                                <m:sty m:val="p"/>
                              </m:rPr>
                              <a:rPr lang="en-US" altLang="zh-CN" sz="2000" b="0" i="0" smtClean="0">
                                <a:latin typeface="Cambria Math" panose="02040503050406030204" pitchFamily="18" charset="0"/>
                              </a:rPr>
                              <m:t>∇</m:t>
                            </m:r>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𝑨</m:t>
                            </m:r>
                          </m:e>
                        </m:d>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0" i="1" smtClean="0">
                            <a:latin typeface="Cambria Math" panose="02040503050406030204" pitchFamily="18" charset="0"/>
                          </a:rPr>
                          <m:t>𝑑𝑎</m:t>
                        </m:r>
                      </m:e>
                    </m:nary>
                  </m:oMath>
                </a14:m>
                <a:endParaRPr lang="en-US" altLang="zh-CN" sz="2000" dirty="0"/>
              </a:p>
              <a:p>
                <a:pPr marL="0" indent="0">
                  <a:buNone/>
                </a:pPr>
                <a:r>
                  <a:rPr lang="zh-CN" altLang="en-US" sz="2000" dirty="0"/>
                  <a:t>电流元的法向方向为</a:t>
                </a:r>
                <a:endParaRPr lang="en-US" altLang="zh-CN" sz="200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𝒏</m:t>
                          </m:r>
                        </m:e>
                      </m:acc>
                      <m:r>
                        <a:rPr lang="en-US" altLang="zh-CN" sz="2000" b="1" i="1" dirty="0" smtClean="0">
                          <a:latin typeface="Cambria Math" panose="02040503050406030204" pitchFamily="18" charset="0"/>
                        </a:rPr>
                        <m:t>=</m:t>
                      </m:r>
                      <m:func>
                        <m:funcPr>
                          <m:ctrlPr>
                            <a:rPr lang="en-US" altLang="zh-CN" sz="2000" b="0" i="1" dirty="0" smtClean="0">
                              <a:latin typeface="Cambria Math" panose="02040503050406030204" pitchFamily="18" charset="0"/>
                            </a:rPr>
                          </m:ctrlPr>
                        </m:funcPr>
                        <m:fName>
                          <m:r>
                            <m:rPr>
                              <m:sty m:val="p"/>
                            </m:rPr>
                            <a:rPr lang="en-US" altLang="zh-CN" sz="2000" b="0" i="0" dirty="0" smtClean="0">
                              <a:latin typeface="Cambria Math" panose="02040503050406030204" pitchFamily="18" charset="0"/>
                            </a:rPr>
                            <m:t>sin</m:t>
                          </m:r>
                        </m:fName>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𝜃</m:t>
                              </m:r>
                            </m:e>
                            <m:sub>
                              <m:r>
                                <a:rPr lang="en-US" altLang="zh-CN" sz="2000" b="0" i="1" dirty="0" smtClean="0">
                                  <a:latin typeface="Cambria Math" panose="02040503050406030204" pitchFamily="18" charset="0"/>
                                </a:rPr>
                                <m:t>0</m:t>
                              </m:r>
                            </m:sub>
                          </m:sSub>
                        </m:e>
                      </m:func>
                      <m:func>
                        <m:funcPr>
                          <m:ctrlPr>
                            <a:rPr lang="en-US" altLang="zh-CN" sz="2000" b="0" i="1" dirty="0" smtClean="0">
                              <a:latin typeface="Cambria Math" panose="02040503050406030204" pitchFamily="18" charset="0"/>
                            </a:rPr>
                          </m:ctrlPr>
                        </m:funcPr>
                        <m:fName>
                          <m:r>
                            <m:rPr>
                              <m:sty m:val="p"/>
                            </m:rPr>
                            <a:rPr lang="en-US" altLang="zh-CN" sz="2000" b="0" i="0" dirty="0" smtClean="0">
                              <a:latin typeface="Cambria Math" panose="02040503050406030204" pitchFamily="18" charset="0"/>
                            </a:rPr>
                            <m:t>cos</m:t>
                          </m:r>
                        </m:fName>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𝜙</m:t>
                              </m:r>
                            </m:e>
                            <m:sub>
                              <m:r>
                                <a:rPr lang="en-US" altLang="zh-CN" sz="2000" b="0" i="1" dirty="0" smtClean="0">
                                  <a:latin typeface="Cambria Math" panose="02040503050406030204" pitchFamily="18" charset="0"/>
                                </a:rPr>
                                <m:t>0</m:t>
                              </m:r>
                            </m:sub>
                          </m:sSub>
                        </m:e>
                      </m:func>
                      <m:acc>
                        <m:accPr>
                          <m:chr m:val="̂"/>
                          <m:ctrlPr>
                            <a:rPr lang="en-US" altLang="zh-CN" sz="2000" b="1" i="1" dirty="0" smtClean="0">
                              <a:latin typeface="Cambria Math" panose="02040503050406030204" pitchFamily="18" charset="0"/>
                            </a:rPr>
                          </m:ctrlPr>
                        </m:accPr>
                        <m:e>
                          <m:r>
                            <a:rPr lang="en-US" altLang="zh-CN" sz="2000" b="1" i="1" dirty="0" smtClean="0">
                              <a:latin typeface="Cambria Math" panose="02040503050406030204" pitchFamily="18" charset="0"/>
                            </a:rPr>
                            <m:t>𝒙</m:t>
                          </m:r>
                        </m:e>
                      </m:acc>
                      <m:r>
                        <a:rPr lang="en-US" altLang="zh-CN" sz="2000" b="1" i="1" dirty="0" smtClean="0">
                          <a:latin typeface="Cambria Math" panose="02040503050406030204" pitchFamily="18" charset="0"/>
                        </a:rPr>
                        <m:t>+</m:t>
                      </m:r>
                      <m:r>
                        <a:rPr lang="en-US" altLang="zh-CN" sz="2000" b="0" i="1" dirty="0" smtClean="0">
                          <a:latin typeface="Cambria Math" panose="02040503050406030204" pitchFamily="18" charset="0"/>
                        </a:rPr>
                        <m:t>𝑠𝑖𝑛</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𝜃</m:t>
                          </m:r>
                        </m:e>
                        <m:sub>
                          <m:r>
                            <a:rPr lang="en-US" altLang="zh-CN" sz="2000" b="0" i="1" dirty="0" smtClean="0">
                              <a:latin typeface="Cambria Math" panose="02040503050406030204" pitchFamily="18" charset="0"/>
                            </a:rPr>
                            <m:t>0</m:t>
                          </m:r>
                        </m:sub>
                      </m:sSub>
                      <m:r>
                        <a:rPr lang="en-US" altLang="zh-CN" sz="2000" b="0" i="1" dirty="0" smtClean="0">
                          <a:latin typeface="Cambria Math" panose="02040503050406030204" pitchFamily="18" charset="0"/>
                        </a:rPr>
                        <m:t>𝑠𝑖𝑛</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𝜙</m:t>
                          </m:r>
                        </m:e>
                        <m:sub>
                          <m:r>
                            <a:rPr lang="en-US" altLang="zh-CN" sz="2000" b="0" i="1" dirty="0" smtClean="0">
                              <a:latin typeface="Cambria Math" panose="02040503050406030204" pitchFamily="18" charset="0"/>
                            </a:rPr>
                            <m:t>0</m:t>
                          </m:r>
                        </m:sub>
                      </m:sSub>
                      <m:acc>
                        <m:accPr>
                          <m:chr m:val="̂"/>
                          <m:ctrlPr>
                            <a:rPr lang="en-US" altLang="zh-CN" sz="2000" b="1" i="1" dirty="0" smtClean="0">
                              <a:latin typeface="Cambria Math" panose="02040503050406030204" pitchFamily="18" charset="0"/>
                            </a:rPr>
                          </m:ctrlPr>
                        </m:accPr>
                        <m:e>
                          <m:r>
                            <a:rPr lang="en-US" altLang="zh-CN" sz="2000" b="1" i="1" dirty="0" smtClean="0">
                              <a:latin typeface="Cambria Math" panose="02040503050406030204" pitchFamily="18" charset="0"/>
                            </a:rPr>
                            <m:t>𝒚</m:t>
                          </m:r>
                        </m:e>
                      </m:acc>
                      <m:r>
                        <a:rPr lang="en-US" altLang="zh-CN" sz="2000" b="1" i="1" dirty="0" smtClean="0">
                          <a:latin typeface="Cambria Math" panose="02040503050406030204" pitchFamily="18" charset="0"/>
                        </a:rPr>
                        <m:t>+</m:t>
                      </m:r>
                      <m:func>
                        <m:funcPr>
                          <m:ctrlPr>
                            <a:rPr lang="en-US" altLang="zh-CN" sz="2000" b="0" i="1" dirty="0" smtClean="0">
                              <a:latin typeface="Cambria Math" panose="02040503050406030204" pitchFamily="18" charset="0"/>
                            </a:rPr>
                          </m:ctrlPr>
                        </m:funcPr>
                        <m:fName>
                          <m:r>
                            <m:rPr>
                              <m:sty m:val="p"/>
                            </m:rPr>
                            <a:rPr lang="en-US" altLang="zh-CN" sz="2000" b="0" i="0" dirty="0" smtClean="0">
                              <a:latin typeface="Cambria Math" panose="02040503050406030204" pitchFamily="18" charset="0"/>
                            </a:rPr>
                            <m:t>cos</m:t>
                          </m:r>
                        </m:fName>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𝜃</m:t>
                              </m:r>
                            </m:e>
                            <m:sub>
                              <m:r>
                                <a:rPr lang="en-US" altLang="zh-CN" sz="2000" b="0" i="1" dirty="0" smtClean="0">
                                  <a:latin typeface="Cambria Math" panose="02040503050406030204" pitchFamily="18" charset="0"/>
                                </a:rPr>
                                <m:t>0</m:t>
                              </m:r>
                            </m:sub>
                          </m:sSub>
                        </m:e>
                      </m:func>
                      <m:acc>
                        <m:accPr>
                          <m:chr m:val="̂"/>
                          <m:ctrlPr>
                            <a:rPr lang="en-US" altLang="zh-CN" sz="2000" b="1" i="1" dirty="0" smtClean="0">
                              <a:latin typeface="Cambria Math" panose="02040503050406030204" pitchFamily="18" charset="0"/>
                            </a:rPr>
                          </m:ctrlPr>
                        </m:accPr>
                        <m:e>
                          <m:r>
                            <a:rPr lang="en-US" altLang="zh-CN" sz="2000" b="1" i="1" dirty="0" smtClean="0">
                              <a:latin typeface="Cambria Math" panose="02040503050406030204" pitchFamily="18" charset="0"/>
                            </a:rPr>
                            <m:t>𝒛</m:t>
                          </m:r>
                        </m:e>
                      </m:acc>
                    </m:oMath>
                  </m:oMathPara>
                </a14:m>
                <a:endParaRPr lang="en-US" altLang="zh-CN" sz="2000" b="1" dirty="0"/>
              </a:p>
              <a:p>
                <a:pPr marL="0" indent="0">
                  <a:buNone/>
                </a:pPr>
                <a:r>
                  <a:rPr lang="zh-CN" altLang="en-US" sz="2000" dirty="0"/>
                  <a:t>线圈受力为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𝑭</m:t>
                      </m:r>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𝐼</m:t>
                      </m:r>
                      <m:nary>
                        <m:naryPr>
                          <m:chr m:val="∮"/>
                          <m:supHide m:val="on"/>
                          <m:ctrlPr>
                            <a:rPr lang="en-US" altLang="zh-CN" sz="2000" i="1" smtClean="0">
                              <a:latin typeface="Cambria Math" panose="02040503050406030204" pitchFamily="18" charset="0"/>
                            </a:rPr>
                          </m:ctrlPr>
                        </m:naryPr>
                        <m:sub>
                          <m:r>
                            <a:rPr lang="en-US" altLang="zh-CN" sz="2000" b="0" i="1" smtClean="0">
                              <a:latin typeface="Cambria Math" panose="02040503050406030204" pitchFamily="18" charset="0"/>
                            </a:rPr>
                            <m:t>𝐶</m:t>
                          </m:r>
                        </m:sub>
                        <m:sup/>
                        <m:e>
                          <m:r>
                            <a:rPr lang="en-US" altLang="zh-CN" sz="2000" b="0" i="1" smtClean="0">
                              <a:latin typeface="Cambria Math" panose="02040503050406030204" pitchFamily="18" charset="0"/>
                            </a:rPr>
                            <m:t>𝑑</m:t>
                          </m:r>
                          <m:r>
                            <a:rPr lang="en-US" altLang="zh-CN" sz="2000" b="1" i="1" smtClean="0">
                              <a:latin typeface="Cambria Math" panose="02040503050406030204" pitchFamily="18" charset="0"/>
                            </a:rPr>
                            <m:t>𝒍</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0</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𝐶</m:t>
                              </m:r>
                            </m:sub>
                            <m:sup/>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𝑑𝑧</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nary>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𝐶</m:t>
                              </m:r>
                            </m:sub>
                            <m:sup/>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𝑑𝑧</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𝒚</m:t>
                                  </m:r>
                                </m:e>
                              </m:acc>
                            </m:e>
                          </m:nary>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𝐶</m:t>
                                  </m:r>
                                </m:sub>
                                <m:sup/>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𝑑𝑥</m:t>
                                  </m:r>
                                </m:e>
                              </m:nary>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𝑑𝑦</m:t>
                              </m:r>
                            </m:e>
                          </m:d>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𝒛</m:t>
                              </m:r>
                            </m:e>
                          </m:acc>
                        </m:e>
                      </m:d>
                    </m:oMath>
                  </m:oMathPara>
                </a14:m>
                <a:endParaRPr lang="en-US" altLang="zh-CN" sz="2000" b="0" dirty="0"/>
              </a:p>
              <a:p>
                <a:pPr marL="0" indent="0">
                  <a:buNone/>
                </a:pPr>
                <a:r>
                  <a:rPr lang="zh-CN" altLang="en-US" sz="2000" dirty="0"/>
                  <a:t>以</a:t>
                </a:r>
                <a:r>
                  <a:rPr lang="en-US" altLang="zh-CN" sz="2000" dirty="0"/>
                  <a:t>x</a:t>
                </a:r>
                <a:r>
                  <a:rPr lang="zh-CN" altLang="en-US" sz="2000" dirty="0"/>
                  <a:t>分量为例</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𝐶</m:t>
                          </m:r>
                        </m:sub>
                        <m:sup/>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𝛽</m:t>
                              </m:r>
                              <m:r>
                                <a:rPr lang="en-US" altLang="zh-CN" sz="2000" i="1">
                                  <a:latin typeface="Cambria Math" panose="02040503050406030204" pitchFamily="18" charset="0"/>
                                </a:rPr>
                                <m:t>𝑥</m:t>
                              </m:r>
                            </m:e>
                          </m:d>
                          <m:r>
                            <a:rPr lang="en-US" altLang="zh-CN" sz="2000" i="1">
                              <a:latin typeface="Cambria Math" panose="02040503050406030204" pitchFamily="18" charset="0"/>
                            </a:rPr>
                            <m:t>𝑑𝑧</m:t>
                          </m:r>
                        </m:e>
                      </m:nary>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𝐷</m:t>
                          </m:r>
                        </m:sub>
                        <m:sup/>
                        <m:e>
                          <m:r>
                            <m:rPr>
                              <m:sty m:val="p"/>
                            </m:rPr>
                            <a:rPr lang="en-US" altLang="zh-CN" sz="2000" b="0" i="0" smtClean="0">
                              <a:latin typeface="Cambria Math" panose="02040503050406030204" pitchFamily="18" charset="0"/>
                            </a:rPr>
                            <m:t>∇</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𝑥</m:t>
                                  </m:r>
                                </m:e>
                              </m:d>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𝒛</m:t>
                                  </m:r>
                                </m:e>
                              </m:acc>
                            </m:e>
                          </m:d>
                          <m:r>
                            <a:rPr lang="en-US" altLang="zh-CN" sz="2000" b="0" i="1" smtClean="0">
                              <a:latin typeface="Cambria Math" panose="02040503050406030204" pitchFamily="18" charset="0"/>
                            </a:rPr>
                            <m:t> </m:t>
                          </m:r>
                        </m:e>
                      </m:nary>
                      <m:r>
                        <a:rPr lang="en-US" altLang="zh-CN" sz="2000" b="0"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𝒏</m:t>
                          </m:r>
                        </m:e>
                      </m:acc>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𝜋</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𝛽</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e>
                      </m:func>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0</m:t>
                              </m:r>
                            </m:sub>
                          </m:sSub>
                        </m:e>
                      </m:func>
                    </m:oMath>
                  </m:oMathPara>
                </a14:m>
                <a:endParaRPr lang="en-US" altLang="zh-CN" sz="2000" b="1" dirty="0"/>
              </a:p>
              <a:p>
                <a:pPr marL="0" indent="0">
                  <a:buNone/>
                </a:pPr>
                <a:r>
                  <a:rPr lang="zh-CN" altLang="en-US" sz="2000" dirty="0"/>
                  <a:t>可以得到相同的结果</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panose="02040503050406030204" pitchFamily="18" charset="0"/>
                        </a:rPr>
                        <m:t>𝑭</m:t>
                      </m:r>
                      <m:r>
                        <a:rPr lang="en-US" altLang="zh-CN" sz="2000" b="1"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𝜋</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𝑎</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𝐼</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𝐵</m:t>
                          </m:r>
                        </m:e>
                        <m:sub>
                          <m:r>
                            <a:rPr lang="en-US" altLang="zh-CN" sz="2000" b="0" i="1" smtClean="0">
                              <a:solidFill>
                                <a:schemeClr val="tx1"/>
                              </a:solidFill>
                              <a:latin typeface="Cambria Math" panose="02040503050406030204" pitchFamily="18" charset="0"/>
                            </a:rPr>
                            <m:t>0</m:t>
                          </m:r>
                        </m:sub>
                      </m:sSub>
                      <m:r>
                        <a:rPr lang="en-US" altLang="zh-CN" sz="2000" b="0" i="1" smtClean="0">
                          <a:solidFill>
                            <a:schemeClr val="tx1"/>
                          </a:solidFill>
                          <a:latin typeface="Cambria Math" panose="02040503050406030204" pitchFamily="18" charset="0"/>
                        </a:rPr>
                        <m:t>𝛽</m:t>
                      </m:r>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0</m:t>
                                        </m:r>
                                      </m:sub>
                                    </m:sSub>
                                  </m:e>
                                </m:func>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mr>
                            <m:mr>
                              <m:e>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0</m:t>
                                        </m:r>
                                      </m:sub>
                                    </m:sSub>
                                  </m:e>
                                </m:func>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𝜙</m:t>
                                        </m:r>
                                      </m:e>
                                      <m:sub>
                                        <m:r>
                                          <a:rPr lang="en-US" altLang="zh-CN" sz="2000" i="1">
                                            <a:latin typeface="Cambria Math" panose="02040503050406030204" pitchFamily="18" charset="0"/>
                                          </a:rPr>
                                          <m:t>0</m:t>
                                        </m:r>
                                      </m:sub>
                                    </m:sSub>
                                  </m:e>
                                </m:func>
                              </m:e>
                            </m:mr>
                            <m:mr>
                              <m:e>
                                <m:r>
                                  <a:rPr lang="en-US" altLang="zh-CN" sz="2000" i="1">
                                    <a:latin typeface="Cambria Math" panose="02040503050406030204" pitchFamily="18" charset="0"/>
                                  </a:rPr>
                                  <m:t>0</m:t>
                                </m:r>
                              </m:e>
                            </m:mr>
                          </m:m>
                        </m:e>
                      </m:d>
                    </m:oMath>
                  </m:oMathPara>
                </a14:m>
                <a:endParaRPr lang="en-US" altLang="zh-CN" sz="2000" i="1" dirty="0"/>
              </a:p>
              <a:p>
                <a:pPr marL="0" indent="0">
                  <a:buNone/>
                </a:pPr>
                <a:r>
                  <a:rPr lang="zh-CN" altLang="en-US" sz="2000" dirty="0"/>
                  <a:t>同理也可以计算力矩</a:t>
                </a:r>
                <a:endParaRPr lang="en-US" altLang="zh-CN" sz="2000" dirty="0"/>
              </a:p>
            </p:txBody>
          </p:sp>
        </mc:Choice>
        <mc:Fallback xmlns="">
          <p:sp>
            <p:nvSpPr>
              <p:cNvPr id="3" name="内容占位符 2">
                <a:extLst>
                  <a:ext uri="{FF2B5EF4-FFF2-40B4-BE49-F238E27FC236}">
                    <a16:creationId xmlns:a16="http://schemas.microsoft.com/office/drawing/2014/main" id="{CC9F2BBD-13AE-B049-0A36-B6BE6E3FD306}"/>
                  </a:ext>
                </a:extLst>
              </p:cNvPr>
              <p:cNvSpPr>
                <a:spLocks noGrp="1" noRot="1" noChangeAspect="1" noMove="1" noResize="1" noEditPoints="1" noAdjustHandles="1" noChangeArrowheads="1" noChangeShapeType="1" noTextEdit="1"/>
              </p:cNvSpPr>
              <p:nvPr>
                <p:ph idx="1"/>
              </p:nvPr>
            </p:nvSpPr>
            <p:spPr>
              <a:xfrm>
                <a:off x="838200" y="382772"/>
                <a:ext cx="10515600" cy="5921782"/>
              </a:xfrm>
              <a:blipFill>
                <a:blip r:embed="rId2"/>
                <a:stretch>
                  <a:fillRect l="-638" t="-1060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2EDAD3D0-58B4-DCA4-2749-76ABBFF603EC}"/>
              </a:ext>
            </a:extLst>
          </p:cNvPr>
          <p:cNvSpPr>
            <a:spLocks noGrp="1"/>
          </p:cNvSpPr>
          <p:nvPr>
            <p:ph type="sldNum" sz="quarter" idx="12"/>
          </p:nvPr>
        </p:nvSpPr>
        <p:spPr/>
        <p:txBody>
          <a:bodyPr/>
          <a:lstStyle/>
          <a:p>
            <a:fld id="{60619CE2-D869-49DC-942B-2DB2F3BD9A7A}" type="slidenum">
              <a:rPr lang="zh-CN" altLang="en-US" smtClean="0"/>
              <a:t>8</a:t>
            </a:fld>
            <a:endParaRPr lang="zh-CN" altLang="en-US"/>
          </a:p>
        </p:txBody>
      </p:sp>
    </p:spTree>
    <p:extLst>
      <p:ext uri="{BB962C8B-B14F-4D97-AF65-F5344CB8AC3E}">
        <p14:creationId xmlns:p14="http://schemas.microsoft.com/office/powerpoint/2010/main" val="220739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F30CD96-EDCA-CB45-BEB9-3CBD7A54F649}"/>
                  </a:ext>
                </a:extLst>
              </p:cNvPr>
              <p:cNvSpPr>
                <a:spLocks noGrp="1"/>
              </p:cNvSpPr>
              <p:nvPr>
                <p:ph idx="1"/>
              </p:nvPr>
            </p:nvSpPr>
            <p:spPr>
              <a:xfrm>
                <a:off x="838200" y="517728"/>
                <a:ext cx="10515600" cy="5822544"/>
              </a:xfrm>
            </p:spPr>
            <p:txBody>
              <a:bodyPr>
                <a:normAutofit/>
              </a:bodyPr>
              <a:lstStyle/>
              <a:p>
                <a:pPr marL="0" indent="0">
                  <a:buNone/>
                </a:pPr>
                <a:r>
                  <a:rPr lang="zh-CN" altLang="en-US" sz="2000" dirty="0"/>
                  <a:t>方法</a:t>
                </a:r>
                <a:r>
                  <a:rPr lang="en-US" altLang="zh-CN" sz="2000" dirty="0"/>
                  <a:t>3</a:t>
                </a:r>
                <a:r>
                  <a:rPr lang="zh-CN" altLang="en-US" sz="2000" dirty="0"/>
                  <a:t>：利用磁感应强度关于坐标的的线性相关性将积分的展开式化简</a:t>
                </a:r>
                <a:endParaRPr lang="en-US" altLang="zh-CN" sz="2000" dirty="0"/>
              </a:p>
              <a:p>
                <a:pPr marL="0" indent="0">
                  <a:buNone/>
                </a:pPr>
                <a:r>
                  <a:rPr lang="zh-CN" altLang="en-US" sz="2000" dirty="0"/>
                  <a:t>通常的磁感应强度有展开式</a:t>
                </a:r>
                <a:r>
                  <a:rPr lang="en-US" altLang="zh-CN" sz="2000" dirty="0"/>
                  <a:t>(5.65)</a:t>
                </a:r>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m:t>
                          </m:r>
                        </m:e>
                      </m:d>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m:t>
                          </m:r>
                        </m:e>
                      </m:d>
                      <m:r>
                        <a:rPr lang="en-US" altLang="zh-CN" sz="2000" b="0" i="1" smtClean="0">
                          <a:latin typeface="Cambria Math" panose="02040503050406030204" pitchFamily="18" charset="0"/>
                        </a:rPr>
                        <m:t>+…</m:t>
                      </m:r>
                    </m:oMath>
                  </m:oMathPara>
                </a14:m>
                <a:endParaRPr lang="en-US" altLang="zh-CN" sz="2000" b="0" i="1" dirty="0"/>
              </a:p>
              <a:p>
                <a:pPr marL="0" indent="0">
                  <a:buNone/>
                </a:pPr>
                <a:r>
                  <a:rPr lang="zh-CN" altLang="en-US" sz="2000" b="0" dirty="0"/>
                  <a:t>题中的磁场只展开到一阶</a:t>
                </a:r>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𝑩</m:t>
                      </m:r>
                      <m:r>
                        <a:rPr lang="en-US" altLang="zh-CN" sz="2000" b="1" i="1" smtClean="0">
                          <a:latin typeface="Cambria Math" panose="02040503050406030204" pitchFamily="18" charset="0"/>
                        </a:rPr>
                        <m:t>=</m:t>
                      </m:r>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𝑥</m:t>
                                    </m:r>
                                  </m:sub>
                                </m:sSub>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𝑦</m:t>
                                    </m:r>
                                  </m:sub>
                                </m:sSub>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𝑧</m:t>
                                    </m:r>
                                  </m:sub>
                                </m:sSub>
                              </m:e>
                            </m:mr>
                          </m:m>
                        </m:e>
                      </m:d>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m>
                            <m:mPr>
                              <m:plcHide m:val="on"/>
                              <m:mcs>
                                <m:mc>
                                  <m:mcPr>
                                    <m:count m:val="1"/>
                                    <m:mcJc m:val="center"/>
                                  </m:mcPr>
                                </m:mc>
                              </m:mcs>
                              <m:ctrlPr>
                                <a:rPr lang="en-US" altLang="zh-CN" sz="2000" i="1">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mr>
                            <m:mr>
                              <m:e>
                                <m:r>
                                  <a:rPr lang="en-US" altLang="zh-CN" sz="2000" b="0" i="1" smtClean="0">
                                    <a:latin typeface="Cambria Math" panose="02040503050406030204" pitchFamily="18" charset="0"/>
                                  </a:rPr>
                                  <m:t>0</m:t>
                                </m:r>
                              </m:e>
                            </m:mr>
                          </m:m>
                        </m:e>
                      </m:d>
                    </m:oMath>
                  </m:oMathPara>
                </a14:m>
                <a:endParaRPr lang="en-US" altLang="zh-CN" sz="2000" dirty="0"/>
              </a:p>
              <a:p>
                <a:pPr marL="0" indent="0">
                  <a:buNone/>
                </a:pPr>
                <a:r>
                  <a:rPr lang="zh-CN" altLang="en-US" sz="2000" dirty="0"/>
                  <a:t>求解受力的积分的展开式</a:t>
                </a:r>
                <a:r>
                  <a:rPr lang="en-US" altLang="zh-CN" sz="2000" dirty="0"/>
                  <a:t>(5.66)</a:t>
                </a:r>
                <a:r>
                  <a:rPr lang="zh-CN" altLang="en-US" sz="2000" dirty="0"/>
                  <a:t>也只展开到一阶</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𝑖𝑗𝑘</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m:t>
                              </m:r>
                            </m:e>
                          </m:d>
                          <m:nary>
                            <m:naryPr>
                              <m:subHide m:val="on"/>
                              <m:supHide m:val="on"/>
                              <m:ctrlPr>
                                <a:rPr lang="en-US" altLang="zh-CN" sz="2000" b="0" i="1" smtClean="0">
                                  <a:solidFill>
                                    <a:srgbClr val="7030A0"/>
                                  </a:solidFill>
                                  <a:latin typeface="Cambria Math" panose="02040503050406030204" pitchFamily="18" charset="0"/>
                                </a:rPr>
                              </m:ctrlPr>
                            </m:naryPr>
                            <m:sub/>
                            <m:sup/>
                            <m:e>
                              <m:sSub>
                                <m:sSubPr>
                                  <m:ctrlPr>
                                    <a:rPr lang="en-US" altLang="zh-CN" sz="2000" b="0" i="1" smtClean="0">
                                      <a:solidFill>
                                        <a:srgbClr val="7030A0"/>
                                      </a:solidFill>
                                      <a:latin typeface="Cambria Math" panose="02040503050406030204" pitchFamily="18" charset="0"/>
                                    </a:rPr>
                                  </m:ctrlPr>
                                </m:sSubPr>
                                <m:e>
                                  <m:r>
                                    <a:rPr lang="en-US" altLang="zh-CN" sz="2000" b="0" i="1" smtClean="0">
                                      <a:solidFill>
                                        <a:srgbClr val="7030A0"/>
                                      </a:solidFill>
                                      <a:latin typeface="Cambria Math" panose="02040503050406030204" pitchFamily="18" charset="0"/>
                                    </a:rPr>
                                    <m:t>𝐽</m:t>
                                  </m:r>
                                </m:e>
                                <m:sub>
                                  <m:r>
                                    <a:rPr lang="en-US" altLang="zh-CN" sz="2000" b="0" i="1" smtClean="0">
                                      <a:solidFill>
                                        <a:srgbClr val="7030A0"/>
                                      </a:solidFill>
                                      <a:latin typeface="Cambria Math" panose="02040503050406030204" pitchFamily="18" charset="0"/>
                                    </a:rPr>
                                    <m:t>𝑖</m:t>
                                  </m:r>
                                </m:sub>
                              </m:sSub>
                              <m:d>
                                <m:dPr>
                                  <m:ctrlPr>
                                    <a:rPr lang="en-US" altLang="zh-CN" sz="2000" b="0" i="1" smtClean="0">
                                      <a:solidFill>
                                        <a:srgbClr val="7030A0"/>
                                      </a:solidFill>
                                      <a:latin typeface="Cambria Math" panose="02040503050406030204" pitchFamily="18" charset="0"/>
                                    </a:rPr>
                                  </m:ctrlPr>
                                </m:dPr>
                                <m:e>
                                  <m:sSup>
                                    <m:sSupPr>
                                      <m:ctrlPr>
                                        <a:rPr lang="en-US" altLang="zh-CN" sz="2000" b="0" i="1" smtClean="0">
                                          <a:solidFill>
                                            <a:srgbClr val="7030A0"/>
                                          </a:solidFill>
                                          <a:latin typeface="Cambria Math" panose="02040503050406030204" pitchFamily="18" charset="0"/>
                                        </a:rPr>
                                      </m:ctrlPr>
                                    </m:sSupPr>
                                    <m:e>
                                      <m:r>
                                        <a:rPr lang="en-US" altLang="zh-CN" sz="2000" b="0" i="1" smtClean="0">
                                          <a:solidFill>
                                            <a:srgbClr val="7030A0"/>
                                          </a:solidFill>
                                          <a:latin typeface="Cambria Math" panose="02040503050406030204" pitchFamily="18" charset="0"/>
                                        </a:rPr>
                                        <m:t>𝑥</m:t>
                                      </m:r>
                                    </m:e>
                                    <m:sup>
                                      <m:r>
                                        <a:rPr lang="en-US" altLang="zh-CN" sz="2000" b="0" i="1" smtClean="0">
                                          <a:solidFill>
                                            <a:srgbClr val="7030A0"/>
                                          </a:solidFill>
                                          <a:latin typeface="Cambria Math" panose="02040503050406030204" pitchFamily="18" charset="0"/>
                                        </a:rPr>
                                        <m:t>′</m:t>
                                      </m:r>
                                    </m:sup>
                                  </m:sSup>
                                </m:e>
                              </m:d>
                              <m:sSup>
                                <m:sSupPr>
                                  <m:ctrlPr>
                                    <a:rPr lang="en-US" altLang="zh-CN" sz="2000" b="0" i="1" smtClean="0">
                                      <a:solidFill>
                                        <a:srgbClr val="7030A0"/>
                                      </a:solidFill>
                                      <a:latin typeface="Cambria Math" panose="02040503050406030204" pitchFamily="18" charset="0"/>
                                    </a:rPr>
                                  </m:ctrlPr>
                                </m:sSupPr>
                                <m:e>
                                  <m:r>
                                    <a:rPr lang="en-US" altLang="zh-CN" sz="2000" b="0" i="1" smtClean="0">
                                      <a:solidFill>
                                        <a:srgbClr val="7030A0"/>
                                      </a:solidFill>
                                      <a:latin typeface="Cambria Math" panose="02040503050406030204" pitchFamily="18" charset="0"/>
                                    </a:rPr>
                                    <m:t>𝑑</m:t>
                                  </m:r>
                                </m:e>
                                <m:sup>
                                  <m:r>
                                    <a:rPr lang="en-US" altLang="zh-CN" sz="2000" b="0" i="1" smtClean="0">
                                      <a:solidFill>
                                        <a:srgbClr val="7030A0"/>
                                      </a:solidFill>
                                      <a:latin typeface="Cambria Math" panose="02040503050406030204" pitchFamily="18" charset="0"/>
                                    </a:rPr>
                                    <m:t>3</m:t>
                                  </m:r>
                                </m:sup>
                              </m:sSup>
                              <m:r>
                                <a:rPr lang="en-US" altLang="zh-CN" sz="2000" b="0" i="1" smtClean="0">
                                  <a:solidFill>
                                    <a:srgbClr val="7030A0"/>
                                  </a:solidFill>
                                  <a:latin typeface="Cambria Math" panose="02040503050406030204" pitchFamily="18" charset="0"/>
                                </a:rPr>
                                <m:t>𝑥</m:t>
                              </m:r>
                              <m:r>
                                <a:rPr lang="en-US" altLang="zh-CN" sz="2000" b="0" i="1" smtClean="0">
                                  <a:solidFill>
                                    <a:srgbClr val="7030A0"/>
                                  </a:solidFill>
                                  <a:latin typeface="Cambria Math" panose="02040503050406030204" pitchFamily="18" charset="0"/>
                                </a:rPr>
                                <m:t>′</m:t>
                              </m:r>
                            </m:e>
                          </m:nary>
                          <m:r>
                            <a:rPr lang="en-US" altLang="zh-CN" sz="2000" b="0" i="1" smtClean="0">
                              <a:latin typeface="Cambria Math" panose="02040503050406030204" pitchFamily="18" charset="0"/>
                            </a:rPr>
                            <m:t>+</m:t>
                          </m:r>
                          <m:nary>
                            <m:naryPr>
                              <m:subHide m:val="on"/>
                              <m:supHide m:val="on"/>
                              <m:ctrlPr>
                                <a:rPr lang="en-US" altLang="zh-CN" sz="2000" b="0" i="1" smtClean="0">
                                  <a:latin typeface="Cambria Math" panose="02040503050406030204" pitchFamily="18" charset="0"/>
                                </a:rPr>
                              </m:ctrlPr>
                            </m:naryP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nary>
                        </m:e>
                      </m:d>
                    </m:oMath>
                  </m:oMathPara>
                </a14:m>
                <a:endParaRPr lang="en-US" altLang="zh-CN" sz="2000" i="1" dirty="0"/>
              </a:p>
              <a:p>
                <a:pPr marL="0" indent="0">
                  <a:buNone/>
                </a:pPr>
                <a:r>
                  <a:rPr lang="zh-CN" altLang="en-US" sz="2000" dirty="0"/>
                  <a:t>根据</a:t>
                </a:r>
                <a:r>
                  <a:rPr lang="en-US" altLang="zh-CN" sz="2000" dirty="0"/>
                  <a:t>(5.67)</a:t>
                </a:r>
                <a:r>
                  <a:rPr lang="zh-CN" altLang="en-US" sz="2000" dirty="0"/>
                  <a:t>到</a:t>
                </a:r>
                <a:r>
                  <a:rPr lang="en-US" altLang="zh-CN" sz="2000" dirty="0"/>
                  <a:t>(5.69)</a:t>
                </a:r>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𝑭</m:t>
                      </m:r>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e>
                      </m:d>
                    </m:oMath>
                  </m:oMathPara>
                </a14:m>
                <a:endParaRPr lang="en-US" altLang="zh-CN" sz="2000" b="1" dirty="0"/>
              </a:p>
              <a:p>
                <a:pPr marL="0" indent="0">
                  <a:buNone/>
                </a:pPr>
                <a:r>
                  <a:rPr lang="zh-CN" altLang="en-US" sz="2000" dirty="0"/>
                  <a:t>对于力矩，将只包含零阶项的</a:t>
                </a:r>
                <a:r>
                  <a:rPr lang="en-US" altLang="zh-CN" sz="2000" dirty="0"/>
                  <a:t>(5.70)</a:t>
                </a:r>
                <a:r>
                  <a:rPr lang="zh-CN" altLang="en-US" sz="2000" dirty="0"/>
                  <a:t>添加到一阶</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𝑵</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1" i="1">
                              <a:latin typeface="Cambria Math" panose="02040503050406030204" pitchFamily="18" charset="0"/>
                            </a:rPr>
                            <m:t>𝑱</m:t>
                          </m:r>
                          <m:r>
                            <a:rPr lang="en-US" altLang="zh-CN" sz="2000" b="1" i="1">
                              <a:latin typeface="Cambria Math" panose="02040503050406030204" pitchFamily="18" charset="0"/>
                            </a:rPr>
                            <m:t>×</m:t>
                          </m:r>
                          <m:r>
                            <a:rPr lang="en-US" altLang="zh-CN" sz="2000" b="1" i="1">
                              <a:latin typeface="Cambria Math" panose="02040503050406030204" pitchFamily="18" charset="0"/>
                            </a:rPr>
                            <m:t>𝑩</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𝟎</m:t>
                              </m:r>
                            </m:e>
                          </m:d>
                          <m:r>
                            <a:rPr lang="en-US" altLang="zh-CN" sz="2000" b="1" i="1">
                              <a:latin typeface="Cambria Math" panose="02040503050406030204" pitchFamily="18" charset="0"/>
                            </a:rPr>
                            <m:t>+</m:t>
                          </m:r>
                          <m:r>
                            <a:rPr lang="en-US" altLang="zh-CN" sz="2000" b="1" i="1">
                              <a:latin typeface="Cambria Math" panose="02040503050406030204" pitchFamily="18" charset="0"/>
                            </a:rPr>
                            <m:t>𝑱</m:t>
                          </m:r>
                          <m:r>
                            <a:rPr lang="en-US" altLang="zh-CN" sz="2000" b="1" i="1">
                              <a:latin typeface="Cambria Math" panose="02040503050406030204" pitchFamily="18" charset="0"/>
                            </a:rPr>
                            <m:t>×</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a:latin typeface="Cambria Math" panose="02040503050406030204" pitchFamily="18" charset="0"/>
                                </a:rPr>
                                <m:t>𝛁</m:t>
                              </m:r>
                            </m:e>
                          </m:d>
                          <m:r>
                            <a:rPr lang="en-US" altLang="zh-CN" sz="2000" b="1" i="1">
                              <a:latin typeface="Cambria Math" panose="02040503050406030204" pitchFamily="18" charset="0"/>
                            </a:rPr>
                            <m:t>𝑩</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𝟎</m:t>
                              </m:r>
                            </m:e>
                          </m:d>
                        </m:e>
                      </m:d>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𝑑</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𝑥</m:t>
                      </m:r>
                    </m:oMath>
                  </m:oMathPara>
                </a14:m>
                <a:endParaRPr lang="en-US" altLang="zh-CN" sz="2000" dirty="0"/>
              </a:p>
              <a:p>
                <a:pPr marL="0" indent="0">
                  <a:buNone/>
                </a:pPr>
                <a:r>
                  <a:rPr lang="zh-CN" altLang="en-US" sz="2000" dirty="0"/>
                  <a:t>一阶项因为对称性变为零</a:t>
                </a:r>
              </a:p>
            </p:txBody>
          </p:sp>
        </mc:Choice>
        <mc:Fallback xmlns="">
          <p:sp>
            <p:nvSpPr>
              <p:cNvPr id="3" name="内容占位符 2">
                <a:extLst>
                  <a:ext uri="{FF2B5EF4-FFF2-40B4-BE49-F238E27FC236}">
                    <a16:creationId xmlns:a16="http://schemas.microsoft.com/office/drawing/2014/main" id="{CF30CD96-EDCA-CB45-BEB9-3CBD7A54F649}"/>
                  </a:ext>
                </a:extLst>
              </p:cNvPr>
              <p:cNvSpPr>
                <a:spLocks noGrp="1" noRot="1" noChangeAspect="1" noMove="1" noResize="1" noEditPoints="1" noAdjustHandles="1" noChangeArrowheads="1" noChangeShapeType="1" noTextEdit="1"/>
              </p:cNvSpPr>
              <p:nvPr>
                <p:ph idx="1"/>
              </p:nvPr>
            </p:nvSpPr>
            <p:spPr>
              <a:xfrm>
                <a:off x="838200" y="517728"/>
                <a:ext cx="10515600" cy="5822544"/>
              </a:xfrm>
              <a:blipFill>
                <a:blip r:embed="rId2"/>
                <a:stretch>
                  <a:fillRect l="-638" t="-83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964B127-6013-0EA8-BE33-5C5EE308F997}"/>
              </a:ext>
            </a:extLst>
          </p:cNvPr>
          <p:cNvSpPr>
            <a:spLocks noGrp="1"/>
          </p:cNvSpPr>
          <p:nvPr>
            <p:ph type="sldNum" sz="quarter" idx="12"/>
          </p:nvPr>
        </p:nvSpPr>
        <p:spPr/>
        <p:txBody>
          <a:bodyPr/>
          <a:lstStyle/>
          <a:p>
            <a:fld id="{60619CE2-D869-49DC-942B-2DB2F3BD9A7A}" type="slidenum">
              <a:rPr lang="zh-CN" altLang="en-US" smtClean="0"/>
              <a:t>9</a:t>
            </a:fld>
            <a:endParaRPr lang="zh-CN" altLang="en-US"/>
          </a:p>
        </p:txBody>
      </p:sp>
    </p:spTree>
    <p:extLst>
      <p:ext uri="{BB962C8B-B14F-4D97-AF65-F5344CB8AC3E}">
        <p14:creationId xmlns:p14="http://schemas.microsoft.com/office/powerpoint/2010/main" val="14622791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1020</TotalTime>
  <Words>5448</Words>
  <Application>Microsoft Office PowerPoint</Application>
  <PresentationFormat>宽屏</PresentationFormat>
  <Paragraphs>563</Paragraphs>
  <Slides>49</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等线</vt:lpstr>
      <vt:lpstr>等线 Light</vt:lpstr>
      <vt:lpstr>宋体</vt:lpstr>
      <vt:lpstr>Arial</vt:lpstr>
      <vt:lpstr>Cambria Math</vt:lpstr>
      <vt:lpstr>Times New Roman</vt:lpstr>
      <vt:lpstr>Office 主题​​</vt:lpstr>
      <vt:lpstr>习题讨论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习题讨论</dc:title>
  <dc:creator>tang jiazhen</dc:creator>
  <cp:lastModifiedBy>tang jiazhen</cp:lastModifiedBy>
  <cp:revision>44</cp:revision>
  <dcterms:created xsi:type="dcterms:W3CDTF">2022-06-09T00:15:37Z</dcterms:created>
  <dcterms:modified xsi:type="dcterms:W3CDTF">2022-06-10T05:36:13Z</dcterms:modified>
</cp:coreProperties>
</file>